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charts/chart9.xml" ContentType="application/vnd.openxmlformats-officedocument.drawingml.chart+xml"/>
  <Override PartName="/ppt/charts/chart10.xml" ContentType="application/vnd.openxmlformats-officedocument.drawingml.chart+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11.xml" ContentType="application/vnd.openxmlformats-officedocument.drawingml.chart+xml"/>
  <Override PartName="/ppt/charts/chart12.xml" ContentType="application/vnd.openxmlformats-officedocument.drawingml.chart+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charts/chart22.xml" ContentType="application/vnd.openxmlformats-officedocument.drawingml.chart+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charts/chart42.xml" ContentType="application/vnd.openxmlformats-officedocument.drawingml.chart+xml"/>
  <Override PartName="/ppt/charts/chart43.xml" ContentType="application/vnd.openxmlformats-officedocument.drawingml.char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8"/>
  </p:notesMasterIdLst>
  <p:handoutMasterIdLst>
    <p:handoutMasterId r:id="rId29"/>
  </p:handoutMasterIdLst>
  <p:sldIdLst>
    <p:sldId id="256" r:id="rId2"/>
    <p:sldId id="399" r:id="rId3"/>
    <p:sldId id="387" r:id="rId4"/>
    <p:sldId id="374" r:id="rId5"/>
    <p:sldId id="400" r:id="rId6"/>
    <p:sldId id="430" r:id="rId7"/>
    <p:sldId id="401" r:id="rId8"/>
    <p:sldId id="435" r:id="rId9"/>
    <p:sldId id="404" r:id="rId10"/>
    <p:sldId id="366" r:id="rId11"/>
    <p:sldId id="405" r:id="rId12"/>
    <p:sldId id="362" r:id="rId13"/>
    <p:sldId id="402" r:id="rId14"/>
    <p:sldId id="416" r:id="rId15"/>
    <p:sldId id="403" r:id="rId16"/>
    <p:sldId id="381" r:id="rId17"/>
    <p:sldId id="433" r:id="rId18"/>
    <p:sldId id="432" r:id="rId19"/>
    <p:sldId id="2147483117" r:id="rId20"/>
    <p:sldId id="406" r:id="rId21"/>
    <p:sldId id="382" r:id="rId22"/>
    <p:sldId id="407" r:id="rId23"/>
    <p:sldId id="427" r:id="rId24"/>
    <p:sldId id="277" r:id="rId25"/>
    <p:sldId id="429" r:id="rId26"/>
    <p:sldId id="434" r:id="rId27"/>
  </p:sldIdLst>
  <p:sldSz cx="13157200" cy="7874000"/>
  <p:notesSz cx="13157200" cy="7874000"/>
  <p:custDataLst>
    <p:tags r:id="rId30"/>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336" userDrawn="1">
          <p15:clr>
            <a:srgbClr val="A4A3A4"/>
          </p15:clr>
        </p15:guide>
        <p15:guide id="7" pos="5776" userDrawn="1">
          <p15:clr>
            <a:srgbClr val="A4A3A4"/>
          </p15:clr>
        </p15:guide>
        <p15:guide id="30" orient="horz" pos="3152" userDrawn="1">
          <p15:clr>
            <a:srgbClr val="A4A3A4"/>
          </p15:clr>
        </p15:guide>
        <p15:guide id="31" pos="400" userDrawn="1">
          <p15:clr>
            <a:srgbClr val="A4A3A4"/>
          </p15:clr>
        </p15:guide>
        <p15:guide id="34" orient="horz" pos="3920" userDrawn="1">
          <p15:clr>
            <a:srgbClr val="A4A3A4"/>
          </p15:clr>
        </p15:guide>
        <p15:guide id="35" orient="horz" pos="2480" userDrawn="1">
          <p15:clr>
            <a:srgbClr val="A4A3A4"/>
          </p15:clr>
        </p15:guide>
        <p15:guide id="36" pos="976" userDrawn="1">
          <p15:clr>
            <a:srgbClr val="A4A3A4"/>
          </p15:clr>
        </p15:guide>
        <p15:guide id="38" orient="horz" pos="4496" userDrawn="1">
          <p15:clr>
            <a:srgbClr val="A4A3A4"/>
          </p15:clr>
        </p15:guide>
        <p15:guide id="39" orient="horz" pos="357" userDrawn="1">
          <p15:clr>
            <a:srgbClr val="A4A3A4"/>
          </p15:clr>
        </p15:guide>
        <p15:guide id="40" pos="8176" userDrawn="1">
          <p15:clr>
            <a:srgbClr val="A4A3A4"/>
          </p15:clr>
        </p15:guide>
        <p15:guide id="42" orient="horz" pos="896" userDrawn="1">
          <p15:clr>
            <a:srgbClr val="A4A3A4"/>
          </p15:clr>
        </p15:guide>
        <p15:guide id="43" pos="4912" userDrawn="1">
          <p15:clr>
            <a:srgbClr val="A4A3A4"/>
          </p15:clr>
        </p15:guide>
        <p15:guide id="45" orient="horz" pos="3000" userDrawn="1">
          <p15:clr>
            <a:srgbClr val="A4A3A4"/>
          </p15:clr>
        </p15:guide>
        <p15:guide id="46" orient="horz" pos="2720" userDrawn="1">
          <p15:clr>
            <a:srgbClr val="A4A3A4"/>
          </p15:clr>
        </p15:guide>
        <p15:guide id="47" orient="horz" pos="2133" userDrawn="1">
          <p15:clr>
            <a:srgbClr val="A4A3A4"/>
          </p15:clr>
        </p15:guide>
        <p15:guide id="48" pos="4232" userDrawn="1">
          <p15:clr>
            <a:srgbClr val="A4A3A4"/>
          </p15:clr>
        </p15:guide>
        <p15:guide id="49" orient="horz" pos="237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56328-CA6B-E6FB-D748-426289F8C83C}" name="nannamainier@outlook.com" initials="" userId="6624f4667425d886" providerId="Windows Live"/>
  <p188:author id="{9A97BDA2-2D31-6D61-926C-8AF34DC8E3C2}" name="Monyque Colares De Oliveira" initials="MO" userId="S::monyque.oliveira@pine.com.br::e2cab14c-fe72-4707-9132-9a0dca60bcdf" providerId="AD"/>
  <p188:author id="{974D27B3-77AE-A0CC-5046-7849A073020A}" name="Paula Alfonsin Rocha" initials="PR" userId="S::paula.rocha@pine.com.br::56e7416e-a701-4cf8-b799-dc37c799951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C29"/>
    <a:srgbClr val="765627"/>
    <a:srgbClr val="000000"/>
    <a:srgbClr val="9F5C61"/>
    <a:srgbClr val="A4844E"/>
    <a:srgbClr val="491018"/>
    <a:srgbClr val="E7DDCC"/>
    <a:srgbClr val="FF3399"/>
    <a:srgbClr val="72582E"/>
    <a:srgbClr val="4A10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43" autoAdjust="0"/>
    <p:restoredTop sz="96247" autoAdjust="0"/>
  </p:normalViewPr>
  <p:slideViewPr>
    <p:cSldViewPr>
      <p:cViewPr>
        <p:scale>
          <a:sx n="70" d="100"/>
          <a:sy n="70" d="100"/>
        </p:scale>
        <p:origin x="1326" y="48"/>
      </p:cViewPr>
      <p:guideLst>
        <p:guide pos="4336"/>
        <p:guide pos="5776"/>
        <p:guide orient="horz" pos="3152"/>
        <p:guide pos="400"/>
        <p:guide orient="horz" pos="3920"/>
        <p:guide orient="horz" pos="2480"/>
        <p:guide pos="976"/>
        <p:guide orient="horz" pos="4496"/>
        <p:guide orient="horz" pos="357"/>
        <p:guide pos="8176"/>
        <p:guide orient="horz" pos="896"/>
        <p:guide pos="4912"/>
        <p:guide orient="horz" pos="3000"/>
        <p:guide orient="horz" pos="2720"/>
        <p:guide orient="horz" pos="2133"/>
        <p:guide pos="4232"/>
        <p:guide orient="horz" pos="2372"/>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9" d="100"/>
          <a:sy n="89" d="100"/>
        </p:scale>
        <p:origin x="120" y="1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Binary_Worksheet27.xlsb"/></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Binary_Worksheet29.xlsb"/></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Binary_Worksheet31.xlsb"/></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Binary_Worksheet32.xlsb"/></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Binary_Worksheet33.xlsb"/></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4.xlsb"/></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Binary_Worksheet35.xlsb"/></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Binary_Worksheet36.xlsb"/></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Binary_Worksheet37.xlsb"/></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Binary_Worksheet38.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Binary_Worksheet39.xlsb"/></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Binary_Worksheet40.xlsb"/></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Binary_Worksheet41.xlsb"/></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Binary_Worksheet42.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793103448275862E-2"/>
          <c:y val="0.1154639175257732"/>
          <c:w val="0.97241379310344822"/>
          <c:h val="0.76907216494845365"/>
        </c:manualLayout>
      </c:layout>
      <c:barChart>
        <c:barDir val="col"/>
        <c:grouping val="stacked"/>
        <c:varyColors val="0"/>
        <c:ser>
          <c:idx val="0"/>
          <c:order val="0"/>
          <c:spPr>
            <a:solidFill>
              <a:srgbClr val="E9DBC5"/>
            </a:solidFill>
            <a:ln w="6350" cmpd="sng" algn="ctr">
              <a:solidFill>
                <a:srgbClr val="B6A080"/>
              </a:solidFill>
              <a:prstDash val="solid"/>
            </a:ln>
          </c:spPr>
          <c:invertIfNegative val="0"/>
          <c:dLbls>
            <c:dLbl>
              <c:idx val="0"/>
              <c:layout>
                <c:manualLayout>
                  <c:x val="0"/>
                  <c:y val="-2.0618556701030928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0E-4CE5-BC24-07EAE796522C}"/>
                </c:ext>
              </c:extLst>
            </c:dLbl>
            <c:dLbl>
              <c:idx val="1"/>
              <c:layout>
                <c:manualLayout>
                  <c:x val="0"/>
                  <c:y val="-2.0618556701030928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0E-4CE5-BC24-07EAE796522C}"/>
                </c:ext>
              </c:extLst>
            </c:dLbl>
            <c:dLbl>
              <c:idx val="2"/>
              <c:layout>
                <c:manualLayout>
                  <c:x val="0"/>
                  <c:y val="-2.0618556701030928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0E-4CE5-BC24-07EAE796522C}"/>
                </c:ext>
              </c:extLst>
            </c:dLbl>
            <c:dLbl>
              <c:idx val="3"/>
              <c:layout>
                <c:manualLayout>
                  <c:x val="0"/>
                  <c:y val="-2.7491408934707906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0E-4CE5-BC24-07EAE796522C}"/>
                </c:ext>
              </c:extLst>
            </c:dLbl>
            <c:dLbl>
              <c:idx val="4"/>
              <c:layout>
                <c:manualLayout>
                  <c:x val="0"/>
                  <c:y val="-2.7491408934707906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0E-4CE5-BC24-07EAE79652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4753.8816520815062</c:v>
                </c:pt>
                <c:pt idx="1">
                  <c:v>5065.7696716763685</c:v>
                </c:pt>
                <c:pt idx="2">
                  <c:v>4941.0392710342794</c:v>
                </c:pt>
                <c:pt idx="3">
                  <c:v>5995</c:v>
                </c:pt>
                <c:pt idx="4">
                  <c:v>6624.5499641699962</c:v>
                </c:pt>
              </c:numCache>
            </c:numRef>
          </c:val>
          <c:extLst>
            <c:ext xmlns:c16="http://schemas.microsoft.com/office/drawing/2014/chart" uri="{C3380CC4-5D6E-409C-BE32-E72D297353CC}">
              <c16:uniqueId val="{00000005-910E-4CE5-BC24-07EAE796522C}"/>
            </c:ext>
          </c:extLst>
        </c:ser>
        <c:ser>
          <c:idx val="1"/>
          <c:order val="1"/>
          <c:spPr>
            <a:solidFill>
              <a:srgbClr val="A88144"/>
            </a:solidFill>
            <a:ln>
              <a:noFill/>
            </a:ln>
          </c:spPr>
          <c:invertIfNegative val="0"/>
          <c:val>
            <c:numRef>
              <c:f>Sheet1!$A$2:$E$2</c:f>
              <c:numCache>
                <c:formatCode>General</c:formatCode>
                <c:ptCount val="5"/>
                <c:pt idx="0">
                  <c:v>1226.6708422922857</c:v>
                </c:pt>
                <c:pt idx="1">
                  <c:v>1005.4216378055989</c:v>
                </c:pt>
                <c:pt idx="2">
                  <c:v>884.5</c:v>
                </c:pt>
                <c:pt idx="3">
                  <c:v>472</c:v>
                </c:pt>
                <c:pt idx="4">
                  <c:v>514.2385221200002</c:v>
                </c:pt>
              </c:numCache>
            </c:numRef>
          </c:val>
          <c:extLst>
            <c:ext xmlns:c16="http://schemas.microsoft.com/office/drawing/2014/chart" uri="{C3380CC4-5D6E-409C-BE32-E72D297353CC}">
              <c16:uniqueId val="{00000006-910E-4CE5-BC24-07EAE796522C}"/>
            </c:ext>
          </c:extLst>
        </c:ser>
        <c:ser>
          <c:idx val="2"/>
          <c:order val="2"/>
          <c:spPr>
            <a:solidFill>
              <a:srgbClr val="4A1019"/>
            </a:solidFill>
            <a:ln>
              <a:noFill/>
            </a:ln>
          </c:spPr>
          <c:invertIfNegative val="0"/>
          <c:dLbls>
            <c:dLbl>
              <c:idx val="0"/>
              <c:layout>
                <c:manualLayout>
                  <c:x val="0"/>
                  <c:y val="-2.7491408934707906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0E-4CE5-BC24-07EAE796522C}"/>
                </c:ext>
              </c:extLst>
            </c:dLbl>
            <c:dLbl>
              <c:idx val="1"/>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0E-4CE5-BC24-07EAE796522C}"/>
                </c:ext>
              </c:extLst>
            </c:dLbl>
            <c:dLbl>
              <c:idx val="2"/>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10E-4CE5-BC24-07EAE796522C}"/>
                </c:ext>
              </c:extLst>
            </c:dLbl>
            <c:dLbl>
              <c:idx val="3"/>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0E-4CE5-BC24-07EAE796522C}"/>
                </c:ext>
              </c:extLst>
            </c:dLbl>
            <c:dLbl>
              <c:idx val="4"/>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0E-4CE5-BC24-07EAE79652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8308</c:v>
                </c:pt>
                <c:pt idx="1">
                  <c:v>9339.7916359787305</c:v>
                </c:pt>
                <c:pt idx="2">
                  <c:v>7467.4011035544672</c:v>
                </c:pt>
                <c:pt idx="3">
                  <c:v>7086.7128898727351</c:v>
                </c:pt>
                <c:pt idx="4">
                  <c:v>6490.8570876981748</c:v>
                </c:pt>
              </c:numCache>
            </c:numRef>
          </c:val>
          <c:extLst>
            <c:ext xmlns:c16="http://schemas.microsoft.com/office/drawing/2014/chart" uri="{C3380CC4-5D6E-409C-BE32-E72D297353CC}">
              <c16:uniqueId val="{0000000C-910E-4CE5-BC24-07EAE796522C}"/>
            </c:ext>
          </c:extLst>
        </c:ser>
        <c:ser>
          <c:idx val="3"/>
          <c:order val="3"/>
          <c:spPr>
            <a:solidFill>
              <a:srgbClr val="7F252F"/>
            </a:solidFill>
            <a:ln>
              <a:noFill/>
            </a:ln>
          </c:spPr>
          <c:invertIfNegative val="0"/>
          <c:dLbls>
            <c:dLbl>
              <c:idx val="2"/>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10E-4CE5-BC24-07EAE796522C}"/>
                </c:ext>
              </c:extLst>
            </c:dLbl>
            <c:dLbl>
              <c:idx val="3"/>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0E-4CE5-BC24-07EAE796522C}"/>
                </c:ext>
              </c:extLst>
            </c:dLbl>
            <c:dLbl>
              <c:idx val="4"/>
              <c:layout>
                <c:manualLayout>
                  <c:x val="0"/>
                  <c:y val="-2.0618556701030928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10E-4CE5-BC24-07EAE796522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2">
                  <c:v>2297.5647640555508</c:v>
                </c:pt>
                <c:pt idx="3">
                  <c:v>3497.5002076645469</c:v>
                </c:pt>
                <c:pt idx="4">
                  <c:v>4079.1288362117775</c:v>
                </c:pt>
              </c:numCache>
            </c:numRef>
          </c:val>
          <c:extLst>
            <c:ext xmlns:c16="http://schemas.microsoft.com/office/drawing/2014/chart" uri="{C3380CC4-5D6E-409C-BE32-E72D297353CC}">
              <c16:uniqueId val="{00000010-910E-4CE5-BC24-07EAE796522C}"/>
            </c:ext>
          </c:extLst>
        </c:ser>
        <c:dLbls>
          <c:showLegendKey val="0"/>
          <c:showVal val="0"/>
          <c:showCatName val="0"/>
          <c:showSerName val="0"/>
          <c:showPercent val="0"/>
          <c:showBubbleSize val="0"/>
        </c:dLbls>
        <c:gapWidth val="80"/>
        <c:overlap val="100"/>
        <c:axId val="1731427775"/>
        <c:axId val="1"/>
      </c:barChart>
      <c:catAx>
        <c:axId val="1731427775"/>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7708.774410199949"/>
          <c:min val="0"/>
        </c:scaling>
        <c:delete val="0"/>
        <c:axPos val="l"/>
        <c:majorGridlines>
          <c:spPr>
            <a:ln>
              <a:noFill/>
            </a:ln>
          </c:spPr>
        </c:majorGridlines>
        <c:numFmt formatCode="General" sourceLinked="1"/>
        <c:majorTickMark val="none"/>
        <c:minorTickMark val="none"/>
        <c:tickLblPos val="none"/>
        <c:spPr>
          <a:ln>
            <a:noFill/>
          </a:ln>
        </c:spPr>
        <c:crossAx val="1731427775"/>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810690423162584E-2"/>
          <c:y val="0.40746054519368724"/>
          <c:w val="0.91230512249443207"/>
          <c:h val="0.35150645624103299"/>
        </c:manualLayout>
      </c:layout>
      <c:lineChart>
        <c:grouping val="standard"/>
        <c:varyColors val="0"/>
        <c:ser>
          <c:idx val="0"/>
          <c:order val="0"/>
          <c:spPr>
            <a:ln w="19050" cmpd="sng" algn="ctr">
              <a:solidFill>
                <a:srgbClr val="A67122"/>
              </a:solidFill>
              <a:prstDash val="lgDash"/>
            </a:ln>
          </c:spPr>
          <c:marker>
            <c:symbol val="circle"/>
            <c:size val="6"/>
            <c:spPr>
              <a:solidFill>
                <a:srgbClr val="A67122"/>
              </a:solidFill>
              <a:ln w="9525" cmpd="sng" algn="ctr">
                <a:solidFill>
                  <a:srgbClr val="A67122"/>
                </a:solidFill>
                <a:prstDash val="solid"/>
              </a:ln>
            </c:spPr>
          </c:marker>
          <c:dPt>
            <c:idx val="0"/>
            <c:marker>
              <c:symbol val="square"/>
              <c:size val="6"/>
              <c:spPr>
                <a:solidFill>
                  <a:srgbClr val="A57020"/>
                </a:solidFill>
                <a:ln w="9525" cmpd="sng" algn="ctr">
                  <a:solidFill>
                    <a:srgbClr val="A57020"/>
                  </a:solidFill>
                  <a:prstDash val="solid"/>
                </a:ln>
              </c:spPr>
            </c:marker>
            <c:bubble3D val="0"/>
            <c:extLst>
              <c:ext xmlns:c16="http://schemas.microsoft.com/office/drawing/2014/chart" uri="{C3380CC4-5D6E-409C-BE32-E72D297353CC}">
                <c16:uniqueId val="{00000000-D8EC-4D9D-8548-DE2BE5871AC1}"/>
              </c:ext>
            </c:extLst>
          </c:dPt>
          <c:dPt>
            <c:idx val="1"/>
            <c:marker>
              <c:symbol val="square"/>
              <c:size val="6"/>
              <c:spPr>
                <a:solidFill>
                  <a:srgbClr val="A57020"/>
                </a:solidFill>
                <a:ln w="9525" cmpd="sng" algn="ctr">
                  <a:solidFill>
                    <a:srgbClr val="A57020"/>
                  </a:solidFill>
                  <a:prstDash val="solid"/>
                </a:ln>
              </c:spPr>
            </c:marker>
            <c:bubble3D val="0"/>
            <c:extLst>
              <c:ext xmlns:c16="http://schemas.microsoft.com/office/drawing/2014/chart" uri="{C3380CC4-5D6E-409C-BE32-E72D297353CC}">
                <c16:uniqueId val="{00000001-D8EC-4D9D-8548-DE2BE5871AC1}"/>
              </c:ext>
            </c:extLst>
          </c:dPt>
          <c:dPt>
            <c:idx val="2"/>
            <c:marker>
              <c:symbol val="square"/>
              <c:size val="6"/>
              <c:spPr>
                <a:solidFill>
                  <a:srgbClr val="A57020"/>
                </a:solidFill>
                <a:ln w="9525" cmpd="sng" algn="ctr">
                  <a:solidFill>
                    <a:srgbClr val="A57020"/>
                  </a:solidFill>
                  <a:prstDash val="solid"/>
                </a:ln>
              </c:spPr>
            </c:marker>
            <c:bubble3D val="0"/>
            <c:extLst>
              <c:ext xmlns:c16="http://schemas.microsoft.com/office/drawing/2014/chart" uri="{C3380CC4-5D6E-409C-BE32-E72D297353CC}">
                <c16:uniqueId val="{00000002-D8EC-4D9D-8548-DE2BE5871AC1}"/>
              </c:ext>
            </c:extLst>
          </c:dPt>
          <c:dPt>
            <c:idx val="3"/>
            <c:marker>
              <c:symbol val="square"/>
              <c:size val="6"/>
              <c:spPr>
                <a:solidFill>
                  <a:srgbClr val="A57020"/>
                </a:solidFill>
                <a:ln w="9525" cmpd="sng" algn="ctr">
                  <a:solidFill>
                    <a:srgbClr val="A57020"/>
                  </a:solidFill>
                  <a:prstDash val="solid"/>
                </a:ln>
              </c:spPr>
            </c:marker>
            <c:bubble3D val="0"/>
            <c:extLst>
              <c:ext xmlns:c16="http://schemas.microsoft.com/office/drawing/2014/chart" uri="{C3380CC4-5D6E-409C-BE32-E72D297353CC}">
                <c16:uniqueId val="{00000003-D8EC-4D9D-8548-DE2BE5871AC1}"/>
              </c:ext>
            </c:extLst>
          </c:dPt>
          <c:dLbls>
            <c:dLbl>
              <c:idx val="0"/>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Open Sans"/>
                      <a:cs typeface="Open San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8EC-4D9D-8548-DE2BE5871AC1}"/>
                </c:ext>
              </c:extLst>
            </c:dLbl>
            <c:dLbl>
              <c:idx val="1"/>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8EC-4D9D-8548-DE2BE5871AC1}"/>
                </c:ext>
              </c:extLst>
            </c:dLbl>
            <c:dLbl>
              <c:idx val="2"/>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8EC-4D9D-8548-DE2BE5871AC1}"/>
                </c:ext>
              </c:extLst>
            </c:dLbl>
            <c:dLbl>
              <c:idx val="3"/>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8EC-4D9D-8548-DE2BE5871A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4.5999999999999996</c:v>
                </c:pt>
                <c:pt idx="1">
                  <c:v>5.4</c:v>
                </c:pt>
                <c:pt idx="2">
                  <c:v>30.4</c:v>
                </c:pt>
                <c:pt idx="3">
                  <c:v>40.6</c:v>
                </c:pt>
              </c:numCache>
            </c:numRef>
          </c:val>
          <c:smooth val="1"/>
          <c:extLst>
            <c:ext xmlns:c16="http://schemas.microsoft.com/office/drawing/2014/chart" uri="{C3380CC4-5D6E-409C-BE32-E72D297353CC}">
              <c16:uniqueId val="{00000004-D8EC-4D9D-8548-DE2BE5871AC1}"/>
            </c:ext>
          </c:extLst>
        </c:ser>
        <c:dLbls>
          <c:showLegendKey val="0"/>
          <c:showVal val="0"/>
          <c:showCatName val="0"/>
          <c:showSerName val="0"/>
          <c:showPercent val="0"/>
          <c:showBubbleSize val="0"/>
        </c:dLbls>
        <c:marker val="1"/>
        <c:smooth val="0"/>
        <c:axId val="1420401679"/>
        <c:axId val="1"/>
      </c:lineChart>
      <c:catAx>
        <c:axId val="1420401679"/>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40.6"/>
          <c:min val="0"/>
        </c:scaling>
        <c:delete val="0"/>
        <c:axPos val="l"/>
        <c:majorGridlines>
          <c:spPr>
            <a:ln>
              <a:noFill/>
            </a:ln>
          </c:spPr>
        </c:majorGridlines>
        <c:numFmt formatCode="General" sourceLinked="1"/>
        <c:majorTickMark val="none"/>
        <c:minorTickMark val="none"/>
        <c:tickLblPos val="none"/>
        <c:spPr>
          <a:ln>
            <a:noFill/>
          </a:ln>
        </c:spPr>
        <c:crossAx val="1420401679"/>
        <c:crosses val="min"/>
        <c:crossBetween val="midCat"/>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43025676613464E-2"/>
          <c:y val="0.20913884007029876"/>
          <c:w val="0.96391394864677304"/>
          <c:h val="0.64323374340949035"/>
        </c:manualLayout>
      </c:layout>
      <c:barChart>
        <c:barDir val="col"/>
        <c:grouping val="stacked"/>
        <c:varyColors val="0"/>
        <c:ser>
          <c:idx val="0"/>
          <c:order val="0"/>
          <c:spPr>
            <a:solidFill>
              <a:srgbClr val="75212B"/>
            </a:solidFill>
            <a:ln>
              <a:noFill/>
            </a:ln>
          </c:spPr>
          <c:invertIfNegative val="0"/>
          <c:dLbls>
            <c:dLbl>
              <c:idx val="0"/>
              <c:layout>
                <c:manualLayout>
                  <c:x val="0"/>
                  <c:y val="-0.10896309314586995"/>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45-411A-8967-CE8CCEB993A6}"/>
                </c:ext>
              </c:extLst>
            </c:dLbl>
            <c:dLbl>
              <c:idx val="1"/>
              <c:layout>
                <c:manualLayout>
                  <c:x val="0"/>
                  <c:y val="-0.15114235500878734"/>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45-411A-8967-CE8CCEB993A6}"/>
                </c:ext>
              </c:extLst>
            </c:dLbl>
            <c:dLbl>
              <c:idx val="2"/>
              <c:layout>
                <c:manualLayout>
                  <c:x val="0"/>
                  <c:y val="-0.22056239015817222"/>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45-411A-8967-CE8CCEB993A6}"/>
                </c:ext>
              </c:extLst>
            </c:dLbl>
            <c:dLbl>
              <c:idx val="3"/>
              <c:layout>
                <c:manualLayout>
                  <c:x val="0"/>
                  <c:y val="-0.29437609841827767"/>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45-411A-8967-CE8CCEB993A6}"/>
                </c:ext>
              </c:extLst>
            </c:dLbl>
            <c:dLbl>
              <c:idx val="4"/>
              <c:layout>
                <c:manualLayout>
                  <c:x val="0"/>
                  <c:y val="-0.38400702987697716"/>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C45-411A-8967-CE8CCEB993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52.853943999999998</c:v>
                </c:pt>
                <c:pt idx="1">
                  <c:v>102.675664</c:v>
                </c:pt>
                <c:pt idx="2">
                  <c:v>182.576413</c:v>
                </c:pt>
                <c:pt idx="3">
                  <c:v>267.2</c:v>
                </c:pt>
                <c:pt idx="4">
                  <c:v>370.09794278000078</c:v>
                </c:pt>
              </c:numCache>
            </c:numRef>
          </c:val>
          <c:extLst>
            <c:ext xmlns:c16="http://schemas.microsoft.com/office/drawing/2014/chart" uri="{C3380CC4-5D6E-409C-BE32-E72D297353CC}">
              <c16:uniqueId val="{00000005-1C45-411A-8967-CE8CCEB993A6}"/>
            </c:ext>
          </c:extLst>
        </c:ser>
        <c:dLbls>
          <c:showLegendKey val="0"/>
          <c:showVal val="0"/>
          <c:showCatName val="0"/>
          <c:showSerName val="0"/>
          <c:showPercent val="0"/>
          <c:showBubbleSize val="0"/>
        </c:dLbls>
        <c:gapWidth val="80"/>
        <c:overlap val="100"/>
        <c:axId val="1855792560"/>
        <c:axId val="1"/>
      </c:barChart>
      <c:catAx>
        <c:axId val="1855792560"/>
        <c:scaling>
          <c:orientation val="minMax"/>
        </c:scaling>
        <c:delete val="0"/>
        <c:axPos val="b"/>
        <c:majorGridlines>
          <c:spPr>
            <a:ln>
              <a:noFill/>
            </a:ln>
          </c:spPr>
        </c:majorGridlines>
        <c:majorTickMark val="none"/>
        <c:minorTickMark val="none"/>
        <c:tickLblPos val="none"/>
        <c:spPr>
          <a:ln w="9525" cmpd="sng" algn="ctr">
            <a:solidFill>
              <a:srgbClr val="3E3E3E"/>
            </a:solidFill>
            <a:prstDash val="solid"/>
          </a:ln>
        </c:spPr>
        <c:crossAx val="1"/>
        <c:crosses val="min"/>
        <c:auto val="0"/>
        <c:lblAlgn val="ctr"/>
        <c:lblOffset val="100"/>
        <c:noMultiLvlLbl val="0"/>
      </c:catAx>
      <c:valAx>
        <c:axId val="1"/>
        <c:scaling>
          <c:orientation val="minMax"/>
          <c:max val="370.09794278000078"/>
          <c:min val="0"/>
        </c:scaling>
        <c:delete val="0"/>
        <c:axPos val="l"/>
        <c:majorGridlines>
          <c:spPr>
            <a:ln>
              <a:noFill/>
            </a:ln>
          </c:spPr>
        </c:majorGridlines>
        <c:numFmt formatCode="General" sourceLinked="1"/>
        <c:majorTickMark val="none"/>
        <c:minorTickMark val="none"/>
        <c:tickLblPos val="none"/>
        <c:spPr>
          <a:ln>
            <a:noFill/>
          </a:ln>
        </c:spPr>
        <c:crossAx val="1855792560"/>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874773139745917E-2"/>
          <c:y val="0.12319259687680741"/>
          <c:w val="0.96225045372050821"/>
          <c:h val="0.79063042220936963"/>
        </c:manualLayout>
      </c:layout>
      <c:barChart>
        <c:barDir val="col"/>
        <c:grouping val="stacked"/>
        <c:varyColors val="0"/>
        <c:ser>
          <c:idx val="0"/>
          <c:order val="0"/>
          <c:spPr>
            <a:solidFill>
              <a:srgbClr val="791C29"/>
            </a:solidFill>
            <a:ln>
              <a:noFill/>
            </a:ln>
          </c:spPr>
          <c:invertIfNegative val="0"/>
          <c:dLbls>
            <c:dLbl>
              <c:idx val="0"/>
              <c:layout>
                <c:manualLayout>
                  <c:x val="0"/>
                  <c:y val="-0.11162521688837479"/>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EC2-4A01-92F9-7A75A0B25FA3}"/>
                </c:ext>
              </c:extLst>
            </c:dLbl>
            <c:dLbl>
              <c:idx val="1"/>
              <c:layout>
                <c:manualLayout>
                  <c:x val="0"/>
                  <c:y val="-0.12434933487565067"/>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EC2-4A01-92F9-7A75A0B25FA3}"/>
                </c:ext>
              </c:extLst>
            </c:dLbl>
            <c:dLbl>
              <c:idx val="2"/>
              <c:layout>
                <c:manualLayout>
                  <c:x val="0"/>
                  <c:y val="-0.16830537883169461"/>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EC2-4A01-92F9-7A75A0B25FA3}"/>
                </c:ext>
              </c:extLst>
            </c:dLbl>
            <c:dLbl>
              <c:idx val="3"/>
              <c:layout>
                <c:manualLayout>
                  <c:x val="0"/>
                  <c:y val="-0.19201850780798149"/>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EC2-4A01-92F9-7A75A0B25FA3}"/>
                </c:ext>
              </c:extLst>
            </c:dLbl>
            <c:dLbl>
              <c:idx val="4"/>
              <c:layout>
                <c:manualLayout>
                  <c:x val="0"/>
                  <c:y val="-0.4331983805668016"/>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EC2-4A01-92F9-7A75A0B25FA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c:v>
                </c:pt>
                <c:pt idx="1">
                  <c:v>1.4</c:v>
                </c:pt>
                <c:pt idx="2">
                  <c:v>2.1</c:v>
                </c:pt>
                <c:pt idx="3">
                  <c:v>2.4954450000000001</c:v>
                </c:pt>
                <c:pt idx="4">
                  <c:v>6.3710000000000004</c:v>
                </c:pt>
              </c:numCache>
            </c:numRef>
          </c:val>
          <c:extLst>
            <c:ext xmlns:c16="http://schemas.microsoft.com/office/drawing/2014/chart" uri="{C3380CC4-5D6E-409C-BE32-E72D297353CC}">
              <c16:uniqueId val="{00000005-4EC2-4A01-92F9-7A75A0B25FA3}"/>
            </c:ext>
          </c:extLst>
        </c:ser>
        <c:dLbls>
          <c:showLegendKey val="0"/>
          <c:showVal val="0"/>
          <c:showCatName val="0"/>
          <c:showSerName val="0"/>
          <c:showPercent val="0"/>
          <c:showBubbleSize val="0"/>
        </c:dLbls>
        <c:gapWidth val="80"/>
        <c:overlap val="100"/>
        <c:axId val="1865811264"/>
        <c:axId val="1"/>
      </c:barChart>
      <c:catAx>
        <c:axId val="1865811264"/>
        <c:scaling>
          <c:orientation val="minMax"/>
        </c:scaling>
        <c:delete val="0"/>
        <c:axPos val="b"/>
        <c:majorGridlines>
          <c:spPr>
            <a:ln>
              <a:noFill/>
            </a:ln>
          </c:spPr>
        </c:majorGridlines>
        <c:majorTickMark val="none"/>
        <c:minorTickMark val="none"/>
        <c:tickLblPos val="none"/>
        <c:spPr>
          <a:ln w="9525" cmpd="sng" algn="ctr">
            <a:solidFill>
              <a:srgbClr val="3E3E3E"/>
            </a:solidFill>
            <a:prstDash val="solid"/>
          </a:ln>
        </c:spPr>
        <c:crossAx val="1"/>
        <c:crosses val="min"/>
        <c:auto val="0"/>
        <c:lblAlgn val="ctr"/>
        <c:lblOffset val="100"/>
        <c:noMultiLvlLbl val="0"/>
      </c:catAx>
      <c:valAx>
        <c:axId val="1"/>
        <c:scaling>
          <c:orientation val="minMax"/>
          <c:max val="6.3710000000000004"/>
          <c:min val="0"/>
        </c:scaling>
        <c:delete val="0"/>
        <c:axPos val="l"/>
        <c:majorGridlines>
          <c:spPr>
            <a:ln>
              <a:noFill/>
            </a:ln>
          </c:spPr>
        </c:majorGridlines>
        <c:numFmt formatCode="General" sourceLinked="1"/>
        <c:majorTickMark val="none"/>
        <c:minorTickMark val="none"/>
        <c:tickLblPos val="none"/>
        <c:spPr>
          <a:ln>
            <a:noFill/>
          </a:ln>
        </c:spPr>
        <c:crossAx val="1865811264"/>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659787367104439E-2"/>
          <c:y val="0.11727078891257996"/>
          <c:w val="0.89806128830519072"/>
          <c:h val="0.76545842217484006"/>
        </c:manualLayout>
      </c:layout>
      <c:doughnutChart>
        <c:varyColors val="0"/>
        <c:ser>
          <c:idx val="0"/>
          <c:order val="0"/>
          <c:dPt>
            <c:idx val="0"/>
            <c:bubble3D val="0"/>
            <c:spPr>
              <a:solidFill>
                <a:srgbClr val="765627"/>
              </a:solidFill>
              <a:ln w="9525" cmpd="sng" algn="ctr">
                <a:solidFill>
                  <a:schemeClr val="bg1"/>
                </a:solidFill>
                <a:prstDash val="solid"/>
              </a:ln>
            </c:spPr>
            <c:extLst>
              <c:ext xmlns:c16="http://schemas.microsoft.com/office/drawing/2014/chart" uri="{C3380CC4-5D6E-409C-BE32-E72D297353CC}">
                <c16:uniqueId val="{00000000-9FF2-42D2-94D0-02F85463486E}"/>
              </c:ext>
            </c:extLst>
          </c:dPt>
          <c:dPt>
            <c:idx val="1"/>
            <c:bubble3D val="0"/>
            <c:spPr>
              <a:solidFill>
                <a:srgbClr val="A4844E"/>
              </a:solidFill>
              <a:ln w="19050" cmpd="sng" algn="ctr">
                <a:solidFill>
                  <a:schemeClr val="bg1"/>
                </a:solidFill>
                <a:prstDash val="solid"/>
              </a:ln>
            </c:spPr>
            <c:extLst>
              <c:ext xmlns:c16="http://schemas.microsoft.com/office/drawing/2014/chart" uri="{C3380CC4-5D6E-409C-BE32-E72D297353CC}">
                <c16:uniqueId val="{00000001-9FF2-42D2-94D0-02F85463486E}"/>
              </c:ext>
            </c:extLst>
          </c:dPt>
          <c:dPt>
            <c:idx val="2"/>
            <c:bubble3D val="0"/>
            <c:spPr>
              <a:solidFill>
                <a:srgbClr val="B6A080"/>
              </a:solidFill>
              <a:ln w="9525" cmpd="sng" algn="ctr">
                <a:solidFill>
                  <a:schemeClr val="bg1"/>
                </a:solidFill>
                <a:prstDash val="solid"/>
              </a:ln>
            </c:spPr>
            <c:extLst>
              <c:ext xmlns:c16="http://schemas.microsoft.com/office/drawing/2014/chart" uri="{C3380CC4-5D6E-409C-BE32-E72D297353CC}">
                <c16:uniqueId val="{00000002-9FF2-42D2-94D0-02F85463486E}"/>
              </c:ext>
            </c:extLst>
          </c:dPt>
          <c:dPt>
            <c:idx val="3"/>
            <c:bubble3D val="0"/>
            <c:spPr>
              <a:solidFill>
                <a:srgbClr val="E9DBC5"/>
              </a:solidFill>
              <a:ln w="9525" cmpd="sng" algn="ctr">
                <a:solidFill>
                  <a:schemeClr val="bg1"/>
                </a:solidFill>
                <a:prstDash val="solid"/>
              </a:ln>
            </c:spPr>
            <c:extLst>
              <c:ext xmlns:c16="http://schemas.microsoft.com/office/drawing/2014/chart" uri="{C3380CC4-5D6E-409C-BE32-E72D297353CC}">
                <c16:uniqueId val="{00000003-9FF2-42D2-94D0-02F85463486E}"/>
              </c:ext>
            </c:extLst>
          </c:dPt>
          <c:dPt>
            <c:idx val="4"/>
            <c:bubble3D val="0"/>
            <c:spPr>
              <a:solidFill>
                <a:srgbClr val="491018"/>
              </a:solidFill>
              <a:ln w="9525" cmpd="sng" algn="ctr">
                <a:solidFill>
                  <a:schemeClr val="tx1"/>
                </a:solidFill>
                <a:prstDash val="solid"/>
              </a:ln>
            </c:spPr>
            <c:extLst>
              <c:ext xmlns:c16="http://schemas.microsoft.com/office/drawing/2014/chart" uri="{C3380CC4-5D6E-409C-BE32-E72D297353CC}">
                <c16:uniqueId val="{00000004-9FF2-42D2-94D0-02F85463486E}"/>
              </c:ext>
            </c:extLst>
          </c:dPt>
          <c:dPt>
            <c:idx val="5"/>
            <c:bubble3D val="0"/>
            <c:spPr>
              <a:solidFill>
                <a:srgbClr val="791C29"/>
              </a:solidFill>
              <a:ln w="9525" cmpd="sng" algn="ctr">
                <a:solidFill>
                  <a:schemeClr val="bg1"/>
                </a:solidFill>
                <a:prstDash val="solid"/>
              </a:ln>
            </c:spPr>
            <c:extLst>
              <c:ext xmlns:c16="http://schemas.microsoft.com/office/drawing/2014/chart" uri="{C3380CC4-5D6E-409C-BE32-E72D297353CC}">
                <c16:uniqueId val="{00000005-9FF2-42D2-94D0-02F85463486E}"/>
              </c:ext>
            </c:extLst>
          </c:dPt>
          <c:dPt>
            <c:idx val="6"/>
            <c:bubble3D val="0"/>
            <c:spPr>
              <a:solidFill>
                <a:srgbClr val="AD4A57"/>
              </a:solidFill>
              <a:ln w="9525" cmpd="sng" algn="ctr">
                <a:solidFill>
                  <a:srgbClr val="FFFFFF"/>
                </a:solidFill>
                <a:prstDash val="solid"/>
              </a:ln>
            </c:spPr>
            <c:extLst>
              <c:ext xmlns:c16="http://schemas.microsoft.com/office/drawing/2014/chart" uri="{C3380CC4-5D6E-409C-BE32-E72D297353CC}">
                <c16:uniqueId val="{00000006-9FF2-42D2-94D0-02F85463486E}"/>
              </c:ext>
            </c:extLst>
          </c:dPt>
          <c:dPt>
            <c:idx val="7"/>
            <c:bubble3D val="0"/>
            <c:spPr>
              <a:solidFill>
                <a:srgbClr val="C1717B"/>
              </a:solidFill>
              <a:ln w="9525" cmpd="sng" algn="ctr">
                <a:solidFill>
                  <a:schemeClr val="bg1"/>
                </a:solidFill>
                <a:prstDash val="solid"/>
              </a:ln>
            </c:spPr>
            <c:extLst>
              <c:ext xmlns:c16="http://schemas.microsoft.com/office/drawing/2014/chart" uri="{C3380CC4-5D6E-409C-BE32-E72D297353CC}">
                <c16:uniqueId val="{00000007-9FF2-42D2-94D0-02F85463486E}"/>
              </c:ext>
            </c:extLst>
          </c:dPt>
          <c:dPt>
            <c:idx val="8"/>
            <c:bubble3D val="0"/>
            <c:spPr>
              <a:solidFill>
                <a:srgbClr val="E5C3C7"/>
              </a:solidFill>
              <a:ln w="9525" cmpd="sng" algn="ctr">
                <a:solidFill>
                  <a:schemeClr val="bg1"/>
                </a:solidFill>
                <a:prstDash val="solid"/>
              </a:ln>
            </c:spPr>
            <c:extLst>
              <c:ext xmlns:c16="http://schemas.microsoft.com/office/drawing/2014/chart" uri="{C3380CC4-5D6E-409C-BE32-E72D297353CC}">
                <c16:uniqueId val="{00000008-9FF2-42D2-94D0-02F85463486E}"/>
              </c:ext>
            </c:extLst>
          </c:dPt>
          <c:dPt>
            <c:idx val="9"/>
            <c:bubble3D val="0"/>
            <c:spPr>
              <a:solidFill>
                <a:srgbClr val="F8F3ED"/>
              </a:solidFill>
              <a:ln w="9525" cmpd="sng" algn="ctr">
                <a:solidFill>
                  <a:schemeClr val="bg1"/>
                </a:solidFill>
                <a:prstDash val="solid"/>
              </a:ln>
            </c:spPr>
            <c:extLst>
              <c:ext xmlns:c16="http://schemas.microsoft.com/office/drawing/2014/chart" uri="{C3380CC4-5D6E-409C-BE32-E72D297353CC}">
                <c16:uniqueId val="{00000009-9FF2-42D2-94D0-02F85463486E}"/>
              </c:ext>
            </c:extLst>
          </c:dPt>
          <c:dPt>
            <c:idx val="10"/>
            <c:bubble3D val="0"/>
            <c:spPr>
              <a:solidFill>
                <a:srgbClr val="FFFFFF"/>
              </a:solidFill>
              <a:ln w="9525" cmpd="sng" algn="ctr">
                <a:solidFill>
                  <a:schemeClr val="bg1"/>
                </a:solidFill>
                <a:prstDash val="solid"/>
              </a:ln>
            </c:spPr>
            <c:extLst>
              <c:ext xmlns:c16="http://schemas.microsoft.com/office/drawing/2014/chart" uri="{C3380CC4-5D6E-409C-BE32-E72D297353CC}">
                <c16:uniqueId val="{0000000A-9FF2-42D2-94D0-02F85463486E}"/>
              </c:ext>
            </c:extLst>
          </c:dPt>
          <c:dPt>
            <c:idx val="11"/>
            <c:bubble3D val="0"/>
            <c:spPr>
              <a:solidFill>
                <a:srgbClr val="808080"/>
              </a:solidFill>
              <a:ln>
                <a:noFill/>
              </a:ln>
            </c:spPr>
            <c:extLst>
              <c:ext xmlns:c16="http://schemas.microsoft.com/office/drawing/2014/chart" uri="{C3380CC4-5D6E-409C-BE32-E72D297353CC}">
                <c16:uniqueId val="{0000000B-9FF2-42D2-94D0-02F85463486E}"/>
              </c:ext>
            </c:extLst>
          </c:dPt>
          <c:dPt>
            <c:idx val="12"/>
            <c:bubble3D val="0"/>
            <c:spPr>
              <a:solidFill>
                <a:srgbClr val="C0C0C0"/>
              </a:solidFill>
              <a:ln>
                <a:noFill/>
              </a:ln>
            </c:spPr>
            <c:extLst>
              <c:ext xmlns:c16="http://schemas.microsoft.com/office/drawing/2014/chart" uri="{C3380CC4-5D6E-409C-BE32-E72D297353CC}">
                <c16:uniqueId val="{0000000C-9FF2-42D2-94D0-02F85463486E}"/>
              </c:ext>
            </c:extLst>
          </c:dPt>
          <c:dLbls>
            <c:dLbl>
              <c:idx val="0"/>
              <c:layout>
                <c:manualLayout>
                  <c:x val="-6.1913696060037521E-2"/>
                  <c:y val="-2.6652452025586353E-3"/>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F2-42D2-94D0-02F85463486E}"/>
                </c:ext>
              </c:extLst>
            </c:dLbl>
            <c:dLbl>
              <c:idx val="1"/>
              <c:layout>
                <c:manualLayout>
                  <c:x val="-3.814884302689181E-2"/>
                  <c:y val="-3.7846481876332626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F2-42D2-94D0-02F85463486E}"/>
                </c:ext>
              </c:extLst>
            </c:dLbl>
            <c:dLbl>
              <c:idx val="2"/>
              <c:layout>
                <c:manualLayout>
                  <c:x val="-2.0012507817385866E-2"/>
                  <c:y val="-6.9829424307036245E-2"/>
                </c:manualLayout>
              </c:layout>
              <c:numFmt formatCode="#,##0&quot;%&quot;;&quot;-&quot;#,##0&quot;%&quot;" sourceLinked="0"/>
              <c:spPr>
                <a:noFill/>
                <a:ln>
                  <a:noFill/>
                </a:ln>
              </c:spPr>
              <c:txPr>
                <a:bodyPr wrap="none"/>
                <a:lstStyle/>
                <a:p>
                  <a:pPr>
                    <a:defRPr sz="1200" kern="1200">
                      <a:solidFill>
                        <a:schemeClr val="tx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F2-42D2-94D0-02F85463486E}"/>
                </c:ext>
              </c:extLst>
            </c:dLbl>
            <c:dLbl>
              <c:idx val="6"/>
              <c:layout>
                <c:manualLayout>
                  <c:x val="5.0656660412757973E-2"/>
                  <c:y val="-2.0788912579957356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FF2-42D2-94D0-02F85463486E}"/>
                </c:ext>
              </c:extLst>
            </c:dLbl>
            <c:dLbl>
              <c:idx val="7"/>
              <c:layout>
                <c:manualLayout>
                  <c:x val="6.6916823014383994E-2"/>
                  <c:y val="2.2388059701492536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FF2-42D2-94D0-02F85463486E}"/>
                </c:ext>
              </c:extLst>
            </c:dLbl>
            <c:dLbl>
              <c:idx val="8"/>
              <c:layout>
                <c:manualLayout>
                  <c:x val="4.878048780487805E-2"/>
                  <c:y val="4.3710021321961619E-2"/>
                </c:manualLayout>
              </c:layout>
              <c:numFmt formatCode="#,##0&quot;%&quot;;&quot;-&quot;#,##0&quot;%&quot;" sourceLinked="0"/>
              <c:spPr>
                <a:noFill/>
                <a:ln>
                  <a:noFill/>
                </a:ln>
              </c:spPr>
              <c:txPr>
                <a:bodyPr wrap="none"/>
                <a:lstStyle/>
                <a:p>
                  <a:pPr>
                    <a:defRPr sz="1200" kern="1200">
                      <a:solidFill>
                        <a:srgbClr val="000000"/>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FF2-42D2-94D0-02F85463486E}"/>
                </c:ext>
              </c:extLst>
            </c:dLbl>
            <c:dLbl>
              <c:idx val="9"/>
              <c:layout>
                <c:manualLayout>
                  <c:x val="3.0644152595372107E-2"/>
                  <c:y val="5.9701492537313432E-2"/>
                </c:manualLayout>
              </c:layout>
              <c:numFmt formatCode="#,##0&quot;%&quot;;&quot;-&quot;#,##0&quot;%&quot;" sourceLinked="0"/>
              <c:spPr>
                <a:noFill/>
                <a:ln>
                  <a:noFill/>
                </a:ln>
              </c:spPr>
              <c:txPr>
                <a:bodyPr wrap="none"/>
                <a:lstStyle/>
                <a:p>
                  <a:pPr>
                    <a:defRPr sz="1200" kern="1200">
                      <a:solidFill>
                        <a:srgbClr val="000000"/>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FF2-42D2-94D0-02F85463486E}"/>
                </c:ext>
              </c:extLst>
            </c:dLbl>
            <c:dLbl>
              <c:idx val="10"/>
              <c:layout>
                <c:manualLayout>
                  <c:x val="8.130081300813009E-3"/>
                  <c:y val="7.3027718550106605E-2"/>
                </c:manualLayout>
              </c:layout>
              <c:numFmt formatCode="#,##0&quot;%&quot;;&quot;-&quot;#,##0&quot;%&quot;" sourceLinked="0"/>
              <c:spPr>
                <a:noFill/>
                <a:ln>
                  <a:noFill/>
                </a:ln>
              </c:spPr>
              <c:txPr>
                <a:bodyPr wrap="none"/>
                <a:lstStyle/>
                <a:p>
                  <a:pPr>
                    <a:defRPr sz="1200" kern="1200">
                      <a:solidFill>
                        <a:srgbClr val="000000"/>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FF2-42D2-94D0-02F85463486E}"/>
                </c:ext>
              </c:extLst>
            </c:dLbl>
            <c:dLbl>
              <c:idx val="11"/>
              <c:layout>
                <c:manualLayout>
                  <c:x val="-1.8761726078799251E-2"/>
                  <c:y val="7.0362473347547971E-2"/>
                </c:manualLayout>
              </c:layout>
              <c:numFmt formatCode="#,##0&quot;%&quot;;&quot;-&quot;#,##0&quot;%&quot;" sourceLinked="0"/>
              <c:spPr>
                <a:noFill/>
                <a:ln>
                  <a:noFill/>
                </a:ln>
              </c:spPr>
              <c:txPr>
                <a:bodyPr wrap="none"/>
                <a:lstStyle/>
                <a:p>
                  <a:pPr>
                    <a:defRPr sz="1200" kern="1200">
                      <a:solidFill>
                        <a:srgbClr val="000000"/>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FF2-42D2-94D0-02F85463486E}"/>
                </c:ext>
              </c:extLst>
            </c:dLbl>
            <c:dLbl>
              <c:idx val="12"/>
              <c:layout>
                <c:manualLayout>
                  <c:x val="-4.1901188242651655E-2"/>
                  <c:y val="3.6780383795309166E-2"/>
                </c:manualLayout>
              </c:layout>
              <c:numFmt formatCode="#,##0&quot;%&quot;;&quot;-&quot;#,##0&quot;%&quot;" sourceLinked="0"/>
              <c:spPr>
                <a:noFill/>
                <a:ln>
                  <a:noFill/>
                </a:ln>
              </c:spPr>
              <c:txPr>
                <a:bodyPr wrap="none"/>
                <a:lstStyle/>
                <a:p>
                  <a:pPr>
                    <a:defRPr sz="1200" kern="1200">
                      <a:solidFill>
                        <a:srgbClr val="000000"/>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FF2-42D2-94D0-02F85463486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Sheet1!$A$1:$A$13</c:f>
              <c:numCache>
                <c:formatCode>General</c:formatCode>
                <c:ptCount val="13"/>
                <c:pt idx="0">
                  <c:v>15</c:v>
                </c:pt>
                <c:pt idx="1">
                  <c:v>11</c:v>
                </c:pt>
                <c:pt idx="2">
                  <c:v>5</c:v>
                </c:pt>
                <c:pt idx="3">
                  <c:v>4</c:v>
                </c:pt>
                <c:pt idx="4">
                  <c:v>3</c:v>
                </c:pt>
                <c:pt idx="5">
                  <c:v>4</c:v>
                </c:pt>
                <c:pt idx="6">
                  <c:v>18</c:v>
                </c:pt>
                <c:pt idx="7">
                  <c:v>8</c:v>
                </c:pt>
                <c:pt idx="8">
                  <c:v>6</c:v>
                </c:pt>
                <c:pt idx="9">
                  <c:v>5</c:v>
                </c:pt>
                <c:pt idx="10">
                  <c:v>5</c:v>
                </c:pt>
                <c:pt idx="11">
                  <c:v>5</c:v>
                </c:pt>
                <c:pt idx="12">
                  <c:v>12</c:v>
                </c:pt>
              </c:numCache>
            </c:numRef>
          </c:val>
          <c:extLst>
            <c:ext xmlns:c16="http://schemas.microsoft.com/office/drawing/2014/chart" uri="{C3380CC4-5D6E-409C-BE32-E72D297353CC}">
              <c16:uniqueId val="{0000000D-9FF2-42D2-94D0-02F85463486E}"/>
            </c:ext>
          </c:extLst>
        </c:ser>
        <c:dLbls>
          <c:showLegendKey val="0"/>
          <c:showVal val="0"/>
          <c:showCatName val="0"/>
          <c:showSerName val="0"/>
          <c:showPercent val="0"/>
          <c:showBubbleSize val="0"/>
          <c:showLeaderLines val="1"/>
        </c:dLbls>
        <c:firstSliceAng val="243"/>
        <c:holeSize val="40"/>
      </c:doughnut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829268292682928"/>
          <c:y val="0.1864406779661017"/>
          <c:w val="0.46278924327704818"/>
          <c:h val="0.6271186440677966"/>
        </c:manualLayout>
      </c:layout>
      <c:pieChart>
        <c:varyColors val="0"/>
        <c:ser>
          <c:idx val="0"/>
          <c:order val="0"/>
          <c:dPt>
            <c:idx val="0"/>
            <c:bubble3D val="0"/>
            <c:spPr>
              <a:solidFill>
                <a:srgbClr val="4A1019"/>
              </a:solidFill>
              <a:ln w="6350" cmpd="sng" algn="ctr">
                <a:solidFill>
                  <a:srgbClr val="FFFFFF"/>
                </a:solidFill>
                <a:prstDash val="solid"/>
              </a:ln>
            </c:spPr>
            <c:extLst>
              <c:ext xmlns:c16="http://schemas.microsoft.com/office/drawing/2014/chart" uri="{C3380CC4-5D6E-409C-BE32-E72D297353CC}">
                <c16:uniqueId val="{00000000-FEF0-46DB-AE35-E45CB61B5C76}"/>
              </c:ext>
            </c:extLst>
          </c:dPt>
          <c:dPt>
            <c:idx val="1"/>
            <c:bubble3D val="0"/>
            <c:spPr>
              <a:solidFill>
                <a:srgbClr val="A88144"/>
              </a:solidFill>
              <a:ln w="6350" cmpd="sng" algn="ctr">
                <a:solidFill>
                  <a:srgbClr val="FFFFFF"/>
                </a:solidFill>
                <a:prstDash val="solid"/>
              </a:ln>
            </c:spPr>
            <c:extLst>
              <c:ext xmlns:c16="http://schemas.microsoft.com/office/drawing/2014/chart" uri="{C3380CC4-5D6E-409C-BE32-E72D297353CC}">
                <c16:uniqueId val="{00000001-FEF0-46DB-AE35-E45CB61B5C76}"/>
              </c:ext>
            </c:extLst>
          </c:dPt>
          <c:dLbls>
            <c:dLbl>
              <c:idx val="1"/>
              <c:layout>
                <c:manualLayout>
                  <c:x val="-1.8761726078799251E-2"/>
                  <c:y val="6.1016949152542375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F0-46DB-AE35-E45CB61B5C7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12</c:v>
                </c:pt>
                <c:pt idx="1">
                  <c:v>88</c:v>
                </c:pt>
              </c:numCache>
            </c:numRef>
          </c:val>
          <c:extLst>
            <c:ext xmlns:c16="http://schemas.microsoft.com/office/drawing/2014/chart" uri="{C3380CC4-5D6E-409C-BE32-E72D297353CC}">
              <c16:uniqueId val="{00000002-FEF0-46DB-AE35-E45CB61B5C7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85240775484677"/>
          <c:y val="0.18998272884283246"/>
          <c:w val="0.67166979362101309"/>
          <c:h val="0.62003454231433508"/>
        </c:manualLayout>
      </c:layout>
      <c:pieChart>
        <c:varyColors val="0"/>
        <c:ser>
          <c:idx val="0"/>
          <c:order val="0"/>
          <c:dPt>
            <c:idx val="0"/>
            <c:bubble3D val="0"/>
            <c:spPr>
              <a:solidFill>
                <a:srgbClr val="4A1019"/>
              </a:solidFill>
              <a:ln w="6350" cmpd="sng" algn="ctr">
                <a:solidFill>
                  <a:srgbClr val="FFFFFF"/>
                </a:solidFill>
                <a:prstDash val="solid"/>
              </a:ln>
            </c:spPr>
            <c:extLst>
              <c:ext xmlns:c16="http://schemas.microsoft.com/office/drawing/2014/chart" uri="{C3380CC4-5D6E-409C-BE32-E72D297353CC}">
                <c16:uniqueId val="{00000000-E486-436E-8E09-DD076859F17A}"/>
              </c:ext>
            </c:extLst>
          </c:dPt>
          <c:dPt>
            <c:idx val="1"/>
            <c:bubble3D val="0"/>
            <c:spPr>
              <a:solidFill>
                <a:srgbClr val="A88144"/>
              </a:solidFill>
              <a:ln w="6350" cmpd="sng" algn="ctr">
                <a:solidFill>
                  <a:srgbClr val="FFFFFF"/>
                </a:solidFill>
                <a:prstDash val="solid"/>
              </a:ln>
            </c:spPr>
            <c:extLst>
              <c:ext xmlns:c16="http://schemas.microsoft.com/office/drawing/2014/chart" uri="{C3380CC4-5D6E-409C-BE32-E72D297353CC}">
                <c16:uniqueId val="{00000001-E486-436E-8E09-DD076859F17A}"/>
              </c:ext>
            </c:extLst>
          </c:dPt>
          <c:dLbls>
            <c:dLbl>
              <c:idx val="1"/>
              <c:layout>
                <c:manualLayout>
                  <c:x val="-1.0006253908692933E-2"/>
                  <c:y val="7.0811744386873918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86-436E-8E09-DD076859F1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6</c:v>
                </c:pt>
                <c:pt idx="1">
                  <c:v>94</c:v>
                </c:pt>
              </c:numCache>
            </c:numRef>
          </c:val>
          <c:extLst>
            <c:ext xmlns:c16="http://schemas.microsoft.com/office/drawing/2014/chart" uri="{C3380CC4-5D6E-409C-BE32-E72D297353CC}">
              <c16:uniqueId val="{00000002-E486-436E-8E09-DD076859F17A}"/>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62976860537835"/>
          <c:y val="0.18819503849443969"/>
          <c:w val="0.58411507191994994"/>
          <c:h val="0.62360992301112061"/>
        </c:manualLayout>
      </c:layout>
      <c:pieChart>
        <c:varyColors val="0"/>
        <c:ser>
          <c:idx val="0"/>
          <c:order val="0"/>
          <c:dPt>
            <c:idx val="0"/>
            <c:bubble3D val="0"/>
            <c:spPr>
              <a:solidFill>
                <a:srgbClr val="4A1019"/>
              </a:solidFill>
              <a:ln w="12700" cmpd="sng" algn="ctr">
                <a:solidFill>
                  <a:srgbClr val="FFFFFF"/>
                </a:solidFill>
                <a:prstDash val="solid"/>
              </a:ln>
            </c:spPr>
            <c:extLst>
              <c:ext xmlns:c16="http://schemas.microsoft.com/office/drawing/2014/chart" uri="{C3380CC4-5D6E-409C-BE32-E72D297353CC}">
                <c16:uniqueId val="{00000000-D420-497F-BD1E-595C820C3A56}"/>
              </c:ext>
            </c:extLst>
          </c:dPt>
          <c:dPt>
            <c:idx val="1"/>
            <c:bubble3D val="0"/>
            <c:spPr>
              <a:solidFill>
                <a:srgbClr val="A88144"/>
              </a:solidFill>
              <a:ln w="12700" cmpd="sng" algn="ctr">
                <a:solidFill>
                  <a:srgbClr val="FFFFFF"/>
                </a:solidFill>
                <a:prstDash val="solid"/>
              </a:ln>
            </c:spPr>
            <c:extLst>
              <c:ext xmlns:c16="http://schemas.microsoft.com/office/drawing/2014/chart" uri="{C3380CC4-5D6E-409C-BE32-E72D297353CC}">
                <c16:uniqueId val="{00000001-D420-497F-BD1E-595C820C3A56}"/>
              </c:ext>
            </c:extLst>
          </c:dPt>
          <c:dLbls>
            <c:dLbl>
              <c:idx val="1"/>
              <c:layout>
                <c:manualLayout>
                  <c:x val="-1.8761726078799251E-2"/>
                  <c:y val="5.5603079555175364E-2"/>
                </c:manualLayout>
              </c:layout>
              <c:numFmt formatCode="#,##0&quot;%&quot;;&quot;-&quot;#,##0&quot;%&quot;"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20-497F-BD1E-595C820C3A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Sheet1!$A$1:$A$2</c:f>
              <c:numCache>
                <c:formatCode>General</c:formatCode>
                <c:ptCount val="2"/>
                <c:pt idx="0">
                  <c:v>13</c:v>
                </c:pt>
                <c:pt idx="1">
                  <c:v>87</c:v>
                </c:pt>
              </c:numCache>
            </c:numRef>
          </c:val>
          <c:extLst>
            <c:ext xmlns:c16="http://schemas.microsoft.com/office/drawing/2014/chart" uri="{C3380CC4-5D6E-409C-BE32-E72D297353CC}">
              <c16:uniqueId val="{00000002-D420-497F-BD1E-595C820C3A5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532833020637902E-2"/>
          <c:y val="0.11677282377919321"/>
          <c:w val="0.90306441525953718"/>
          <c:h val="0.76645435244161364"/>
        </c:manualLayout>
      </c:layout>
      <c:doughnutChart>
        <c:varyColors val="0"/>
        <c:ser>
          <c:idx val="0"/>
          <c:order val="0"/>
          <c:dPt>
            <c:idx val="0"/>
            <c:bubble3D val="0"/>
            <c:spPr>
              <a:solidFill>
                <a:srgbClr val="4A1019"/>
              </a:solidFill>
              <a:ln>
                <a:noFill/>
              </a:ln>
            </c:spPr>
            <c:extLst>
              <c:ext xmlns:c16="http://schemas.microsoft.com/office/drawing/2014/chart" uri="{C3380CC4-5D6E-409C-BE32-E72D297353CC}">
                <c16:uniqueId val="{00000000-ABF8-45DD-B951-F4462B3156C6}"/>
              </c:ext>
            </c:extLst>
          </c:dPt>
          <c:dPt>
            <c:idx val="1"/>
            <c:bubble3D val="0"/>
            <c:spPr>
              <a:solidFill>
                <a:srgbClr val="765627"/>
              </a:solidFill>
              <a:ln>
                <a:noFill/>
              </a:ln>
            </c:spPr>
            <c:extLst>
              <c:ext xmlns:c16="http://schemas.microsoft.com/office/drawing/2014/chart" uri="{C3380CC4-5D6E-409C-BE32-E72D297353CC}">
                <c16:uniqueId val="{00000001-ABF8-45DD-B951-F4462B3156C6}"/>
              </c:ext>
            </c:extLst>
          </c:dPt>
          <c:dPt>
            <c:idx val="2"/>
            <c:bubble3D val="0"/>
            <c:spPr>
              <a:solidFill>
                <a:srgbClr val="A4844E"/>
              </a:solidFill>
              <a:ln>
                <a:noFill/>
              </a:ln>
            </c:spPr>
            <c:extLst>
              <c:ext xmlns:c16="http://schemas.microsoft.com/office/drawing/2014/chart" uri="{C3380CC4-5D6E-409C-BE32-E72D297353CC}">
                <c16:uniqueId val="{00000002-ABF8-45DD-B951-F4462B3156C6}"/>
              </c:ext>
            </c:extLst>
          </c:dPt>
          <c:dPt>
            <c:idx val="3"/>
            <c:bubble3D val="0"/>
            <c:spPr>
              <a:solidFill>
                <a:srgbClr val="77797A"/>
              </a:solidFill>
              <a:ln>
                <a:noFill/>
              </a:ln>
            </c:spPr>
            <c:extLst>
              <c:ext xmlns:c16="http://schemas.microsoft.com/office/drawing/2014/chart" uri="{C3380CC4-5D6E-409C-BE32-E72D297353CC}">
                <c16:uniqueId val="{00000003-ABF8-45DD-B951-F4462B3156C6}"/>
              </c:ext>
            </c:extLst>
          </c:dPt>
          <c:dPt>
            <c:idx val="4"/>
            <c:bubble3D val="0"/>
            <c:spPr>
              <a:solidFill>
                <a:srgbClr val="B6A080"/>
              </a:solidFill>
              <a:ln>
                <a:noFill/>
              </a:ln>
            </c:spPr>
            <c:extLst>
              <c:ext xmlns:c16="http://schemas.microsoft.com/office/drawing/2014/chart" uri="{C3380CC4-5D6E-409C-BE32-E72D297353CC}">
                <c16:uniqueId val="{00000004-ABF8-45DD-B951-F4462B3156C6}"/>
              </c:ext>
            </c:extLst>
          </c:dPt>
          <c:dPt>
            <c:idx val="5"/>
            <c:bubble3D val="0"/>
            <c:spPr>
              <a:solidFill>
                <a:srgbClr val="C0C0C0"/>
              </a:solidFill>
              <a:ln>
                <a:noFill/>
              </a:ln>
            </c:spPr>
            <c:extLst>
              <c:ext xmlns:c16="http://schemas.microsoft.com/office/drawing/2014/chart" uri="{C3380CC4-5D6E-409C-BE32-E72D297353CC}">
                <c16:uniqueId val="{00000005-ABF8-45DD-B951-F4462B3156C6}"/>
              </c:ext>
            </c:extLst>
          </c:dPt>
          <c:dLbls>
            <c:dLbl>
              <c:idx val="0"/>
              <c:layout>
                <c:manualLayout>
                  <c:x val="-4.0025015634771732E-2"/>
                  <c:y val="-3.7154989384288748E-3"/>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F8-45DD-B951-F4462B3156C6}"/>
                </c:ext>
              </c:extLst>
            </c:dLbl>
            <c:dLbl>
              <c:idx val="1"/>
              <c:layout>
                <c:manualLayout>
                  <c:x val="2.6266416510318951E-2"/>
                  <c:y val="-2.5477707006369428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F8-45DD-B951-F4462B3156C6}"/>
                </c:ext>
              </c:extLst>
            </c:dLbl>
            <c:dLbl>
              <c:idx val="2"/>
              <c:layout>
                <c:manualLayout>
                  <c:x val="3.3145716072545343E-2"/>
                  <c:y val="9.5541401273885346E-3"/>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F8-45DD-B951-F4462B3156C6}"/>
                </c:ext>
              </c:extLst>
            </c:dLbl>
            <c:dLbl>
              <c:idx val="3"/>
              <c:layout>
                <c:manualLayout>
                  <c:x val="2.9393370856785492E-2"/>
                  <c:y val="3.8747346072186835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BF8-45DD-B951-F4462B3156C6}"/>
                </c:ext>
              </c:extLst>
            </c:dLbl>
            <c:dLbl>
              <c:idx val="4"/>
              <c:layout>
                <c:manualLayout>
                  <c:x val="7.5046904315196998E-3"/>
                  <c:y val="5.6263269639065819E-2"/>
                </c:manualLayout>
              </c:layout>
              <c:numFmt formatCode="#,##0&quot;%&quot;;&quot;-&quot;#,##0&quot;%&quot;" sourceLinked="0"/>
              <c:spPr>
                <a:noFill/>
                <a:ln>
                  <a:noFill/>
                </a:ln>
              </c:spPr>
              <c:txPr>
                <a:bodyPr wrap="none"/>
                <a:lstStyle/>
                <a:p>
                  <a:pPr>
                    <a:defRPr sz="1200" kern="1200">
                      <a:solidFill>
                        <a:schemeClr val="tx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BF8-45DD-B951-F4462B3156C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47</c:v>
                </c:pt>
                <c:pt idx="1">
                  <c:v>25</c:v>
                </c:pt>
                <c:pt idx="2">
                  <c:v>13</c:v>
                </c:pt>
                <c:pt idx="3">
                  <c:v>7.0000000000000009</c:v>
                </c:pt>
                <c:pt idx="4">
                  <c:v>7.0000000000000009</c:v>
                </c:pt>
                <c:pt idx="5">
                  <c:v>1</c:v>
                </c:pt>
              </c:numCache>
            </c:numRef>
          </c:val>
          <c:extLst>
            <c:ext xmlns:c16="http://schemas.microsoft.com/office/drawing/2014/chart" uri="{C3380CC4-5D6E-409C-BE32-E72D297353CC}">
              <c16:uniqueId val="{00000006-ABF8-45DD-B951-F4462B3156C6}"/>
            </c:ext>
          </c:extLst>
        </c:ser>
        <c:dLbls>
          <c:showLegendKey val="0"/>
          <c:showVal val="0"/>
          <c:showCatName val="0"/>
          <c:showSerName val="0"/>
          <c:showPercent val="0"/>
          <c:showBubbleSize val="0"/>
          <c:showLeaderLines val="1"/>
        </c:dLbls>
        <c:firstSliceAng val="191"/>
        <c:holeSize val="50"/>
      </c:doughnutChart>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763411279229711E-2"/>
          <c:y val="0.18234323432343233"/>
          <c:w val="0.92847317744154056"/>
          <c:h val="0.68976897689768979"/>
        </c:manualLayout>
      </c:layout>
      <c:barChart>
        <c:barDir val="col"/>
        <c:grouping val="stacked"/>
        <c:varyColors val="0"/>
        <c:ser>
          <c:idx val="0"/>
          <c:order val="0"/>
          <c:spPr>
            <a:solidFill>
              <a:srgbClr val="77797A"/>
            </a:solidFill>
            <a:ln>
              <a:noFill/>
            </a:ln>
          </c:spPr>
          <c:invertIfNegative val="0"/>
          <c:dLbls>
            <c:dLbl>
              <c:idx val="0"/>
              <c:layout>
                <c:manualLayout>
                  <c:x val="0"/>
                  <c:y val="-0.3457095709570957"/>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BE-415F-87E4-800C7213C98D}"/>
                </c:ext>
              </c:extLst>
            </c:dLbl>
            <c:dLbl>
              <c:idx val="1"/>
              <c:layout>
                <c:manualLayout>
                  <c:x val="0"/>
                  <c:y val="-0.39933993399339934"/>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BE-415F-87E4-800C7213C9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10.199999999999999</c:v>
                </c:pt>
                <c:pt idx="1">
                  <c:v>12.1</c:v>
                </c:pt>
              </c:numCache>
            </c:numRef>
          </c:val>
          <c:extLst>
            <c:ext xmlns:c16="http://schemas.microsoft.com/office/drawing/2014/chart" uri="{C3380CC4-5D6E-409C-BE32-E72D297353CC}">
              <c16:uniqueId val="{00000002-37BE-415F-87E4-800C7213C98D}"/>
            </c:ext>
          </c:extLst>
        </c:ser>
        <c:dLbls>
          <c:showLegendKey val="0"/>
          <c:showVal val="0"/>
          <c:showCatName val="0"/>
          <c:showSerName val="0"/>
          <c:showPercent val="0"/>
          <c:showBubbleSize val="0"/>
        </c:dLbls>
        <c:gapWidth val="80"/>
        <c:overlap val="100"/>
        <c:axId val="1715480079"/>
        <c:axId val="1"/>
      </c:barChart>
      <c:catAx>
        <c:axId val="1715480079"/>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12.1"/>
          <c:min val="0"/>
        </c:scaling>
        <c:delete val="1"/>
        <c:axPos val="l"/>
        <c:numFmt formatCode="General" sourceLinked="1"/>
        <c:majorTickMark val="out"/>
        <c:minorTickMark val="none"/>
        <c:tickLblPos val="nextTo"/>
        <c:crossAx val="1715480079"/>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53025936599424E-2"/>
          <c:y val="0.14884302689180737"/>
          <c:w val="0.93429394812680111"/>
          <c:h val="0.74609130706691684"/>
        </c:manualLayout>
      </c:layout>
      <c:barChart>
        <c:barDir val="col"/>
        <c:grouping val="stacked"/>
        <c:varyColors val="0"/>
        <c:ser>
          <c:idx val="0"/>
          <c:order val="0"/>
          <c:spPr>
            <a:solidFill>
              <a:srgbClr val="7F252F"/>
            </a:solidFill>
            <a:ln>
              <a:noFill/>
            </a:ln>
          </c:spPr>
          <c:invertIfNegative val="0"/>
          <c:dLbls>
            <c:dLbl>
              <c:idx val="0"/>
              <c:layout>
                <c:manualLayout>
                  <c:x val="0"/>
                  <c:y val="-0.29831144465290804"/>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A3A-4745-9D8C-9E641FF0D3C1}"/>
                </c:ext>
              </c:extLst>
            </c:dLbl>
            <c:dLbl>
              <c:idx val="1"/>
              <c:layout>
                <c:manualLayout>
                  <c:x val="0"/>
                  <c:y val="-0.41776110068792993"/>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A3A-4745-9D8C-9E641FF0D3C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82.020318840000002</c:v>
                </c:pt>
                <c:pt idx="1">
                  <c:v>120.34536044000001</c:v>
                </c:pt>
              </c:numCache>
            </c:numRef>
          </c:val>
          <c:extLst>
            <c:ext xmlns:c16="http://schemas.microsoft.com/office/drawing/2014/chart" uri="{C3380CC4-5D6E-409C-BE32-E72D297353CC}">
              <c16:uniqueId val="{00000002-DA3A-4745-9D8C-9E641FF0D3C1}"/>
            </c:ext>
          </c:extLst>
        </c:ser>
        <c:dLbls>
          <c:showLegendKey val="0"/>
          <c:showVal val="0"/>
          <c:showCatName val="0"/>
          <c:showSerName val="0"/>
          <c:showPercent val="0"/>
          <c:showBubbleSize val="0"/>
        </c:dLbls>
        <c:gapWidth val="80"/>
        <c:overlap val="100"/>
        <c:axId val="1166120736"/>
        <c:axId val="1"/>
      </c:barChart>
      <c:catAx>
        <c:axId val="11661207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34536044000001"/>
          <c:min val="0"/>
        </c:scaling>
        <c:delete val="0"/>
        <c:axPos val="l"/>
        <c:majorGridlines>
          <c:spPr>
            <a:ln>
              <a:noFill/>
            </a:ln>
          </c:spPr>
        </c:majorGridlines>
        <c:numFmt formatCode="General" sourceLinked="1"/>
        <c:majorTickMark val="none"/>
        <c:minorTickMark val="none"/>
        <c:tickLblPos val="none"/>
        <c:spPr>
          <a:ln>
            <a:noFill/>
          </a:ln>
        </c:spPr>
        <c:crossAx val="116612073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72180451127817E-2"/>
          <c:y val="0.33636363636363636"/>
          <c:w val="0.90225563909774431"/>
          <c:h val="0.35818181818181816"/>
        </c:manualLayout>
      </c:layout>
      <c:lineChart>
        <c:grouping val="standard"/>
        <c:varyColors val="0"/>
        <c:ser>
          <c:idx val="0"/>
          <c:order val="0"/>
          <c:spPr>
            <a:ln w="19050" cmpd="sng" algn="ctr">
              <a:solidFill>
                <a:srgbClr val="760E37"/>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2483-46FF-B4BA-ADF01B2FB366}"/>
              </c:ext>
            </c:extLst>
          </c:dPt>
          <c:dPt>
            <c:idx val="1"/>
            <c:marker>
              <c:symbol val="none"/>
            </c:marker>
            <c:bubble3D val="0"/>
            <c:extLst>
              <c:ext xmlns:c16="http://schemas.microsoft.com/office/drawing/2014/chart" uri="{C3380CC4-5D6E-409C-BE32-E72D297353CC}">
                <c16:uniqueId val="{00000001-2483-46FF-B4BA-ADF01B2FB366}"/>
              </c:ext>
            </c:extLst>
          </c:dPt>
          <c:dPt>
            <c:idx val="2"/>
            <c:marker>
              <c:symbol val="none"/>
            </c:marker>
            <c:bubble3D val="0"/>
            <c:extLst>
              <c:ext xmlns:c16="http://schemas.microsoft.com/office/drawing/2014/chart" uri="{C3380CC4-5D6E-409C-BE32-E72D297353CC}">
                <c16:uniqueId val="{00000002-2483-46FF-B4BA-ADF01B2FB366}"/>
              </c:ext>
            </c:extLst>
          </c:dPt>
          <c:dPt>
            <c:idx val="3"/>
            <c:marker>
              <c:symbol val="none"/>
            </c:marker>
            <c:bubble3D val="0"/>
            <c:extLst>
              <c:ext xmlns:c16="http://schemas.microsoft.com/office/drawing/2014/chart" uri="{C3380CC4-5D6E-409C-BE32-E72D297353CC}">
                <c16:uniqueId val="{00000003-2483-46FF-B4BA-ADF01B2FB366}"/>
              </c:ext>
            </c:extLst>
          </c:dPt>
          <c:dPt>
            <c:idx val="4"/>
            <c:marker>
              <c:symbol val="none"/>
            </c:marker>
            <c:bubble3D val="0"/>
            <c:extLst>
              <c:ext xmlns:c16="http://schemas.microsoft.com/office/drawing/2014/chart" uri="{C3380CC4-5D6E-409C-BE32-E72D297353CC}">
                <c16:uniqueId val="{00000004-2483-46FF-B4BA-ADF01B2FB366}"/>
              </c:ext>
            </c:extLst>
          </c:dPt>
          <c:dLbls>
            <c:dLbl>
              <c:idx val="0"/>
              <c:layout>
                <c:manualLayout>
                  <c:x val="0"/>
                  <c:y val="-0.16363636363636364"/>
                </c:manualLayout>
              </c:layout>
              <c:numFmt formatCode="#,##0.0&quot;%&quot;;&quot;-&quot;#,##0.0&quot;%&quot;" sourceLinked="0"/>
              <c:spPr>
                <a:noFill/>
                <a:ln>
                  <a:noFill/>
                </a:ln>
              </c:spPr>
              <c:txPr>
                <a:bodyPr wrap="none"/>
                <a:lstStyle/>
                <a:p>
                  <a:pPr>
                    <a:defRPr sz="1200" kern="1200">
                      <a:solidFill>
                        <a:srgbClr val="7F252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483-46FF-B4BA-ADF01B2FB366}"/>
                </c:ext>
              </c:extLst>
            </c:dLbl>
            <c:dLbl>
              <c:idx val="1"/>
              <c:layout>
                <c:manualLayout>
                  <c:x val="0"/>
                  <c:y val="-0.16363636363636364"/>
                </c:manualLayout>
              </c:layout>
              <c:numFmt formatCode="#,##0.0&quot;%&quot;;&quot;-&quot;#,##0.0&quot;%&quot;" sourceLinked="0"/>
              <c:spPr>
                <a:noFill/>
                <a:ln>
                  <a:noFill/>
                </a:ln>
              </c:spPr>
              <c:txPr>
                <a:bodyPr wrap="none"/>
                <a:lstStyle/>
                <a:p>
                  <a:pPr>
                    <a:defRPr sz="1200" kern="1200">
                      <a:solidFill>
                        <a:srgbClr val="7F252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483-46FF-B4BA-ADF01B2FB366}"/>
                </c:ext>
              </c:extLst>
            </c:dLbl>
            <c:dLbl>
              <c:idx val="2"/>
              <c:layout>
                <c:manualLayout>
                  <c:x val="0"/>
                  <c:y val="-0.16363636363636364"/>
                </c:manualLayout>
              </c:layout>
              <c:numFmt formatCode="#,##0.0&quot;%&quot;;&quot;-&quot;#,##0.0&quot;%&quot;" sourceLinked="0"/>
              <c:spPr>
                <a:noFill/>
                <a:ln>
                  <a:noFill/>
                </a:ln>
              </c:spPr>
              <c:txPr>
                <a:bodyPr wrap="none"/>
                <a:lstStyle/>
                <a:p>
                  <a:pPr>
                    <a:defRPr sz="1200" kern="1200">
                      <a:solidFill>
                        <a:srgbClr val="7F252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483-46FF-B4BA-ADF01B2FB366}"/>
                </c:ext>
              </c:extLst>
            </c:dLbl>
            <c:dLbl>
              <c:idx val="3"/>
              <c:layout>
                <c:manualLayout>
                  <c:x val="0"/>
                  <c:y val="-0.16363636363636364"/>
                </c:manualLayout>
              </c:layout>
              <c:numFmt formatCode="#,##0.0&quot;%&quot;;&quot;-&quot;#,##0.0&quot;%&quot;" sourceLinked="0"/>
              <c:spPr>
                <a:noFill/>
                <a:ln>
                  <a:noFill/>
                </a:ln>
              </c:spPr>
              <c:txPr>
                <a:bodyPr wrap="none"/>
                <a:lstStyle/>
                <a:p>
                  <a:pPr>
                    <a:defRPr sz="1200" kern="1200">
                      <a:solidFill>
                        <a:srgbClr val="7F252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483-46FF-B4BA-ADF01B2FB366}"/>
                </c:ext>
              </c:extLst>
            </c:dLbl>
            <c:dLbl>
              <c:idx val="4"/>
              <c:layout>
                <c:manualLayout>
                  <c:x val="0"/>
                  <c:y val="-0.16363636363636364"/>
                </c:manualLayout>
              </c:layout>
              <c:numFmt formatCode="#,##0.0&quot;%&quot;;&quot;-&quot;#,##0.0&quot;%&quot;" sourceLinked="0"/>
              <c:spPr>
                <a:noFill/>
                <a:ln>
                  <a:noFill/>
                </a:ln>
              </c:spPr>
              <c:txPr>
                <a:bodyPr wrap="none"/>
                <a:lstStyle/>
                <a:p>
                  <a:pPr>
                    <a:defRPr sz="1200" kern="1200">
                      <a:solidFill>
                        <a:srgbClr val="7F252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483-46FF-B4BA-ADF01B2FB36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0.8</c:v>
                </c:pt>
                <c:pt idx="1">
                  <c:v>1</c:v>
                </c:pt>
                <c:pt idx="2">
                  <c:v>1.2</c:v>
                </c:pt>
                <c:pt idx="3">
                  <c:v>1.3</c:v>
                </c:pt>
                <c:pt idx="4">
                  <c:v>1.9</c:v>
                </c:pt>
              </c:numCache>
            </c:numRef>
          </c:val>
          <c:smooth val="1"/>
          <c:extLst>
            <c:ext xmlns:c16="http://schemas.microsoft.com/office/drawing/2014/chart" uri="{C3380CC4-5D6E-409C-BE32-E72D297353CC}">
              <c16:uniqueId val="{00000005-2483-46FF-B4BA-ADF01B2FB366}"/>
            </c:ext>
          </c:extLst>
        </c:ser>
        <c:dLbls>
          <c:showLegendKey val="0"/>
          <c:showVal val="0"/>
          <c:showCatName val="0"/>
          <c:showSerName val="0"/>
          <c:showPercent val="0"/>
          <c:showBubbleSize val="0"/>
        </c:dLbls>
        <c:marker val="1"/>
        <c:smooth val="0"/>
        <c:axId val="1731433055"/>
        <c:axId val="1"/>
      </c:lineChart>
      <c:catAx>
        <c:axId val="1731433055"/>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3"/>
          <c:min val="0"/>
        </c:scaling>
        <c:delete val="0"/>
        <c:axPos val="l"/>
        <c:majorGridlines>
          <c:spPr>
            <a:ln>
              <a:noFill/>
            </a:ln>
          </c:spPr>
        </c:majorGridlines>
        <c:numFmt formatCode="General" sourceLinked="1"/>
        <c:majorTickMark val="none"/>
        <c:minorTickMark val="none"/>
        <c:tickLblPos val="none"/>
        <c:spPr>
          <a:ln>
            <a:noFill/>
          </a:ln>
        </c:spPr>
        <c:crossAx val="1731433055"/>
        <c:crosses val="min"/>
        <c:crossBetween val="midCat"/>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66265060240964E-2"/>
          <c:y val="0.12865497076023391"/>
          <c:w val="0.96867469879518076"/>
          <c:h val="0.74269005847953218"/>
        </c:manualLayout>
      </c:layout>
      <c:doughnutChart>
        <c:varyColors val="0"/>
        <c:ser>
          <c:idx val="0"/>
          <c:order val="0"/>
          <c:dPt>
            <c:idx val="0"/>
            <c:bubble3D val="0"/>
            <c:spPr>
              <a:solidFill>
                <a:srgbClr val="7F252F"/>
              </a:solidFill>
              <a:ln>
                <a:noFill/>
              </a:ln>
            </c:spPr>
            <c:extLst>
              <c:ext xmlns:c16="http://schemas.microsoft.com/office/drawing/2014/chart" uri="{C3380CC4-5D6E-409C-BE32-E72D297353CC}">
                <c16:uniqueId val="{00000000-AB0C-4709-B484-D286F8F7899A}"/>
              </c:ext>
            </c:extLst>
          </c:dPt>
          <c:dPt>
            <c:idx val="2"/>
            <c:bubble3D val="0"/>
            <c:spPr>
              <a:solidFill>
                <a:srgbClr val="A4844E"/>
              </a:solidFill>
              <a:ln>
                <a:noFill/>
              </a:ln>
            </c:spPr>
            <c:extLst>
              <c:ext xmlns:c16="http://schemas.microsoft.com/office/drawing/2014/chart" uri="{C3380CC4-5D6E-409C-BE32-E72D297353CC}">
                <c16:uniqueId val="{00000001-AB0C-4709-B484-D286F8F7899A}"/>
              </c:ext>
            </c:extLst>
          </c:dPt>
          <c:dPt>
            <c:idx val="4"/>
            <c:bubble3D val="0"/>
            <c:spPr>
              <a:solidFill>
                <a:srgbClr val="765627"/>
              </a:solidFill>
              <a:ln>
                <a:noFill/>
              </a:ln>
            </c:spPr>
            <c:extLst>
              <c:ext xmlns:c16="http://schemas.microsoft.com/office/drawing/2014/chart" uri="{C3380CC4-5D6E-409C-BE32-E72D297353CC}">
                <c16:uniqueId val="{00000002-AB0C-4709-B484-D286F8F7899A}"/>
              </c:ext>
            </c:extLst>
          </c:dPt>
          <c:dLbls>
            <c:dLbl>
              <c:idx val="0"/>
              <c:layout>
                <c:manualLayout>
                  <c:x val="-1.0240963855421687E-2"/>
                  <c:y val="-8.771929824561403E-3"/>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B0C-4709-B484-D286F8F7899A}"/>
                </c:ext>
              </c:extLst>
            </c:dLbl>
            <c:dLbl>
              <c:idx val="2"/>
              <c:layout>
                <c:manualLayout>
                  <c:x val="1.2650602409638554E-2"/>
                  <c:y val="0"/>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B0C-4709-B484-D286F8F7899A}"/>
                </c:ext>
              </c:extLst>
            </c:dLbl>
            <c:dLbl>
              <c:idx val="4"/>
              <c:layout>
                <c:manualLayout>
                  <c:x val="-9.0361445783132526E-3"/>
                  <c:y val="3.5672514619883043E-2"/>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B0C-4709-B484-D286F8F789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38.907184635037758</c:v>
                </c:pt>
                <c:pt idx="2">
                  <c:v>52.88594044691083</c:v>
                </c:pt>
                <c:pt idx="4">
                  <c:v>8.2068749180514136</c:v>
                </c:pt>
              </c:numCache>
            </c:numRef>
          </c:val>
          <c:extLst>
            <c:ext xmlns:c16="http://schemas.microsoft.com/office/drawing/2014/chart" uri="{C3380CC4-5D6E-409C-BE32-E72D297353CC}">
              <c16:uniqueId val="{00000003-AB0C-4709-B484-D286F8F7899A}"/>
            </c:ext>
          </c:extLst>
        </c:ser>
        <c:dLbls>
          <c:showLegendKey val="0"/>
          <c:showVal val="0"/>
          <c:showCatName val="0"/>
          <c:showSerName val="0"/>
          <c:showPercent val="0"/>
          <c:showBubbleSize val="0"/>
          <c:showLeaderLines val="0"/>
        </c:dLbls>
        <c:firstSliceAng val="220"/>
        <c:holeSize val="50"/>
      </c:doughnutChart>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70047680970958E-2"/>
          <c:y val="0.18933969769291964"/>
          <c:w val="0.9774599046380581"/>
          <c:h val="0.67700875099443114"/>
        </c:manualLayout>
      </c:layout>
      <c:barChart>
        <c:barDir val="col"/>
        <c:grouping val="stacked"/>
        <c:varyColors val="0"/>
        <c:ser>
          <c:idx val="0"/>
          <c:order val="0"/>
          <c:spPr>
            <a:solidFill>
              <a:srgbClr val="7F252F"/>
            </a:solidFill>
            <a:ln>
              <a:noFill/>
            </a:ln>
          </c:spPr>
          <c:invertIfNegative val="0"/>
          <c:dLbls>
            <c:dLbl>
              <c:idx val="0"/>
              <c:layout>
                <c:manualLayout>
                  <c:x val="0"/>
                  <c:y val="-0.37470167064439142"/>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A2-40F3-99CF-2E2752E394E6}"/>
                </c:ext>
              </c:extLst>
            </c:dLbl>
            <c:dLbl>
              <c:idx val="1"/>
              <c:layout>
                <c:manualLayout>
                  <c:x val="0"/>
                  <c:y val="-0.23627684964200477"/>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A2-40F3-99CF-2E2752E394E6}"/>
                </c:ext>
              </c:extLst>
            </c:dLbl>
            <c:dLbl>
              <c:idx val="2"/>
              <c:layout>
                <c:manualLayout>
                  <c:x val="0"/>
                  <c:y val="-0.39538583929992044"/>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A2-40F3-99CF-2E2752E394E6}"/>
                </c:ext>
              </c:extLst>
            </c:dLbl>
            <c:dLbl>
              <c:idx val="3"/>
              <c:layout>
                <c:manualLayout>
                  <c:x val="0"/>
                  <c:y val="-0.3412887828162291"/>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A2-40F3-99CF-2E2752E394E6}"/>
                </c:ext>
              </c:extLst>
            </c:dLbl>
            <c:dLbl>
              <c:idx val="4"/>
              <c:layout>
                <c:manualLayout>
                  <c:x val="0"/>
                  <c:y val="-0.39459029435163084"/>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4A2-40F3-99CF-2E2752E394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33.611165009999993</c:v>
                </c:pt>
                <c:pt idx="1">
                  <c:v>18.946000000000002</c:v>
                </c:pt>
                <c:pt idx="2">
                  <c:v>35.69924421999999</c:v>
                </c:pt>
                <c:pt idx="3">
                  <c:v>30.034424580000003</c:v>
                </c:pt>
                <c:pt idx="4">
                  <c:v>35.666095599999998</c:v>
                </c:pt>
              </c:numCache>
            </c:numRef>
          </c:val>
          <c:extLst>
            <c:ext xmlns:c16="http://schemas.microsoft.com/office/drawing/2014/chart" uri="{C3380CC4-5D6E-409C-BE32-E72D297353CC}">
              <c16:uniqueId val="{00000005-D4A2-40F3-99CF-2E2752E394E6}"/>
            </c:ext>
          </c:extLst>
        </c:ser>
        <c:dLbls>
          <c:showLegendKey val="0"/>
          <c:showVal val="0"/>
          <c:showCatName val="0"/>
          <c:showSerName val="0"/>
          <c:showPercent val="0"/>
          <c:showBubbleSize val="0"/>
        </c:dLbls>
        <c:gapWidth val="80"/>
        <c:overlap val="100"/>
        <c:axId val="1166125536"/>
        <c:axId val="1"/>
      </c:barChart>
      <c:catAx>
        <c:axId val="116612553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5.69924421999999"/>
          <c:min val="0"/>
        </c:scaling>
        <c:delete val="0"/>
        <c:axPos val="l"/>
        <c:majorGridlines>
          <c:spPr>
            <a:ln>
              <a:noFill/>
            </a:ln>
          </c:spPr>
        </c:majorGridlines>
        <c:numFmt formatCode="General" sourceLinked="1"/>
        <c:majorTickMark val="none"/>
        <c:minorTickMark val="none"/>
        <c:tickLblPos val="none"/>
        <c:spPr>
          <a:ln>
            <a:noFill/>
          </a:ln>
        </c:spPr>
        <c:crossAx val="1166125536"/>
        <c:crosses val="min"/>
        <c:crossBetween val="between"/>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763411279229711E-2"/>
          <c:y val="0.18234323432343233"/>
          <c:w val="0.92847317744154056"/>
          <c:h val="0.68976897689768979"/>
        </c:manualLayout>
      </c:layout>
      <c:barChart>
        <c:barDir val="col"/>
        <c:grouping val="stacked"/>
        <c:varyColors val="0"/>
        <c:ser>
          <c:idx val="0"/>
          <c:order val="0"/>
          <c:spPr>
            <a:solidFill>
              <a:srgbClr val="77797A"/>
            </a:solidFill>
            <a:ln>
              <a:noFill/>
            </a:ln>
          </c:spPr>
          <c:invertIfNegative val="0"/>
          <c:dLbls>
            <c:dLbl>
              <c:idx val="0"/>
              <c:layout>
                <c:manualLayout>
                  <c:x val="0"/>
                  <c:y val="-0.3457095709570957"/>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BE-415F-87E4-800C7213C98D}"/>
                </c:ext>
              </c:extLst>
            </c:dLbl>
            <c:dLbl>
              <c:idx val="1"/>
              <c:layout>
                <c:manualLayout>
                  <c:x val="0"/>
                  <c:y val="-0.39933993399339934"/>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BE-415F-87E4-800C7213C9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10.199999999999999</c:v>
                </c:pt>
                <c:pt idx="1">
                  <c:v>12.1</c:v>
                </c:pt>
              </c:numCache>
            </c:numRef>
          </c:val>
          <c:extLst>
            <c:ext xmlns:c16="http://schemas.microsoft.com/office/drawing/2014/chart" uri="{C3380CC4-5D6E-409C-BE32-E72D297353CC}">
              <c16:uniqueId val="{00000002-37BE-415F-87E4-800C7213C98D}"/>
            </c:ext>
          </c:extLst>
        </c:ser>
        <c:dLbls>
          <c:showLegendKey val="0"/>
          <c:showVal val="0"/>
          <c:showCatName val="0"/>
          <c:showSerName val="0"/>
          <c:showPercent val="0"/>
          <c:showBubbleSize val="0"/>
        </c:dLbls>
        <c:gapWidth val="80"/>
        <c:overlap val="100"/>
        <c:axId val="1715480079"/>
        <c:axId val="1"/>
      </c:barChart>
      <c:catAx>
        <c:axId val="1715480079"/>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12.1"/>
          <c:min val="0"/>
        </c:scaling>
        <c:delete val="1"/>
        <c:axPos val="l"/>
        <c:numFmt formatCode="General" sourceLinked="1"/>
        <c:majorTickMark val="out"/>
        <c:minorTickMark val="none"/>
        <c:tickLblPos val="nextTo"/>
        <c:crossAx val="1715480079"/>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560983448497505E-3"/>
          <c:y val="0.10084033613445378"/>
          <c:w val="0.98328780331030052"/>
          <c:h val="0.79831932773109249"/>
        </c:manualLayout>
      </c:layout>
      <c:barChart>
        <c:barDir val="col"/>
        <c:grouping val="stacked"/>
        <c:varyColors val="0"/>
        <c:ser>
          <c:idx val="0"/>
          <c:order val="0"/>
          <c:spPr>
            <a:solidFill>
              <a:srgbClr val="E9DBC5"/>
            </a:solidFill>
            <a:ln w="6350" cmpd="sng" algn="ctr">
              <a:solidFill>
                <a:srgbClr val="B6A080"/>
              </a:solidFill>
              <a:prstDash val="solid"/>
            </a:ln>
          </c:spPr>
          <c:invertIfNegative val="0"/>
          <c:dLbls>
            <c:dLbl>
              <c:idx val="0"/>
              <c:layout>
                <c:manualLayout>
                  <c:x val="4.627992929455247E-2"/>
                  <c:y val="-4.2016806722689079E-2"/>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365-401F-BB49-F27D94E67D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103.631</c:v>
                </c:pt>
                <c:pt idx="1">
                  <c:v>83.106999999999999</c:v>
                </c:pt>
                <c:pt idx="2">
                  <c:v>91.540999999999997</c:v>
                </c:pt>
                <c:pt idx="3">
                  <c:v>69.36</c:v>
                </c:pt>
                <c:pt idx="4">
                  <c:v>78.281000000000006</c:v>
                </c:pt>
              </c:numCache>
            </c:numRef>
          </c:val>
          <c:extLst>
            <c:ext xmlns:c16="http://schemas.microsoft.com/office/drawing/2014/chart" uri="{C3380CC4-5D6E-409C-BE32-E72D297353CC}">
              <c16:uniqueId val="{00000001-E365-401F-BB49-F27D94E67D37}"/>
            </c:ext>
          </c:extLst>
        </c:ser>
        <c:ser>
          <c:idx val="1"/>
          <c:order val="1"/>
          <c:spPr>
            <a:solidFill>
              <a:srgbClr val="A88144"/>
            </a:solidFill>
            <a:ln>
              <a:noFill/>
            </a:ln>
          </c:spPr>
          <c:invertIfNegative val="0"/>
          <c:dLbls>
            <c:dLbl>
              <c:idx val="0"/>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365-401F-BB49-F27D94E67D37}"/>
                </c:ext>
              </c:extLst>
            </c:dLbl>
            <c:dLbl>
              <c:idx val="1"/>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365-401F-BB49-F27D94E67D37}"/>
                </c:ext>
              </c:extLst>
            </c:dLbl>
            <c:dLbl>
              <c:idx val="2"/>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365-401F-BB49-F27D94E67D37}"/>
                </c:ext>
              </c:extLst>
            </c:dLbl>
            <c:dLbl>
              <c:idx val="3"/>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365-401F-BB49-F27D94E67D37}"/>
                </c:ext>
              </c:extLst>
            </c:dLbl>
            <c:dLbl>
              <c:idx val="4"/>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365-401F-BB49-F27D94E67D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2374.5060000000003</c:v>
                </c:pt>
                <c:pt idx="1">
                  <c:v>3082.2560000000003</c:v>
                </c:pt>
                <c:pt idx="2">
                  <c:v>2931.7080000000001</c:v>
                </c:pt>
                <c:pt idx="3">
                  <c:v>3406.5550000000003</c:v>
                </c:pt>
                <c:pt idx="4">
                  <c:v>3468.7080000000001</c:v>
                </c:pt>
              </c:numCache>
            </c:numRef>
          </c:val>
          <c:extLst>
            <c:ext xmlns:c16="http://schemas.microsoft.com/office/drawing/2014/chart" uri="{C3380CC4-5D6E-409C-BE32-E72D297353CC}">
              <c16:uniqueId val="{00000007-E365-401F-BB49-F27D94E67D37}"/>
            </c:ext>
          </c:extLst>
        </c:ser>
        <c:ser>
          <c:idx val="2"/>
          <c:order val="2"/>
          <c:spPr>
            <a:solidFill>
              <a:srgbClr val="765627"/>
            </a:solidFill>
            <a:ln>
              <a:noFill/>
            </a:ln>
          </c:spPr>
          <c:invertIfNegative val="0"/>
          <c:dLbls>
            <c:dLbl>
              <c:idx val="0"/>
              <c:layout>
                <c:manualLayout>
                  <c:x val="4.627992929455247E-2"/>
                  <c:y val="-1.8007202881152461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365-401F-BB49-F27D94E67D37}"/>
                </c:ext>
              </c:extLst>
            </c:dLbl>
            <c:dLbl>
              <c:idx val="1"/>
              <c:layout>
                <c:manualLayout>
                  <c:x val="5.2707697252129197E-2"/>
                  <c:y val="-2.4009603841536613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365-401F-BB49-F27D94E67D37}"/>
                </c:ext>
              </c:extLst>
            </c:dLbl>
            <c:dLbl>
              <c:idx val="2"/>
              <c:layout>
                <c:manualLayout>
                  <c:x val="4.627992929455247E-2"/>
                  <c:y val="-2.4009603841536613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365-401F-BB49-F27D94E67D37}"/>
                </c:ext>
              </c:extLst>
            </c:dLbl>
            <c:dLbl>
              <c:idx val="3"/>
              <c:layout>
                <c:manualLayout>
                  <c:x val="4.627992929455247E-2"/>
                  <c:y val="-1.8007202881152461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365-401F-BB49-F27D94E67D37}"/>
                </c:ext>
              </c:extLst>
            </c:dLbl>
            <c:dLbl>
              <c:idx val="4"/>
              <c:layout>
                <c:manualLayout>
                  <c:x val="4.627992929455247E-2"/>
                  <c:y val="-1.8007202881152461E-3"/>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365-401F-BB49-F27D94E67D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895.529</c:v>
                </c:pt>
                <c:pt idx="1">
                  <c:v>1003.2730000000001</c:v>
                </c:pt>
                <c:pt idx="2">
                  <c:v>966.05600000000004</c:v>
                </c:pt>
                <c:pt idx="3">
                  <c:v>767.09899999999971</c:v>
                </c:pt>
                <c:pt idx="4">
                  <c:v>538.42999999999984</c:v>
                </c:pt>
              </c:numCache>
            </c:numRef>
          </c:val>
          <c:extLst>
            <c:ext xmlns:c16="http://schemas.microsoft.com/office/drawing/2014/chart" uri="{C3380CC4-5D6E-409C-BE32-E72D297353CC}">
              <c16:uniqueId val="{0000000D-E365-401F-BB49-F27D94E67D37}"/>
            </c:ext>
          </c:extLst>
        </c:ser>
        <c:ser>
          <c:idx val="3"/>
          <c:order val="3"/>
          <c:spPr>
            <a:solidFill>
              <a:srgbClr val="AD4A57"/>
            </a:solidFill>
            <a:ln>
              <a:noFill/>
            </a:ln>
          </c:spPr>
          <c:invertIfNegative val="0"/>
          <c:dLbls>
            <c:dLbl>
              <c:idx val="0"/>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365-401F-BB49-F27D94E67D37}"/>
                </c:ext>
              </c:extLst>
            </c:dLbl>
            <c:dLbl>
              <c:idx val="1"/>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365-401F-BB49-F27D94E67D37}"/>
                </c:ext>
              </c:extLst>
            </c:dLbl>
            <c:dLbl>
              <c:idx val="2"/>
              <c:layout>
                <c:manualLayout>
                  <c:x val="0"/>
                  <c:y val="-2.4009603841536613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365-401F-BB49-F27D94E67D37}"/>
                </c:ext>
              </c:extLst>
            </c:dLbl>
            <c:dLbl>
              <c:idx val="3"/>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365-401F-BB49-F27D94E67D37}"/>
                </c:ext>
              </c:extLst>
            </c:dLbl>
            <c:dLbl>
              <c:idx val="4"/>
              <c:layout>
                <c:manualLayout>
                  <c:x val="0"/>
                  <c:y val="-2.4009603841536613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365-401F-BB49-F27D94E67D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1375.7159999999994</c:v>
                </c:pt>
                <c:pt idx="1">
                  <c:v>1527.2479999999996</c:v>
                </c:pt>
                <c:pt idx="2">
                  <c:v>1843.915</c:v>
                </c:pt>
                <c:pt idx="3">
                  <c:v>2056.1220000000003</c:v>
                </c:pt>
                <c:pt idx="4">
                  <c:v>2280.4079999999994</c:v>
                </c:pt>
              </c:numCache>
            </c:numRef>
          </c:val>
          <c:extLst>
            <c:ext xmlns:c16="http://schemas.microsoft.com/office/drawing/2014/chart" uri="{C3380CC4-5D6E-409C-BE32-E72D297353CC}">
              <c16:uniqueId val="{00000013-E365-401F-BB49-F27D94E67D37}"/>
            </c:ext>
          </c:extLst>
        </c:ser>
        <c:ser>
          <c:idx val="4"/>
          <c:order val="4"/>
          <c:spPr>
            <a:solidFill>
              <a:srgbClr val="7F252F"/>
            </a:solidFill>
            <a:ln>
              <a:noFill/>
            </a:ln>
          </c:spPr>
          <c:invertIfNegative val="0"/>
          <c:dLbls>
            <c:dLbl>
              <c:idx val="0"/>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365-401F-BB49-F27D94E67D37}"/>
                </c:ext>
              </c:extLst>
            </c:dLbl>
            <c:dLbl>
              <c:idx val="1"/>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365-401F-BB49-F27D94E67D37}"/>
                </c:ext>
              </c:extLst>
            </c:dLbl>
            <c:dLbl>
              <c:idx val="2"/>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365-401F-BB49-F27D94E67D37}"/>
                </c:ext>
              </c:extLst>
            </c:dLbl>
            <c:dLbl>
              <c:idx val="3"/>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365-401F-BB49-F27D94E67D37}"/>
                </c:ext>
              </c:extLst>
            </c:dLbl>
            <c:dLbl>
              <c:idx val="4"/>
              <c:layout>
                <c:manualLayout>
                  <c:x val="0"/>
                  <c:y val="-1.800720288115246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365-401F-BB49-F27D94E67D3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13073.272999999999</c:v>
                </c:pt>
                <c:pt idx="1">
                  <c:v>12824.943000000001</c:v>
                </c:pt>
                <c:pt idx="2">
                  <c:v>14368.732999999997</c:v>
                </c:pt>
                <c:pt idx="3">
                  <c:v>14131.107999999998</c:v>
                </c:pt>
                <c:pt idx="4">
                  <c:v>14852.558999999999</c:v>
                </c:pt>
              </c:numCache>
            </c:numRef>
          </c:val>
          <c:extLst>
            <c:ext xmlns:c16="http://schemas.microsoft.com/office/drawing/2014/chart" uri="{C3380CC4-5D6E-409C-BE32-E72D297353CC}">
              <c16:uniqueId val="{00000019-E365-401F-BB49-F27D94E67D37}"/>
            </c:ext>
          </c:extLst>
        </c:ser>
        <c:dLbls>
          <c:showLegendKey val="0"/>
          <c:showVal val="0"/>
          <c:showCatName val="0"/>
          <c:showSerName val="0"/>
          <c:showPercent val="0"/>
          <c:showBubbleSize val="0"/>
        </c:dLbls>
        <c:gapWidth val="250"/>
        <c:overlap val="100"/>
        <c:axId val="1731541055"/>
        <c:axId val="1"/>
      </c:barChart>
      <c:catAx>
        <c:axId val="1731541055"/>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21218.385999999999"/>
          <c:min val="69.36"/>
        </c:scaling>
        <c:delete val="0"/>
        <c:axPos val="l"/>
        <c:majorGridlines>
          <c:spPr>
            <a:ln>
              <a:noFill/>
            </a:ln>
          </c:spPr>
        </c:majorGridlines>
        <c:numFmt formatCode="General" sourceLinked="1"/>
        <c:majorTickMark val="none"/>
        <c:minorTickMark val="none"/>
        <c:tickLblPos val="none"/>
        <c:spPr>
          <a:ln>
            <a:noFill/>
          </a:ln>
        </c:spPr>
        <c:crossAx val="1731541055"/>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100502512562814E-2"/>
          <c:y val="0.22550335570469798"/>
          <c:w val="0.95979899497487442"/>
          <c:h val="0.54899328859060403"/>
        </c:manualLayout>
      </c:layout>
      <c:barChart>
        <c:barDir val="col"/>
        <c:grouping val="stacked"/>
        <c:varyColors val="0"/>
        <c:ser>
          <c:idx val="0"/>
          <c:order val="0"/>
          <c:spPr>
            <a:solidFill>
              <a:srgbClr val="7F252F"/>
            </a:solidFill>
            <a:ln w="9525" cmpd="sng" algn="ctr">
              <a:solidFill>
                <a:srgbClr val="FFFFFF"/>
              </a:solidFill>
              <a:prstDash val="solid"/>
            </a:ln>
          </c:spPr>
          <c:invertIfNegative val="0"/>
          <c:dLbls>
            <c:dLbl>
              <c:idx val="0"/>
              <c:layout>
                <c:manualLayout>
                  <c:x val="0"/>
                  <c:y val="-4.0268456375838931E-3"/>
                </c:manualLayout>
              </c:layout>
              <c:numFmt formatCode="#,##0;&quot;-&quot;#,##0" sourceLinked="0"/>
              <c:spPr>
                <a:noFill/>
                <a:ln>
                  <a:noFill/>
                </a:ln>
              </c:spPr>
              <c:txPr>
                <a:bodyPr wrap="none"/>
                <a:lstStyle/>
                <a:p>
                  <a:pPr>
                    <a:defRPr sz="1200" b="1" kern="1200">
                      <a:solidFill>
                        <a:srgbClr val="FFFFF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122-4E89-B74C-2CED73A050E3}"/>
                </c:ext>
              </c:extLst>
            </c:dLbl>
            <c:dLbl>
              <c:idx val="1"/>
              <c:layout>
                <c:manualLayout>
                  <c:x val="0"/>
                  <c:y val="-5.3691275167785232E-3"/>
                </c:manualLayout>
              </c:layout>
              <c:numFmt formatCode="#,##0;&quot;-&quot;#,##0" sourceLinked="0"/>
              <c:spPr>
                <a:noFill/>
                <a:ln>
                  <a:noFill/>
                </a:ln>
              </c:spPr>
              <c:txPr>
                <a:bodyPr wrap="none"/>
                <a:lstStyle/>
                <a:p>
                  <a:pPr>
                    <a:defRPr sz="1200" b="1" kern="1200">
                      <a:solidFill>
                        <a:srgbClr val="FFFFFF"/>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122-4E89-B74C-2CED73A050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14288.094315003789</c:v>
                </c:pt>
                <c:pt idx="1">
                  <c:v>17708.774410199949</c:v>
                </c:pt>
              </c:numCache>
            </c:numRef>
          </c:val>
          <c:extLst>
            <c:ext xmlns:c16="http://schemas.microsoft.com/office/drawing/2014/chart" uri="{C3380CC4-5D6E-409C-BE32-E72D297353CC}">
              <c16:uniqueId val="{00000002-4122-4E89-B74C-2CED73A050E3}"/>
            </c:ext>
          </c:extLst>
        </c:ser>
        <c:dLbls>
          <c:showLegendKey val="0"/>
          <c:showVal val="0"/>
          <c:showCatName val="0"/>
          <c:showSerName val="0"/>
          <c:showPercent val="0"/>
          <c:showBubbleSize val="0"/>
        </c:dLbls>
        <c:gapWidth val="200"/>
        <c:overlap val="100"/>
        <c:axId val="1731440255"/>
        <c:axId val="1"/>
      </c:barChart>
      <c:catAx>
        <c:axId val="1731440255"/>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17708.774410199949"/>
          <c:min val="0"/>
        </c:scaling>
        <c:delete val="0"/>
        <c:axPos val="l"/>
        <c:majorGridlines>
          <c:spPr>
            <a:ln>
              <a:noFill/>
            </a:ln>
          </c:spPr>
        </c:majorGridlines>
        <c:numFmt formatCode="General" sourceLinked="1"/>
        <c:majorTickMark val="none"/>
        <c:minorTickMark val="none"/>
        <c:tickLblPos val="none"/>
        <c:spPr>
          <a:ln>
            <a:noFill/>
          </a:ln>
        </c:spPr>
        <c:crossAx val="1731440255"/>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904947192884937E-2"/>
          <c:y val="0.15873015873015872"/>
          <c:w val="0.94219010561423011"/>
          <c:h val="0.68253968253968256"/>
        </c:manualLayout>
      </c:layout>
      <c:doughnutChart>
        <c:varyColors val="0"/>
        <c:ser>
          <c:idx val="0"/>
          <c:order val="0"/>
          <c:dPt>
            <c:idx val="0"/>
            <c:bubble3D val="0"/>
            <c:spPr>
              <a:solidFill>
                <a:srgbClr val="EADDCA"/>
              </a:solidFill>
              <a:ln w="3175" cmpd="sng" algn="ctr">
                <a:solidFill>
                  <a:srgbClr val="B6A080"/>
                </a:solidFill>
                <a:prstDash val="solid"/>
              </a:ln>
            </c:spPr>
            <c:extLst>
              <c:ext xmlns:c16="http://schemas.microsoft.com/office/drawing/2014/chart" uri="{C3380CC4-5D6E-409C-BE32-E72D297353CC}">
                <c16:uniqueId val="{00000000-D275-433C-9CAE-38F7219C09E4}"/>
              </c:ext>
            </c:extLst>
          </c:dPt>
          <c:dPt>
            <c:idx val="1"/>
            <c:bubble3D val="0"/>
            <c:spPr>
              <a:solidFill>
                <a:srgbClr val="B6A080"/>
              </a:solidFill>
              <a:ln>
                <a:noFill/>
              </a:ln>
            </c:spPr>
            <c:extLst>
              <c:ext xmlns:c16="http://schemas.microsoft.com/office/drawing/2014/chart" uri="{C3380CC4-5D6E-409C-BE32-E72D297353CC}">
                <c16:uniqueId val="{00000001-D275-433C-9CAE-38F7219C09E4}"/>
              </c:ext>
            </c:extLst>
          </c:dPt>
          <c:dPt>
            <c:idx val="2"/>
            <c:bubble3D val="0"/>
            <c:spPr>
              <a:solidFill>
                <a:srgbClr val="A4844E"/>
              </a:solidFill>
              <a:ln>
                <a:noFill/>
              </a:ln>
            </c:spPr>
            <c:extLst>
              <c:ext xmlns:c16="http://schemas.microsoft.com/office/drawing/2014/chart" uri="{C3380CC4-5D6E-409C-BE32-E72D297353CC}">
                <c16:uniqueId val="{00000002-D275-433C-9CAE-38F7219C09E4}"/>
              </c:ext>
            </c:extLst>
          </c:dPt>
          <c:dPt>
            <c:idx val="3"/>
            <c:bubble3D val="0"/>
            <c:spPr>
              <a:solidFill>
                <a:srgbClr val="4A1019"/>
              </a:solidFill>
              <a:ln>
                <a:noFill/>
              </a:ln>
            </c:spPr>
            <c:extLst>
              <c:ext xmlns:c16="http://schemas.microsoft.com/office/drawing/2014/chart" uri="{C3380CC4-5D6E-409C-BE32-E72D297353CC}">
                <c16:uniqueId val="{00000003-D275-433C-9CAE-38F7219C09E4}"/>
              </c:ext>
            </c:extLst>
          </c:dPt>
          <c:dLbls>
            <c:dLbl>
              <c:idx val="0"/>
              <c:layout>
                <c:manualLayout>
                  <c:x val="1.6675931072818232E-3"/>
                  <c:y val="-6.4935064935064939E-3"/>
                </c:manualLayout>
              </c:layout>
              <c:numFmt formatCode="#,##0&quot;%&quot;;&quot;-&quot;#,##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75-433C-9CAE-38F7219C09E4}"/>
                </c:ext>
              </c:extLst>
            </c:dLbl>
            <c:dLbl>
              <c:idx val="1"/>
              <c:layout>
                <c:manualLayout>
                  <c:x val="-1.1117287381878821E-3"/>
                  <c:y val="-2.1645021645021645E-3"/>
                </c:manualLayout>
              </c:layout>
              <c:numFmt formatCode="#,##0&quot;%&quot;;&quot;-&quot;#,##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75-433C-9CAE-38F7219C09E4}"/>
                </c:ext>
              </c:extLst>
            </c:dLbl>
            <c:dLbl>
              <c:idx val="2"/>
              <c:layout>
                <c:manualLayout>
                  <c:x val="0"/>
                  <c:y val="-2.1645021645021645E-3"/>
                </c:manualLayout>
              </c:layout>
              <c:numFmt formatCode="#,##0&quot;%&quot;;&quot;-&quot;#,##0&quot;%&quot;"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75-433C-9CAE-38F7219C09E4}"/>
                </c:ext>
              </c:extLst>
            </c:dLbl>
            <c:dLbl>
              <c:idx val="3"/>
              <c:layout>
                <c:manualLayout>
                  <c:x val="-3.3351862145636463E-3"/>
                  <c:y val="-1.0822510822510822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75-433C-9CAE-38F7219C09E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17.412814582578505</c:v>
                </c:pt>
                <c:pt idx="1">
                  <c:v>21.30492637574239</c:v>
                </c:pt>
                <c:pt idx="2">
                  <c:v>47.179973241519605</c:v>
                </c:pt>
                <c:pt idx="3">
                  <c:v>14.102285800159505</c:v>
                </c:pt>
              </c:numCache>
            </c:numRef>
          </c:val>
          <c:extLst>
            <c:ext xmlns:c16="http://schemas.microsoft.com/office/drawing/2014/chart" uri="{C3380CC4-5D6E-409C-BE32-E72D297353CC}">
              <c16:uniqueId val="{00000004-D275-433C-9CAE-38F7219C09E4}"/>
            </c:ext>
          </c:extLst>
        </c:ser>
        <c:dLbls>
          <c:showLegendKey val="0"/>
          <c:showVal val="0"/>
          <c:showCatName val="0"/>
          <c:showSerName val="0"/>
          <c:showPercent val="0"/>
          <c:showBubbleSize val="0"/>
          <c:showLeaderLines val="0"/>
        </c:dLbls>
        <c:firstSliceAng val="0"/>
        <c:holeSize val="50"/>
      </c:doughnut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687609075043629E-2"/>
          <c:y val="0.19834710743801653"/>
          <c:w val="0.95462478184991273"/>
          <c:h val="0.60330578512396693"/>
        </c:manualLayout>
      </c:layout>
      <c:barChart>
        <c:barDir val="col"/>
        <c:grouping val="stacked"/>
        <c:varyColors val="0"/>
        <c:ser>
          <c:idx val="0"/>
          <c:order val="0"/>
          <c:spPr>
            <a:solidFill>
              <a:srgbClr val="7F252F"/>
            </a:solidFill>
            <a:ln>
              <a:noFill/>
            </a:ln>
          </c:spPr>
          <c:invertIfNegative val="0"/>
          <c:dLbls>
            <c:dLbl>
              <c:idx val="0"/>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784-4B51-B8F1-25FD9731C80F}"/>
                </c:ext>
              </c:extLst>
            </c:dLbl>
            <c:dLbl>
              <c:idx val="1"/>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784-4B51-B8F1-25FD9731C80F}"/>
                </c:ext>
              </c:extLst>
            </c:dLbl>
            <c:dLbl>
              <c:idx val="2"/>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784-4B51-B8F1-25FD9731C80F}"/>
                </c:ext>
              </c:extLst>
            </c:dLbl>
            <c:dLbl>
              <c:idx val="3"/>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784-4B51-B8F1-25FD9731C80F}"/>
                </c:ext>
              </c:extLst>
            </c:dLbl>
            <c:dLbl>
              <c:idx val="4"/>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784-4B51-B8F1-25FD9731C8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37.098769759999996</c:v>
                </c:pt>
                <c:pt idx="1">
                  <c:v>34.836446519999996</c:v>
                </c:pt>
                <c:pt idx="2">
                  <c:v>35.413584780000001</c:v>
                </c:pt>
                <c:pt idx="3">
                  <c:v>39.505022289999999</c:v>
                </c:pt>
                <c:pt idx="4">
                  <c:v>44.898819089999996</c:v>
                </c:pt>
              </c:numCache>
            </c:numRef>
          </c:val>
          <c:extLst>
            <c:ext xmlns:c16="http://schemas.microsoft.com/office/drawing/2014/chart" uri="{C3380CC4-5D6E-409C-BE32-E72D297353CC}">
              <c16:uniqueId val="{00000005-E784-4B51-B8F1-25FD9731C80F}"/>
            </c:ext>
          </c:extLst>
        </c:ser>
        <c:ser>
          <c:idx val="1"/>
          <c:order val="1"/>
          <c:spPr>
            <a:solidFill>
              <a:srgbClr val="A4844E"/>
            </a:solidFill>
            <a:ln>
              <a:noFill/>
            </a:ln>
          </c:spPr>
          <c:invertIfNegative val="0"/>
          <c:dLbls>
            <c:dLbl>
              <c:idx val="0"/>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784-4B51-B8F1-25FD9731C80F}"/>
                </c:ext>
              </c:extLst>
            </c:dLbl>
            <c:dLbl>
              <c:idx val="1"/>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784-4B51-B8F1-25FD9731C80F}"/>
                </c:ext>
              </c:extLst>
            </c:dLbl>
            <c:dLbl>
              <c:idx val="2"/>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784-4B51-B8F1-25FD9731C80F}"/>
                </c:ext>
              </c:extLst>
            </c:dLbl>
            <c:dLbl>
              <c:idx val="3"/>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784-4B51-B8F1-25FD9731C80F}"/>
                </c:ext>
              </c:extLst>
            </c:dLbl>
            <c:dLbl>
              <c:idx val="4"/>
              <c:layout>
                <c:manualLayout>
                  <c:x val="0"/>
                  <c:y val="-3.5419126328217238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784-4B51-B8F1-25FD9731C80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27.886327420000057</c:v>
                </c:pt>
                <c:pt idx="1">
                  <c:v>27.201057039999981</c:v>
                </c:pt>
                <c:pt idx="2">
                  <c:v>33.060799469999985</c:v>
                </c:pt>
                <c:pt idx="3">
                  <c:v>38.389426259999993</c:v>
                </c:pt>
                <c:pt idx="4">
                  <c:v>41.311256839999906</c:v>
                </c:pt>
              </c:numCache>
            </c:numRef>
          </c:val>
          <c:extLst>
            <c:ext xmlns:c16="http://schemas.microsoft.com/office/drawing/2014/chart" uri="{C3380CC4-5D6E-409C-BE32-E72D297353CC}">
              <c16:uniqueId val="{0000000B-E784-4B51-B8F1-25FD9731C80F}"/>
            </c:ext>
          </c:extLst>
        </c:ser>
        <c:dLbls>
          <c:showLegendKey val="0"/>
          <c:showVal val="0"/>
          <c:showCatName val="0"/>
          <c:showSerName val="0"/>
          <c:showPercent val="0"/>
          <c:showBubbleSize val="0"/>
        </c:dLbls>
        <c:gapWidth val="80"/>
        <c:overlap val="100"/>
        <c:axId val="1190820064"/>
        <c:axId val="1"/>
      </c:barChart>
      <c:catAx>
        <c:axId val="1190820064"/>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86.210075929999903"/>
          <c:min val="0"/>
        </c:scaling>
        <c:delete val="0"/>
        <c:axPos val="l"/>
        <c:majorGridlines>
          <c:spPr>
            <a:ln>
              <a:noFill/>
            </a:ln>
          </c:spPr>
        </c:majorGridlines>
        <c:numFmt formatCode="General" sourceLinked="1"/>
        <c:majorTickMark val="none"/>
        <c:minorTickMark val="none"/>
        <c:tickLblPos val="none"/>
        <c:spPr>
          <a:ln>
            <a:noFill/>
          </a:ln>
        </c:spPr>
        <c:crossAx val="1190820064"/>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23458387235879E-2"/>
          <c:y val="0.17319587628865979"/>
          <c:w val="0.95515308322552828"/>
          <c:h val="0.65360824742268042"/>
        </c:manualLayout>
      </c:layout>
      <c:barChart>
        <c:barDir val="col"/>
        <c:grouping val="stacked"/>
        <c:varyColors val="0"/>
        <c:ser>
          <c:idx val="0"/>
          <c:order val="0"/>
          <c:spPr>
            <a:solidFill>
              <a:srgbClr val="7F252F"/>
            </a:solidFill>
            <a:ln>
              <a:noFill/>
            </a:ln>
          </c:spPr>
          <c:invertIfNegative val="0"/>
          <c:dLbls>
            <c:dLbl>
              <c:idx val="0"/>
              <c:layout>
                <c:manualLayout>
                  <c:x val="0"/>
                  <c:y val="-0.19278350515463918"/>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CCF-40F7-B7AD-2E9AD6F8D8C7}"/>
                </c:ext>
              </c:extLst>
            </c:dLbl>
            <c:dLbl>
              <c:idx val="1"/>
              <c:layout>
                <c:manualLayout>
                  <c:x val="0"/>
                  <c:y val="-0.20412371134020618"/>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CCF-40F7-B7AD-2E9AD6F8D8C7}"/>
                </c:ext>
              </c:extLst>
            </c:dLbl>
            <c:dLbl>
              <c:idx val="2"/>
              <c:layout>
                <c:manualLayout>
                  <c:x val="0"/>
                  <c:y val="-0.22164948453608246"/>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CCF-40F7-B7AD-2E9AD6F8D8C7}"/>
                </c:ext>
              </c:extLst>
            </c:dLbl>
            <c:dLbl>
              <c:idx val="3"/>
              <c:layout>
                <c:manualLayout>
                  <c:x val="0"/>
                  <c:y val="-0.25773195876288657"/>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CCF-40F7-B7AD-2E9AD6F8D8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67.08783554000108</c:v>
                </c:pt>
                <c:pt idx="1">
                  <c:v>73.452333970001106</c:v>
                </c:pt>
                <c:pt idx="2">
                  <c:v>83.018108297000907</c:v>
                </c:pt>
                <c:pt idx="3">
                  <c:v>103.63281205964205</c:v>
                </c:pt>
                <c:pt idx="4">
                  <c:v>119.50229003499884</c:v>
                </c:pt>
              </c:numCache>
            </c:numRef>
          </c:val>
          <c:extLst>
            <c:ext xmlns:c16="http://schemas.microsoft.com/office/drawing/2014/chart" uri="{C3380CC4-5D6E-409C-BE32-E72D297353CC}">
              <c16:uniqueId val="{00000004-1CCF-40F7-B7AD-2E9AD6F8D8C7}"/>
            </c:ext>
          </c:extLst>
        </c:ser>
        <c:ser>
          <c:idx val="1"/>
          <c:order val="1"/>
          <c:spPr>
            <a:solidFill>
              <a:srgbClr val="491018"/>
            </a:solidFill>
            <a:ln>
              <a:noFill/>
            </a:ln>
          </c:spPr>
          <c:invertIfNegative val="0"/>
          <c:dLbls>
            <c:dLbl>
              <c:idx val="4"/>
              <c:layout>
                <c:manualLayout>
                  <c:x val="0"/>
                  <c:y val="-4.1237113402061857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CCF-40F7-B7AD-2E9AD6F8D8C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4">
                  <c:v>63.987374000000003</c:v>
                </c:pt>
              </c:numCache>
            </c:numRef>
          </c:val>
          <c:extLst>
            <c:ext xmlns:c16="http://schemas.microsoft.com/office/drawing/2014/chart" uri="{C3380CC4-5D6E-409C-BE32-E72D297353CC}">
              <c16:uniqueId val="{00000006-1CCF-40F7-B7AD-2E9AD6F8D8C7}"/>
            </c:ext>
          </c:extLst>
        </c:ser>
        <c:dLbls>
          <c:showLegendKey val="0"/>
          <c:showVal val="0"/>
          <c:showCatName val="0"/>
          <c:showSerName val="0"/>
          <c:showPercent val="0"/>
          <c:showBubbleSize val="0"/>
        </c:dLbls>
        <c:gapWidth val="80"/>
        <c:overlap val="100"/>
        <c:axId val="1190821504"/>
        <c:axId val="1"/>
      </c:barChart>
      <c:catAx>
        <c:axId val="119082150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83.48966403499884"/>
          <c:min val="0"/>
        </c:scaling>
        <c:delete val="0"/>
        <c:axPos val="l"/>
        <c:majorGridlines>
          <c:spPr>
            <a:ln>
              <a:noFill/>
            </a:ln>
          </c:spPr>
        </c:majorGridlines>
        <c:numFmt formatCode="General" sourceLinked="1"/>
        <c:majorTickMark val="none"/>
        <c:minorTickMark val="none"/>
        <c:tickLblPos val="none"/>
        <c:spPr>
          <a:ln>
            <a:noFill/>
          </a:ln>
        </c:spPr>
        <c:crossAx val="1190821504"/>
        <c:crosses val="min"/>
        <c:crossBetween val="between"/>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687609075043629E-2"/>
          <c:y val="0.22884615384615384"/>
          <c:w val="0.95462478184991273"/>
          <c:h val="0.60961538461538467"/>
        </c:manualLayout>
      </c:layout>
      <c:barChart>
        <c:barDir val="col"/>
        <c:grouping val="stacked"/>
        <c:varyColors val="0"/>
        <c:ser>
          <c:idx val="0"/>
          <c:order val="0"/>
          <c:spPr>
            <a:solidFill>
              <a:srgbClr val="7F252F"/>
            </a:solidFill>
            <a:ln>
              <a:noFill/>
            </a:ln>
          </c:spPr>
          <c:invertIfNegative val="0"/>
          <c:dLbls>
            <c:dLbl>
              <c:idx val="0"/>
              <c:layout>
                <c:manualLayout>
                  <c:x val="0"/>
                  <c:y val="-0.13461538461538461"/>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C3-4E4A-A96B-CCBBA576985C}"/>
                </c:ext>
              </c:extLst>
            </c:dLbl>
            <c:dLbl>
              <c:idx val="1"/>
              <c:layout>
                <c:manualLayout>
                  <c:x val="0"/>
                  <c:y val="-0.25961538461538464"/>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C3-4E4A-A96B-CCBBA576985C}"/>
                </c:ext>
              </c:extLst>
            </c:dLbl>
            <c:dLbl>
              <c:idx val="2"/>
              <c:layout>
                <c:manualLayout>
                  <c:x val="0"/>
                  <c:y val="-0.23942307692307693"/>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C3-4E4A-A96B-CCBBA576985C}"/>
                </c:ext>
              </c:extLst>
            </c:dLbl>
            <c:dLbl>
              <c:idx val="3"/>
              <c:layout>
                <c:manualLayout>
                  <c:x val="0"/>
                  <c:y val="-0.28942307692307695"/>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C3-4E4A-A96B-CCBBA576985C}"/>
                </c:ext>
              </c:extLst>
            </c:dLbl>
            <c:dLbl>
              <c:idx val="4"/>
              <c:layout>
                <c:manualLayout>
                  <c:x val="0"/>
                  <c:y val="-0.37307692307692308"/>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C3-4E4A-A96B-CCBBA57698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53.745321170001098</c:v>
                </c:pt>
                <c:pt idx="1">
                  <c:v>153.02443908000112</c:v>
                </c:pt>
                <c:pt idx="2">
                  <c:v>136.89699203000089</c:v>
                </c:pt>
                <c:pt idx="3">
                  <c:v>177.64532974025764</c:v>
                </c:pt>
                <c:pt idx="4">
                  <c:v>244.68088505499924</c:v>
                </c:pt>
              </c:numCache>
            </c:numRef>
          </c:val>
          <c:extLst>
            <c:ext xmlns:c16="http://schemas.microsoft.com/office/drawing/2014/chart" uri="{C3380CC4-5D6E-409C-BE32-E72D297353CC}">
              <c16:uniqueId val="{00000005-84C3-4E4A-A96B-CCBBA576985C}"/>
            </c:ext>
          </c:extLst>
        </c:ser>
        <c:dLbls>
          <c:showLegendKey val="0"/>
          <c:showVal val="0"/>
          <c:showCatName val="0"/>
          <c:showSerName val="0"/>
          <c:showPercent val="0"/>
          <c:showBubbleSize val="0"/>
        </c:dLbls>
        <c:gapWidth val="80"/>
        <c:overlap val="100"/>
        <c:axId val="1190830144"/>
        <c:axId val="1"/>
      </c:barChart>
      <c:catAx>
        <c:axId val="119083014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244.68088505499924"/>
          <c:min val="0"/>
        </c:scaling>
        <c:delete val="0"/>
        <c:axPos val="l"/>
        <c:majorGridlines>
          <c:spPr>
            <a:ln>
              <a:noFill/>
            </a:ln>
          </c:spPr>
        </c:majorGridlines>
        <c:numFmt formatCode="General" sourceLinked="1"/>
        <c:majorTickMark val="none"/>
        <c:minorTickMark val="none"/>
        <c:tickLblPos val="none"/>
        <c:spPr>
          <a:ln>
            <a:noFill/>
          </a:ln>
        </c:spPr>
        <c:crossAx val="1190830144"/>
        <c:crosses val="min"/>
        <c:crossBetween val="between"/>
      </c:valAx>
    </c:plotArea>
    <c:plotVisOnly val="0"/>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67115222876366E-2"/>
          <c:y val="8.4552845528455281E-2"/>
          <c:w val="0.95626576955424725"/>
          <c:h val="0.83089430894308947"/>
        </c:manualLayout>
      </c:layout>
      <c:barChart>
        <c:barDir val="col"/>
        <c:grouping val="stacked"/>
        <c:varyColors val="0"/>
        <c:ser>
          <c:idx val="0"/>
          <c:order val="0"/>
          <c:spPr>
            <a:solidFill>
              <a:srgbClr val="A4844E"/>
            </a:solidFill>
            <a:ln>
              <a:noFill/>
            </a:ln>
          </c:spPr>
          <c:invertIfNegative val="0"/>
          <c:val>
            <c:numRef>
              <c:f>Sheet1!$A$1:$E$1</c:f>
              <c:numCache>
                <c:formatCode>General</c:formatCode>
                <c:ptCount val="5"/>
                <c:pt idx="0">
                  <c:v>41.558441558441558</c:v>
                </c:pt>
                <c:pt idx="1">
                  <c:v>43.452380952380956</c:v>
                </c:pt>
                <c:pt idx="2">
                  <c:v>61</c:v>
                </c:pt>
                <c:pt idx="3">
                  <c:v>70.396270396270396</c:v>
                </c:pt>
                <c:pt idx="4">
                  <c:v>73.210633946830256</c:v>
                </c:pt>
              </c:numCache>
            </c:numRef>
          </c:val>
          <c:extLst>
            <c:ext xmlns:c16="http://schemas.microsoft.com/office/drawing/2014/chart" uri="{C3380CC4-5D6E-409C-BE32-E72D297353CC}">
              <c16:uniqueId val="{00000000-E0E0-423A-8851-016517CD64FE}"/>
            </c:ext>
          </c:extLst>
        </c:ser>
        <c:ser>
          <c:idx val="1"/>
          <c:order val="1"/>
          <c:spPr>
            <a:solidFill>
              <a:srgbClr val="7F252F"/>
            </a:solidFill>
            <a:ln>
              <a:noFill/>
            </a:ln>
          </c:spPr>
          <c:invertIfNegative val="0"/>
          <c:val>
            <c:numRef>
              <c:f>Sheet1!$A$2:$E$2</c:f>
              <c:numCache>
                <c:formatCode>General</c:formatCode>
                <c:ptCount val="5"/>
                <c:pt idx="0">
                  <c:v>58.441558441558442</c:v>
                </c:pt>
                <c:pt idx="1">
                  <c:v>56.547619047619044</c:v>
                </c:pt>
                <c:pt idx="2">
                  <c:v>39</c:v>
                </c:pt>
                <c:pt idx="3">
                  <c:v>29.603729603729604</c:v>
                </c:pt>
                <c:pt idx="4">
                  <c:v>26.789366053169729</c:v>
                </c:pt>
              </c:numCache>
            </c:numRef>
          </c:val>
          <c:extLst>
            <c:ext xmlns:c16="http://schemas.microsoft.com/office/drawing/2014/chart" uri="{C3380CC4-5D6E-409C-BE32-E72D297353CC}">
              <c16:uniqueId val="{00000001-E0E0-423A-8851-016517CD64FE}"/>
            </c:ext>
          </c:extLst>
        </c:ser>
        <c:dLbls>
          <c:showLegendKey val="0"/>
          <c:showVal val="0"/>
          <c:showCatName val="0"/>
          <c:showSerName val="0"/>
          <c:showPercent val="0"/>
          <c:showBubbleSize val="0"/>
        </c:dLbls>
        <c:gapWidth val="80"/>
        <c:overlap val="100"/>
        <c:axId val="1190831584"/>
        <c:axId val="1"/>
      </c:barChart>
      <c:catAx>
        <c:axId val="119083158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190831584"/>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72180451127817E-2"/>
          <c:y val="0.3956692913385827"/>
          <c:w val="0.90225563909774431"/>
          <c:h val="0.2736220472440945"/>
        </c:manualLayout>
      </c:layout>
      <c:lineChart>
        <c:grouping val="standard"/>
        <c:varyColors val="0"/>
        <c:ser>
          <c:idx val="0"/>
          <c:order val="0"/>
          <c:spPr>
            <a:ln w="19050" cmpd="sng" algn="ctr">
              <a:solidFill>
                <a:srgbClr val="75212B"/>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02FF-43FC-AA77-FFFE38F08C32}"/>
              </c:ext>
            </c:extLst>
          </c:dPt>
          <c:dPt>
            <c:idx val="1"/>
            <c:marker>
              <c:symbol val="none"/>
            </c:marker>
            <c:bubble3D val="0"/>
            <c:extLst>
              <c:ext xmlns:c16="http://schemas.microsoft.com/office/drawing/2014/chart" uri="{C3380CC4-5D6E-409C-BE32-E72D297353CC}">
                <c16:uniqueId val="{00000001-02FF-43FC-AA77-FFFE38F08C32}"/>
              </c:ext>
            </c:extLst>
          </c:dPt>
          <c:dPt>
            <c:idx val="2"/>
            <c:marker>
              <c:symbol val="none"/>
            </c:marker>
            <c:bubble3D val="0"/>
            <c:extLst>
              <c:ext xmlns:c16="http://schemas.microsoft.com/office/drawing/2014/chart" uri="{C3380CC4-5D6E-409C-BE32-E72D297353CC}">
                <c16:uniqueId val="{00000002-02FF-43FC-AA77-FFFE38F08C32}"/>
              </c:ext>
            </c:extLst>
          </c:dPt>
          <c:dPt>
            <c:idx val="3"/>
            <c:marker>
              <c:symbol val="none"/>
            </c:marker>
            <c:bubble3D val="0"/>
            <c:extLst>
              <c:ext xmlns:c16="http://schemas.microsoft.com/office/drawing/2014/chart" uri="{C3380CC4-5D6E-409C-BE32-E72D297353CC}">
                <c16:uniqueId val="{00000003-02FF-43FC-AA77-FFFE38F08C32}"/>
              </c:ext>
            </c:extLst>
          </c:dPt>
          <c:dPt>
            <c:idx val="4"/>
            <c:marker>
              <c:symbol val="none"/>
            </c:marker>
            <c:bubble3D val="0"/>
            <c:extLst>
              <c:ext xmlns:c16="http://schemas.microsoft.com/office/drawing/2014/chart" uri="{C3380CC4-5D6E-409C-BE32-E72D297353CC}">
                <c16:uniqueId val="{00000004-02FF-43FC-AA77-FFFE38F08C32}"/>
              </c:ext>
            </c:extLst>
          </c:dPt>
          <c:dLbls>
            <c:dLbl>
              <c:idx val="0"/>
              <c:layout>
                <c:manualLayout>
                  <c:x val="0"/>
                  <c:y val="-0.17716535433070865"/>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2FF-43FC-AA77-FFFE38F08C32}"/>
                </c:ext>
              </c:extLst>
            </c:dLbl>
            <c:dLbl>
              <c:idx val="1"/>
              <c:layout>
                <c:manualLayout>
                  <c:x val="0"/>
                  <c:y val="-0.17716535433070865"/>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2FF-43FC-AA77-FFFE38F08C32}"/>
                </c:ext>
              </c:extLst>
            </c:dLbl>
            <c:dLbl>
              <c:idx val="2"/>
              <c:layout>
                <c:manualLayout>
                  <c:x val="0"/>
                  <c:y val="-0.17716535433070865"/>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2FF-43FC-AA77-FFFE38F08C32}"/>
                </c:ext>
              </c:extLst>
            </c:dLbl>
            <c:dLbl>
              <c:idx val="3"/>
              <c:layout>
                <c:manualLayout>
                  <c:x val="0"/>
                  <c:y val="-0.17716535433070865"/>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FF-43FC-AA77-FFFE38F08C32}"/>
                </c:ext>
              </c:extLst>
            </c:dLbl>
            <c:dLbl>
              <c:idx val="4"/>
              <c:layout>
                <c:manualLayout>
                  <c:x val="0"/>
                  <c:y val="-0.17716535433070865"/>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2FF-43FC-AA77-FFFE38F08C3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0.5</c:v>
                </c:pt>
                <c:pt idx="1">
                  <c:v>0.5</c:v>
                </c:pt>
                <c:pt idx="2">
                  <c:v>1</c:v>
                </c:pt>
                <c:pt idx="3">
                  <c:v>1</c:v>
                </c:pt>
                <c:pt idx="4">
                  <c:v>0.70000000000000007</c:v>
                </c:pt>
              </c:numCache>
            </c:numRef>
          </c:val>
          <c:smooth val="1"/>
          <c:extLst>
            <c:ext xmlns:c16="http://schemas.microsoft.com/office/drawing/2014/chart" uri="{C3380CC4-5D6E-409C-BE32-E72D297353CC}">
              <c16:uniqueId val="{00000005-02FF-43FC-AA77-FFFE38F08C32}"/>
            </c:ext>
          </c:extLst>
        </c:ser>
        <c:dLbls>
          <c:showLegendKey val="0"/>
          <c:showVal val="0"/>
          <c:showCatName val="0"/>
          <c:showSerName val="0"/>
          <c:showPercent val="0"/>
          <c:showBubbleSize val="0"/>
        </c:dLbls>
        <c:marker val="1"/>
        <c:smooth val="0"/>
        <c:axId val="1731438815"/>
        <c:axId val="1"/>
      </c:lineChart>
      <c:catAx>
        <c:axId val="1731438815"/>
        <c:scaling>
          <c:orientation val="minMax"/>
        </c:scaling>
        <c:delete val="0"/>
        <c:axPos val="b"/>
        <c:majorGridlines>
          <c:spPr>
            <a:ln>
              <a:noFill/>
            </a:ln>
          </c:spPr>
        </c:majorGridlines>
        <c:majorTickMark val="none"/>
        <c:minorTickMark val="none"/>
        <c:tickLblPos val="none"/>
        <c:spPr>
          <a:ln>
            <a:noFill/>
          </a:ln>
        </c:spPr>
        <c:crossAx val="1"/>
        <c:crossesAt val="0"/>
        <c:auto val="0"/>
        <c:lblAlgn val="ctr"/>
        <c:lblOffset val="100"/>
        <c:noMultiLvlLbl val="0"/>
      </c:catAx>
      <c:valAx>
        <c:axId val="1"/>
        <c:scaling>
          <c:orientation val="minMax"/>
          <c:max val="2"/>
          <c:min val="-0.5"/>
        </c:scaling>
        <c:delete val="0"/>
        <c:axPos val="l"/>
        <c:majorGridlines>
          <c:spPr>
            <a:ln>
              <a:noFill/>
            </a:ln>
          </c:spPr>
        </c:majorGridlines>
        <c:numFmt formatCode="General" sourceLinked="1"/>
        <c:majorTickMark val="none"/>
        <c:minorTickMark val="none"/>
        <c:tickLblPos val="none"/>
        <c:spPr>
          <a:ln>
            <a:noFill/>
          </a:ln>
        </c:spPr>
        <c:crossAx val="1731438815"/>
        <c:crosses val="min"/>
        <c:crossBetween val="midCat"/>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08933717579249"/>
          <c:y val="0.13291139240506328"/>
          <c:w val="0.54582132564841501"/>
          <c:h val="0.73417721518987344"/>
        </c:manualLayout>
      </c:layout>
      <c:barChart>
        <c:barDir val="col"/>
        <c:grouping val="stacked"/>
        <c:varyColors val="0"/>
        <c:ser>
          <c:idx val="0"/>
          <c:order val="0"/>
          <c:spPr>
            <a:solidFill>
              <a:srgbClr val="7F252F"/>
            </a:solidFill>
            <a:ln>
              <a:noFill/>
            </a:ln>
          </c:spPr>
          <c:invertIfNegative val="0"/>
          <c:dLbls>
            <c:dLbl>
              <c:idx val="0"/>
              <c:layout>
                <c:manualLayout>
                  <c:x val="0"/>
                  <c:y val="-0.26977848101265822"/>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683-4E89-986D-B8CE31FE4773}"/>
                </c:ext>
              </c:extLst>
            </c:dLbl>
            <c:dLbl>
              <c:idx val="1"/>
              <c:layout>
                <c:manualLayout>
                  <c:x val="0"/>
                  <c:y val="-2.3734177215189874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683-4E89-986D-B8CE31FE47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258.24862481200626</c:v>
                </c:pt>
                <c:pt idx="1">
                  <c:v>379.60554471885911</c:v>
                </c:pt>
              </c:numCache>
            </c:numRef>
          </c:val>
          <c:extLst>
            <c:ext xmlns:c16="http://schemas.microsoft.com/office/drawing/2014/chart" uri="{C3380CC4-5D6E-409C-BE32-E72D297353CC}">
              <c16:uniqueId val="{00000002-F683-4E89-986D-B8CE31FE4773}"/>
            </c:ext>
          </c:extLst>
        </c:ser>
        <c:ser>
          <c:idx val="1"/>
          <c:order val="1"/>
          <c:spPr>
            <a:solidFill>
              <a:srgbClr val="491018"/>
            </a:solidFill>
            <a:ln>
              <a:noFill/>
            </a:ln>
          </c:spPr>
          <c:invertIfNegative val="0"/>
          <c:dLbls>
            <c:dLbl>
              <c:idx val="1"/>
              <c:layout>
                <c:manualLayout>
                  <c:x val="0"/>
                  <c:y val="-2.3734177215189874E-3"/>
                </c:manualLayout>
              </c:layout>
              <c:numFmt formatCode="#,##0.0;&quot;-&quot;#,##0.0"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683-4E89-986D-B8CE31FE477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1">
                  <c:v>63.987373999999988</c:v>
                </c:pt>
              </c:numCache>
            </c:numRef>
          </c:val>
          <c:extLst>
            <c:ext xmlns:c16="http://schemas.microsoft.com/office/drawing/2014/chart" uri="{C3380CC4-5D6E-409C-BE32-E72D297353CC}">
              <c16:uniqueId val="{00000004-F683-4E89-986D-B8CE31FE4773}"/>
            </c:ext>
          </c:extLst>
        </c:ser>
        <c:dLbls>
          <c:showLegendKey val="0"/>
          <c:showVal val="0"/>
          <c:showCatName val="0"/>
          <c:showSerName val="0"/>
          <c:showPercent val="0"/>
          <c:showBubbleSize val="0"/>
        </c:dLbls>
        <c:gapWidth val="80"/>
        <c:overlap val="100"/>
        <c:axId val="1190835424"/>
        <c:axId val="1"/>
      </c:barChart>
      <c:catAx>
        <c:axId val="119083542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443.5929187188591"/>
          <c:min val="0"/>
        </c:scaling>
        <c:delete val="0"/>
        <c:axPos val="l"/>
        <c:majorGridlines>
          <c:spPr>
            <a:ln>
              <a:noFill/>
            </a:ln>
          </c:spPr>
        </c:majorGridlines>
        <c:numFmt formatCode="General" sourceLinked="1"/>
        <c:majorTickMark val="none"/>
        <c:minorTickMark val="none"/>
        <c:tickLblPos val="none"/>
        <c:spPr>
          <a:ln>
            <a:noFill/>
          </a:ln>
        </c:spPr>
        <c:crossAx val="1190835424"/>
        <c:crosses val="min"/>
        <c:crossBetween val="between"/>
      </c:valAx>
    </c:plotArea>
    <c:plotVisOnly val="0"/>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244956772334293"/>
          <c:y val="0.15699208443271767"/>
          <c:w val="0.49510086455331415"/>
          <c:h val="0.73218997361477578"/>
        </c:manualLayout>
      </c:layout>
      <c:barChart>
        <c:barDir val="col"/>
        <c:grouping val="stacked"/>
        <c:varyColors val="0"/>
        <c:ser>
          <c:idx val="0"/>
          <c:order val="0"/>
          <c:spPr>
            <a:solidFill>
              <a:srgbClr val="7F252F"/>
            </a:solidFill>
            <a:ln>
              <a:noFill/>
            </a:ln>
          </c:spPr>
          <c:invertIfNegative val="0"/>
          <c:dLbls>
            <c:dLbl>
              <c:idx val="0"/>
              <c:layout>
                <c:manualLayout>
                  <c:x val="0"/>
                  <c:y val="-0.22427440633245382"/>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6D1-440B-8555-150CD1BDC67C}"/>
                </c:ext>
              </c:extLst>
            </c:dLbl>
            <c:dLbl>
              <c:idx val="1"/>
              <c:layout>
                <c:manualLayout>
                  <c:x val="0"/>
                  <c:y val="-0.4129287598944591"/>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6D1-440B-8555-150CD1BDC67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345.32384962666936</c:v>
                </c:pt>
                <c:pt idx="1">
                  <c:v>712.26130410247481</c:v>
                </c:pt>
              </c:numCache>
            </c:numRef>
          </c:val>
          <c:extLst>
            <c:ext xmlns:c16="http://schemas.microsoft.com/office/drawing/2014/chart" uri="{C3380CC4-5D6E-409C-BE32-E72D297353CC}">
              <c16:uniqueId val="{00000002-A6D1-440B-8555-150CD1BDC67C}"/>
            </c:ext>
          </c:extLst>
        </c:ser>
        <c:dLbls>
          <c:showLegendKey val="0"/>
          <c:showVal val="0"/>
          <c:showCatName val="0"/>
          <c:showSerName val="0"/>
          <c:showPercent val="0"/>
          <c:showBubbleSize val="0"/>
        </c:dLbls>
        <c:gapWidth val="80"/>
        <c:overlap val="100"/>
        <c:axId val="1190838304"/>
        <c:axId val="1"/>
      </c:barChart>
      <c:catAx>
        <c:axId val="119083830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712.26130410247481"/>
          <c:min val="0"/>
        </c:scaling>
        <c:delete val="0"/>
        <c:axPos val="l"/>
        <c:majorGridlines>
          <c:spPr>
            <a:ln>
              <a:noFill/>
            </a:ln>
          </c:spPr>
        </c:majorGridlines>
        <c:numFmt formatCode="General" sourceLinked="1"/>
        <c:majorTickMark val="none"/>
        <c:minorTickMark val="none"/>
        <c:tickLblPos val="none"/>
        <c:spPr>
          <a:ln>
            <a:noFill/>
          </a:ln>
        </c:spPr>
        <c:crossAx val="1190838304"/>
        <c:crosses val="min"/>
        <c:crossBetween val="between"/>
      </c:valAx>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476688867745006E-2"/>
          <c:y val="8.4552845528455281E-2"/>
          <c:w val="0.90104662226451004"/>
          <c:h val="0.83089430894308947"/>
        </c:manualLayout>
      </c:layout>
      <c:barChart>
        <c:barDir val="col"/>
        <c:grouping val="stacked"/>
        <c:varyColors val="0"/>
        <c:ser>
          <c:idx val="0"/>
          <c:order val="0"/>
          <c:spPr>
            <a:solidFill>
              <a:srgbClr val="A4844E"/>
            </a:solidFill>
            <a:ln>
              <a:noFill/>
            </a:ln>
          </c:spPr>
          <c:invertIfNegative val="0"/>
          <c:val>
            <c:numRef>
              <c:f>Sheet1!$A$1:$B$1</c:f>
              <c:numCache>
                <c:formatCode>General</c:formatCode>
                <c:ptCount val="2"/>
                <c:pt idx="0">
                  <c:v>52</c:v>
                </c:pt>
                <c:pt idx="1">
                  <c:v>64.468085106382972</c:v>
                </c:pt>
              </c:numCache>
            </c:numRef>
          </c:val>
          <c:extLst>
            <c:ext xmlns:c16="http://schemas.microsoft.com/office/drawing/2014/chart" uri="{C3380CC4-5D6E-409C-BE32-E72D297353CC}">
              <c16:uniqueId val="{00000000-872C-47E2-82D6-088DE49FD402}"/>
            </c:ext>
          </c:extLst>
        </c:ser>
        <c:ser>
          <c:idx val="1"/>
          <c:order val="1"/>
          <c:spPr>
            <a:solidFill>
              <a:srgbClr val="7F252F"/>
            </a:solidFill>
            <a:ln>
              <a:noFill/>
            </a:ln>
          </c:spPr>
          <c:invertIfNegative val="0"/>
          <c:val>
            <c:numRef>
              <c:f>Sheet1!$A$2:$B$2</c:f>
              <c:numCache>
                <c:formatCode>General</c:formatCode>
                <c:ptCount val="2"/>
                <c:pt idx="0">
                  <c:v>48</c:v>
                </c:pt>
                <c:pt idx="1">
                  <c:v>35.531914893617028</c:v>
                </c:pt>
              </c:numCache>
            </c:numRef>
          </c:val>
          <c:extLst>
            <c:ext xmlns:c16="http://schemas.microsoft.com/office/drawing/2014/chart" uri="{C3380CC4-5D6E-409C-BE32-E72D297353CC}">
              <c16:uniqueId val="{00000001-872C-47E2-82D6-088DE49FD402}"/>
            </c:ext>
          </c:extLst>
        </c:ser>
        <c:dLbls>
          <c:showLegendKey val="0"/>
          <c:showVal val="0"/>
          <c:showCatName val="0"/>
          <c:showSerName val="0"/>
          <c:showPercent val="0"/>
          <c:showBubbleSize val="0"/>
        </c:dLbls>
        <c:gapWidth val="80"/>
        <c:overlap val="100"/>
        <c:axId val="1190856544"/>
        <c:axId val="1"/>
      </c:barChart>
      <c:catAx>
        <c:axId val="1190856544"/>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General" sourceLinked="1"/>
        <c:majorTickMark val="none"/>
        <c:minorTickMark val="none"/>
        <c:tickLblPos val="none"/>
        <c:spPr>
          <a:ln>
            <a:noFill/>
          </a:ln>
        </c:spPr>
        <c:crossAx val="1190856544"/>
        <c:crosses val="min"/>
        <c:crossBetween val="between"/>
      </c:valAx>
    </c:plotArea>
    <c:plotVisOnly val="0"/>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4293948126801"/>
          <c:y val="0.17266187050359713"/>
          <c:w val="0.5331412103746398"/>
          <c:h val="0.65467625899280579"/>
        </c:manualLayout>
      </c:layout>
      <c:barChart>
        <c:barDir val="col"/>
        <c:grouping val="stacked"/>
        <c:varyColors val="0"/>
        <c:ser>
          <c:idx val="0"/>
          <c:order val="0"/>
          <c:spPr>
            <a:solidFill>
              <a:srgbClr val="7F252F"/>
            </a:solidFill>
            <a:ln>
              <a:noFill/>
            </a:ln>
          </c:spPr>
          <c:invertIfNegative val="0"/>
          <c:dLbls>
            <c:dLbl>
              <c:idx val="0"/>
              <c:layout>
                <c:manualLayout>
                  <c:x val="0"/>
                  <c:y val="-3.0832476875642342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3D8-418F-B9F5-8B7C2ACC9FD6}"/>
                </c:ext>
              </c:extLst>
            </c:dLbl>
            <c:dLbl>
              <c:idx val="1"/>
              <c:layout>
                <c:manualLayout>
                  <c:x val="0"/>
                  <c:y val="-3.0832476875642342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3D8-418F-B9F5-8B7C2ACC9F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136.91470197000001</c:v>
                </c:pt>
                <c:pt idx="1">
                  <c:v>154.65387268000001</c:v>
                </c:pt>
              </c:numCache>
            </c:numRef>
          </c:val>
          <c:extLst>
            <c:ext xmlns:c16="http://schemas.microsoft.com/office/drawing/2014/chart" uri="{C3380CC4-5D6E-409C-BE32-E72D297353CC}">
              <c16:uniqueId val="{00000002-83D8-418F-B9F5-8B7C2ACC9FD6}"/>
            </c:ext>
          </c:extLst>
        </c:ser>
        <c:ser>
          <c:idx val="1"/>
          <c:order val="1"/>
          <c:spPr>
            <a:solidFill>
              <a:srgbClr val="A4844E"/>
            </a:solidFill>
            <a:ln>
              <a:noFill/>
            </a:ln>
          </c:spPr>
          <c:invertIfNegative val="0"/>
          <c:dLbls>
            <c:dLbl>
              <c:idx val="0"/>
              <c:layout>
                <c:manualLayout>
                  <c:x val="0"/>
                  <c:y val="-3.0832476875642342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3D8-418F-B9F5-8B7C2ACC9FD6}"/>
                </c:ext>
              </c:extLst>
            </c:dLbl>
            <c:dLbl>
              <c:idx val="1"/>
              <c:layout>
                <c:manualLayout>
                  <c:x val="0"/>
                  <c:y val="-3.0832476875642342E-3"/>
                </c:manualLayout>
              </c:layout>
              <c:numFmt formatCode="#,##0.0;&quot;-&quot;#,##0.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3D8-418F-B9F5-8B7C2ACC9F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95.487605853333321</c:v>
                </c:pt>
                <c:pt idx="1">
                  <c:v>139.96253960999985</c:v>
                </c:pt>
              </c:numCache>
            </c:numRef>
          </c:val>
          <c:extLst>
            <c:ext xmlns:c16="http://schemas.microsoft.com/office/drawing/2014/chart" uri="{C3380CC4-5D6E-409C-BE32-E72D297353CC}">
              <c16:uniqueId val="{00000005-83D8-418F-B9F5-8B7C2ACC9FD6}"/>
            </c:ext>
          </c:extLst>
        </c:ser>
        <c:dLbls>
          <c:showLegendKey val="0"/>
          <c:showVal val="0"/>
          <c:showCatName val="0"/>
          <c:showSerName val="0"/>
          <c:showPercent val="0"/>
          <c:showBubbleSize val="0"/>
        </c:dLbls>
        <c:gapWidth val="80"/>
        <c:overlap val="100"/>
        <c:axId val="1190843584"/>
        <c:axId val="1"/>
      </c:barChart>
      <c:catAx>
        <c:axId val="1190843584"/>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294.61641228999986"/>
          <c:min val="0"/>
        </c:scaling>
        <c:delete val="0"/>
        <c:axPos val="l"/>
        <c:majorGridlines>
          <c:spPr>
            <a:ln>
              <a:noFill/>
            </a:ln>
          </c:spPr>
        </c:majorGridlines>
        <c:numFmt formatCode="General" sourceLinked="1"/>
        <c:majorTickMark val="none"/>
        <c:minorTickMark val="none"/>
        <c:tickLblPos val="none"/>
        <c:spPr>
          <a:ln>
            <a:noFill/>
          </a:ln>
        </c:spPr>
        <c:crossAx val="1190843584"/>
        <c:crosses val="min"/>
        <c:crossBetween val="between"/>
      </c:valAx>
    </c:plotArea>
    <c:plotVisOnly val="0"/>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74691640018277E-2"/>
          <c:y val="0.40746054519368724"/>
          <c:w val="0.84285061671996342"/>
          <c:h val="0.35150645624103299"/>
        </c:manualLayout>
      </c:layout>
      <c:lineChart>
        <c:grouping val="standard"/>
        <c:varyColors val="0"/>
        <c:ser>
          <c:idx val="0"/>
          <c:order val="0"/>
          <c:spPr>
            <a:ln w="19050" cmpd="sng" algn="ctr">
              <a:solidFill>
                <a:srgbClr val="791C29"/>
              </a:solidFill>
              <a:prstDash val="solid"/>
            </a:ln>
          </c:spPr>
          <c:marker>
            <c:symbol val="circle"/>
            <c:size val="6"/>
            <c:spPr>
              <a:solidFill>
                <a:srgbClr val="791C29"/>
              </a:solidFill>
              <a:ln w="9525" cmpd="sng" algn="ctr">
                <a:solidFill>
                  <a:srgbClr val="791C29"/>
                </a:solidFill>
                <a:prstDash val="solid"/>
              </a:ln>
            </c:spPr>
          </c:marker>
          <c:dPt>
            <c:idx val="0"/>
            <c:marker>
              <c:symbol val="square"/>
              <c:size val="6"/>
            </c:marker>
            <c:bubble3D val="0"/>
            <c:extLst>
              <c:ext xmlns:c16="http://schemas.microsoft.com/office/drawing/2014/chart" uri="{C3380CC4-5D6E-409C-BE32-E72D297353CC}">
                <c16:uniqueId val="{00000000-99A3-4259-8275-56E075217988}"/>
              </c:ext>
            </c:extLst>
          </c:dPt>
          <c:dPt>
            <c:idx val="1"/>
            <c:marker>
              <c:symbol val="square"/>
              <c:size val="6"/>
            </c:marker>
            <c:bubble3D val="0"/>
            <c:extLst>
              <c:ext xmlns:c16="http://schemas.microsoft.com/office/drawing/2014/chart" uri="{C3380CC4-5D6E-409C-BE32-E72D297353CC}">
                <c16:uniqueId val="{00000001-99A3-4259-8275-56E075217988}"/>
              </c:ext>
            </c:extLst>
          </c:dPt>
          <c:dPt>
            <c:idx val="2"/>
            <c:marker>
              <c:symbol val="square"/>
              <c:size val="6"/>
            </c:marker>
            <c:bubble3D val="0"/>
            <c:extLst>
              <c:ext xmlns:c16="http://schemas.microsoft.com/office/drawing/2014/chart" uri="{C3380CC4-5D6E-409C-BE32-E72D297353CC}">
                <c16:uniqueId val="{00000002-99A3-4259-8275-56E075217988}"/>
              </c:ext>
            </c:extLst>
          </c:dPt>
          <c:dPt>
            <c:idx val="3"/>
            <c:marker>
              <c:symbol val="square"/>
              <c:size val="6"/>
            </c:marker>
            <c:bubble3D val="0"/>
            <c:extLst>
              <c:ext xmlns:c16="http://schemas.microsoft.com/office/drawing/2014/chart" uri="{C3380CC4-5D6E-409C-BE32-E72D297353CC}">
                <c16:uniqueId val="{00000003-99A3-4259-8275-56E075217988}"/>
              </c:ext>
            </c:extLst>
          </c:dPt>
          <c:dPt>
            <c:idx val="4"/>
            <c:marker>
              <c:symbol val="square"/>
              <c:size val="6"/>
            </c:marker>
            <c:bubble3D val="0"/>
            <c:extLst>
              <c:ext xmlns:c16="http://schemas.microsoft.com/office/drawing/2014/chart" uri="{C3380CC4-5D6E-409C-BE32-E72D297353CC}">
                <c16:uniqueId val="{00000004-99A3-4259-8275-56E075217988}"/>
              </c:ext>
            </c:extLst>
          </c:dPt>
          <c:dLbls>
            <c:dLbl>
              <c:idx val="0"/>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Open Sans"/>
                      <a:cs typeface="Open San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9A3-4259-8275-56E075217988}"/>
                </c:ext>
              </c:extLst>
            </c:dLbl>
            <c:dLbl>
              <c:idx val="1"/>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9A3-4259-8275-56E075217988}"/>
                </c:ext>
              </c:extLst>
            </c:dLbl>
            <c:dLbl>
              <c:idx val="2"/>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9A3-4259-8275-56E075217988}"/>
                </c:ext>
              </c:extLst>
            </c:dLbl>
            <c:dLbl>
              <c:idx val="3"/>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9A3-4259-8275-56E075217988}"/>
                </c:ext>
              </c:extLst>
            </c:dLbl>
            <c:dLbl>
              <c:idx val="4"/>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9A3-4259-8275-56E07521798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22.2</c:v>
                </c:pt>
                <c:pt idx="1">
                  <c:v>24.9</c:v>
                </c:pt>
                <c:pt idx="2">
                  <c:v>28.999999999999996</c:v>
                </c:pt>
                <c:pt idx="3">
                  <c:v>34.300000000000004</c:v>
                </c:pt>
                <c:pt idx="4">
                  <c:v>36.58</c:v>
                </c:pt>
              </c:numCache>
            </c:numRef>
          </c:val>
          <c:smooth val="1"/>
          <c:extLst>
            <c:ext xmlns:c16="http://schemas.microsoft.com/office/drawing/2014/chart" uri="{C3380CC4-5D6E-409C-BE32-E72D297353CC}">
              <c16:uniqueId val="{00000005-99A3-4259-8275-56E075217988}"/>
            </c:ext>
          </c:extLst>
        </c:ser>
        <c:dLbls>
          <c:showLegendKey val="0"/>
          <c:showVal val="0"/>
          <c:showCatName val="0"/>
          <c:showSerName val="0"/>
          <c:showPercent val="0"/>
          <c:showBubbleSize val="0"/>
        </c:dLbls>
        <c:marker val="1"/>
        <c:smooth val="0"/>
        <c:axId val="1190857504"/>
        <c:axId val="1"/>
      </c:lineChart>
      <c:catAx>
        <c:axId val="1190857504"/>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36.58"/>
          <c:min val="0"/>
        </c:scaling>
        <c:delete val="0"/>
        <c:axPos val="l"/>
        <c:majorGridlines>
          <c:spPr>
            <a:ln>
              <a:noFill/>
            </a:ln>
          </c:spPr>
        </c:majorGridlines>
        <c:numFmt formatCode="General" sourceLinked="1"/>
        <c:majorTickMark val="none"/>
        <c:minorTickMark val="none"/>
        <c:tickLblPos val="none"/>
        <c:spPr>
          <a:ln>
            <a:noFill/>
          </a:ln>
        </c:spPr>
        <c:crossAx val="1190857504"/>
        <c:crosses val="min"/>
        <c:crossBetween val="midCat"/>
      </c:valAx>
    </c:plotArea>
    <c:plotVisOnly val="0"/>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897097625329815"/>
          <c:y val="0.40746054519368724"/>
          <c:w val="0.24538258575197888"/>
          <c:h val="0.35150645624103299"/>
        </c:manualLayout>
      </c:layout>
      <c:lineChart>
        <c:grouping val="standard"/>
        <c:varyColors val="0"/>
        <c:ser>
          <c:idx val="0"/>
          <c:order val="0"/>
          <c:spPr>
            <a:ln w="19050" cmpd="sng" algn="ctr">
              <a:solidFill>
                <a:srgbClr val="791C29"/>
              </a:solidFill>
              <a:prstDash val="solid"/>
            </a:ln>
          </c:spPr>
          <c:marker>
            <c:symbol val="circle"/>
            <c:size val="6"/>
            <c:spPr>
              <a:solidFill>
                <a:srgbClr val="791C29"/>
              </a:solidFill>
              <a:ln w="9525" cmpd="sng" algn="ctr">
                <a:solidFill>
                  <a:srgbClr val="791C29"/>
                </a:solidFill>
                <a:prstDash val="solid"/>
              </a:ln>
            </c:spPr>
          </c:marker>
          <c:dPt>
            <c:idx val="0"/>
            <c:marker>
              <c:symbol val="square"/>
              <c:size val="6"/>
            </c:marker>
            <c:bubble3D val="0"/>
            <c:extLst>
              <c:ext xmlns:c16="http://schemas.microsoft.com/office/drawing/2014/chart" uri="{C3380CC4-5D6E-409C-BE32-E72D297353CC}">
                <c16:uniqueId val="{00000000-6C14-4BFB-B6A3-8C5C4B54589D}"/>
              </c:ext>
            </c:extLst>
          </c:dPt>
          <c:dPt>
            <c:idx val="1"/>
            <c:marker>
              <c:symbol val="square"/>
              <c:size val="6"/>
            </c:marker>
            <c:bubble3D val="0"/>
            <c:extLst>
              <c:ext xmlns:c16="http://schemas.microsoft.com/office/drawing/2014/chart" uri="{C3380CC4-5D6E-409C-BE32-E72D297353CC}">
                <c16:uniqueId val="{00000001-6C14-4BFB-B6A3-8C5C4B54589D}"/>
              </c:ext>
            </c:extLst>
          </c:dPt>
          <c:dLbls>
            <c:dLbl>
              <c:idx val="0"/>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C14-4BFB-B6A3-8C5C4B54589D}"/>
                </c:ext>
              </c:extLst>
            </c:dLbl>
            <c:dLbl>
              <c:idx val="1"/>
              <c:layout>
                <c:manualLayout>
                  <c:x val="0"/>
                  <c:y val="-0.16786226685796271"/>
                </c:manualLayout>
              </c:layout>
              <c:numFmt formatCode="#,##0.0&quot;%&quot;;&quot;-&quot;#,##0.0&quot;%&quot;" sourceLinked="0"/>
              <c:spPr>
                <a:noFill/>
                <a:ln>
                  <a:noFill/>
                </a:ln>
              </c:spPr>
              <c:txPr>
                <a:bodyPr wrap="none"/>
                <a:lstStyle/>
                <a:p>
                  <a:pPr>
                    <a:defRPr sz="120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C14-4BFB-B6A3-8C5C4B5458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22.900000000000002</c:v>
                </c:pt>
                <c:pt idx="1">
                  <c:v>29.299999999999997</c:v>
                </c:pt>
              </c:numCache>
            </c:numRef>
          </c:val>
          <c:smooth val="1"/>
          <c:extLst>
            <c:ext xmlns:c16="http://schemas.microsoft.com/office/drawing/2014/chart" uri="{C3380CC4-5D6E-409C-BE32-E72D297353CC}">
              <c16:uniqueId val="{00000002-6C14-4BFB-B6A3-8C5C4B54589D}"/>
            </c:ext>
          </c:extLst>
        </c:ser>
        <c:dLbls>
          <c:showLegendKey val="0"/>
          <c:showVal val="0"/>
          <c:showCatName val="0"/>
          <c:showSerName val="0"/>
          <c:showPercent val="0"/>
          <c:showBubbleSize val="0"/>
        </c:dLbls>
        <c:marker val="1"/>
        <c:smooth val="0"/>
        <c:axId val="1190853664"/>
        <c:axId val="1"/>
      </c:lineChart>
      <c:catAx>
        <c:axId val="1190853664"/>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29.299999999999997"/>
          <c:min val="0"/>
        </c:scaling>
        <c:delete val="0"/>
        <c:axPos val="l"/>
        <c:majorGridlines>
          <c:spPr>
            <a:ln>
              <a:noFill/>
            </a:ln>
          </c:spPr>
        </c:majorGridlines>
        <c:numFmt formatCode="General" sourceLinked="1"/>
        <c:majorTickMark val="none"/>
        <c:minorTickMark val="none"/>
        <c:tickLblPos val="none"/>
        <c:spPr>
          <a:ln>
            <a:noFill/>
          </a:ln>
        </c:spPr>
        <c:crossAx val="1190853664"/>
        <c:crosses val="min"/>
        <c:crossBetween val="midCat"/>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74691640018277E-2"/>
          <c:y val="0.40746054519368724"/>
          <c:w val="0.84285061671996342"/>
          <c:h val="0.35150645624103299"/>
        </c:manualLayout>
      </c:layout>
      <c:lineChart>
        <c:grouping val="standard"/>
        <c:varyColors val="0"/>
        <c:ser>
          <c:idx val="0"/>
          <c:order val="0"/>
          <c:spPr>
            <a:ln w="19050" cmpd="sng" algn="ctr">
              <a:solidFill>
                <a:srgbClr val="791C29"/>
              </a:solidFill>
              <a:prstDash val="solid"/>
            </a:ln>
          </c:spPr>
          <c:marker>
            <c:symbol val="circle"/>
            <c:size val="6"/>
            <c:spPr>
              <a:solidFill>
                <a:srgbClr val="791C29"/>
              </a:solidFill>
              <a:ln w="9525" cmpd="sng" algn="ctr">
                <a:solidFill>
                  <a:srgbClr val="791C29"/>
                </a:solidFill>
                <a:prstDash val="solid"/>
              </a:ln>
            </c:spPr>
          </c:marker>
          <c:dPt>
            <c:idx val="0"/>
            <c:marker>
              <c:symbol val="square"/>
              <c:size val="6"/>
            </c:marker>
            <c:bubble3D val="0"/>
            <c:extLst>
              <c:ext xmlns:c16="http://schemas.microsoft.com/office/drawing/2014/chart" uri="{C3380CC4-5D6E-409C-BE32-E72D297353CC}">
                <c16:uniqueId val="{00000000-69B8-42E4-8374-D52A5BE439E3}"/>
              </c:ext>
            </c:extLst>
          </c:dPt>
          <c:dPt>
            <c:idx val="1"/>
            <c:marker>
              <c:symbol val="square"/>
              <c:size val="6"/>
            </c:marker>
            <c:bubble3D val="0"/>
            <c:extLst>
              <c:ext xmlns:c16="http://schemas.microsoft.com/office/drawing/2014/chart" uri="{C3380CC4-5D6E-409C-BE32-E72D297353CC}">
                <c16:uniqueId val="{00000001-69B8-42E4-8374-D52A5BE439E3}"/>
              </c:ext>
            </c:extLst>
          </c:dPt>
          <c:dPt>
            <c:idx val="2"/>
            <c:marker>
              <c:symbol val="square"/>
              <c:size val="6"/>
            </c:marker>
            <c:bubble3D val="0"/>
            <c:extLst>
              <c:ext xmlns:c16="http://schemas.microsoft.com/office/drawing/2014/chart" uri="{C3380CC4-5D6E-409C-BE32-E72D297353CC}">
                <c16:uniqueId val="{00000002-69B8-42E4-8374-D52A5BE439E3}"/>
              </c:ext>
            </c:extLst>
          </c:dPt>
          <c:dPt>
            <c:idx val="3"/>
            <c:marker>
              <c:symbol val="square"/>
              <c:size val="6"/>
            </c:marker>
            <c:bubble3D val="0"/>
            <c:extLst>
              <c:ext xmlns:c16="http://schemas.microsoft.com/office/drawing/2014/chart" uri="{C3380CC4-5D6E-409C-BE32-E72D297353CC}">
                <c16:uniqueId val="{00000003-69B8-42E4-8374-D52A5BE439E3}"/>
              </c:ext>
            </c:extLst>
          </c:dPt>
          <c:dPt>
            <c:idx val="4"/>
            <c:marker>
              <c:symbol val="square"/>
              <c:size val="6"/>
            </c:marker>
            <c:bubble3D val="0"/>
            <c:extLst>
              <c:ext xmlns:c16="http://schemas.microsoft.com/office/drawing/2014/chart" uri="{C3380CC4-5D6E-409C-BE32-E72D297353CC}">
                <c16:uniqueId val="{00000004-69B8-42E4-8374-D52A5BE439E3}"/>
              </c:ext>
            </c:extLst>
          </c:dPt>
          <c:dLbls>
            <c:dLbl>
              <c:idx val="0"/>
              <c:layout>
                <c:manualLayout>
                  <c:x val="0"/>
                  <c:y val="-0.16786226685796271"/>
                </c:manualLayout>
              </c:layout>
              <c:numFmt formatCode="#,##0.0&quot;%&quot;;&quot;-&quot;#,##0.0&quot;%&quot;" sourceLinked="0"/>
              <c:spPr>
                <a:noFill/>
                <a:ln>
                  <a:noFill/>
                </a:ln>
              </c:spPr>
              <c:txPr>
                <a:bodyPr wrap="none"/>
                <a:lstStyle/>
                <a:p>
                  <a:pPr>
                    <a:defRPr sz="120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9B8-42E4-8374-D52A5BE439E3}"/>
                </c:ext>
              </c:extLst>
            </c:dLbl>
            <c:dLbl>
              <c:idx val="1"/>
              <c:layout>
                <c:manualLayout>
                  <c:x val="0"/>
                  <c:y val="-0.16786226685796271"/>
                </c:manualLayout>
              </c:layout>
              <c:numFmt formatCode="#,##0.0&quot;%&quot;;&quot;-&quot;#,##0.0&quot;%&quot;" sourceLinked="0"/>
              <c:spPr>
                <a:noFill/>
                <a:ln>
                  <a:noFill/>
                </a:ln>
              </c:spPr>
              <c:txPr>
                <a:bodyPr wrap="none"/>
                <a:lstStyle/>
                <a:p>
                  <a:pPr>
                    <a:defRPr sz="120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9B8-42E4-8374-D52A5BE439E3}"/>
                </c:ext>
              </c:extLst>
            </c:dLbl>
            <c:dLbl>
              <c:idx val="2"/>
              <c:layout>
                <c:manualLayout>
                  <c:x val="0"/>
                  <c:y val="-0.16786226685796271"/>
                </c:manualLayout>
              </c:layout>
              <c:numFmt formatCode="#,##0.0&quot;%&quot;;&quot;-&quot;#,##0.0&quot;%&quot;" sourceLinked="0"/>
              <c:spPr>
                <a:noFill/>
                <a:ln>
                  <a:noFill/>
                </a:ln>
              </c:spPr>
              <c:txPr>
                <a:bodyPr wrap="none"/>
                <a:lstStyle/>
                <a:p>
                  <a:pPr>
                    <a:defRPr sz="120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9B8-42E4-8374-D52A5BE439E3}"/>
                </c:ext>
              </c:extLst>
            </c:dLbl>
            <c:dLbl>
              <c:idx val="3"/>
              <c:layout>
                <c:manualLayout>
                  <c:x val="0"/>
                  <c:y val="-0.16786226685796271"/>
                </c:manualLayout>
              </c:layout>
              <c:numFmt formatCode="#,##0.0&quot;%&quot;;&quot;-&quot;#,##0.0&quot;%&quot;" sourceLinked="0"/>
              <c:spPr>
                <a:noFill/>
                <a:ln>
                  <a:noFill/>
                </a:ln>
              </c:spPr>
              <c:txPr>
                <a:bodyPr wrap="none"/>
                <a:lstStyle/>
                <a:p>
                  <a:pPr>
                    <a:defRPr sz="120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9B8-42E4-8374-D52A5BE439E3}"/>
                </c:ext>
              </c:extLst>
            </c:dLbl>
            <c:dLbl>
              <c:idx val="4"/>
              <c:layout>
                <c:manualLayout>
                  <c:x val="0"/>
                  <c:y val="-0.16786226685796271"/>
                </c:manualLayout>
              </c:layout>
              <c:numFmt formatCode="#,##0.0&quot;%&quot;;&quot;-&quot;#,##0.0&quot;%&quot;" sourceLinked="0"/>
              <c:spPr>
                <a:noFill/>
                <a:ln>
                  <a:noFill/>
                </a:ln>
              </c:spPr>
              <c:txPr>
                <a:bodyPr wrap="none"/>
                <a:lstStyle/>
                <a:p>
                  <a:pPr>
                    <a:defRPr sz="120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9B8-42E4-8374-D52A5BE439E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51</c:v>
                </c:pt>
                <c:pt idx="1">
                  <c:v>38</c:v>
                </c:pt>
                <c:pt idx="2">
                  <c:v>32.4</c:v>
                </c:pt>
                <c:pt idx="3">
                  <c:v>28.199999999999996</c:v>
                </c:pt>
                <c:pt idx="4">
                  <c:v>27.1446542944431</c:v>
                </c:pt>
              </c:numCache>
            </c:numRef>
          </c:val>
          <c:smooth val="1"/>
          <c:extLst>
            <c:ext xmlns:c16="http://schemas.microsoft.com/office/drawing/2014/chart" uri="{C3380CC4-5D6E-409C-BE32-E72D297353CC}">
              <c16:uniqueId val="{00000005-69B8-42E4-8374-D52A5BE439E3}"/>
            </c:ext>
          </c:extLst>
        </c:ser>
        <c:dLbls>
          <c:showLegendKey val="0"/>
          <c:showVal val="0"/>
          <c:showCatName val="0"/>
          <c:showSerName val="0"/>
          <c:showPercent val="0"/>
          <c:showBubbleSize val="0"/>
        </c:dLbls>
        <c:marker val="1"/>
        <c:smooth val="0"/>
        <c:axId val="1190862304"/>
        <c:axId val="1"/>
      </c:lineChart>
      <c:catAx>
        <c:axId val="1190862304"/>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51"/>
          <c:min val="0"/>
        </c:scaling>
        <c:delete val="0"/>
        <c:axPos val="l"/>
        <c:majorGridlines>
          <c:spPr>
            <a:ln>
              <a:noFill/>
            </a:ln>
          </c:spPr>
        </c:majorGridlines>
        <c:numFmt formatCode="General" sourceLinked="1"/>
        <c:majorTickMark val="none"/>
        <c:minorTickMark val="none"/>
        <c:tickLblPos val="none"/>
        <c:spPr>
          <a:ln>
            <a:noFill/>
          </a:ln>
        </c:spPr>
        <c:crossAx val="1190862304"/>
        <c:crosses val="min"/>
        <c:crossBetween val="midCat"/>
      </c:valAx>
    </c:plotArea>
    <c:plotVisOnly val="0"/>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77308707124012"/>
          <c:y val="0.42199108469539376"/>
          <c:w val="0.53192612137203166"/>
          <c:h val="0.32838038632986627"/>
        </c:manualLayout>
      </c:layout>
      <c:lineChart>
        <c:grouping val="standard"/>
        <c:varyColors val="0"/>
        <c:ser>
          <c:idx val="0"/>
          <c:order val="0"/>
          <c:spPr>
            <a:ln w="19050" cmpd="sng" algn="ctr">
              <a:solidFill>
                <a:srgbClr val="791C29"/>
              </a:solidFill>
              <a:prstDash val="solid"/>
            </a:ln>
          </c:spPr>
          <c:marker>
            <c:symbol val="circle"/>
            <c:size val="6"/>
            <c:spPr>
              <a:solidFill>
                <a:srgbClr val="791C29"/>
              </a:solidFill>
              <a:ln w="9525" cmpd="sng" algn="ctr">
                <a:solidFill>
                  <a:srgbClr val="791C29"/>
                </a:solidFill>
                <a:prstDash val="solid"/>
              </a:ln>
            </c:spPr>
          </c:marker>
          <c:dPt>
            <c:idx val="0"/>
            <c:marker>
              <c:symbol val="none"/>
            </c:marker>
            <c:bubble3D val="0"/>
            <c:extLst>
              <c:ext xmlns:c16="http://schemas.microsoft.com/office/drawing/2014/chart" uri="{C3380CC4-5D6E-409C-BE32-E72D297353CC}">
                <c16:uniqueId val="{00000000-33D3-4DD1-91C3-46BE17D2C5F5}"/>
              </c:ext>
            </c:extLst>
          </c:dPt>
          <c:dPt>
            <c:idx val="1"/>
            <c:marker>
              <c:symbol val="square"/>
              <c:size val="6"/>
            </c:marker>
            <c:bubble3D val="0"/>
            <c:extLst>
              <c:ext xmlns:c16="http://schemas.microsoft.com/office/drawing/2014/chart" uri="{C3380CC4-5D6E-409C-BE32-E72D297353CC}">
                <c16:uniqueId val="{00000001-33D3-4DD1-91C3-46BE17D2C5F5}"/>
              </c:ext>
            </c:extLst>
          </c:dPt>
          <c:dPt>
            <c:idx val="2"/>
            <c:marker>
              <c:symbol val="square"/>
              <c:size val="6"/>
            </c:marker>
            <c:bubble3D val="0"/>
            <c:extLst>
              <c:ext xmlns:c16="http://schemas.microsoft.com/office/drawing/2014/chart" uri="{C3380CC4-5D6E-409C-BE32-E72D297353CC}">
                <c16:uniqueId val="{00000002-33D3-4DD1-91C3-46BE17D2C5F5}"/>
              </c:ext>
            </c:extLst>
          </c:dPt>
          <c:dLbls>
            <c:dLbl>
              <c:idx val="1"/>
              <c:layout>
                <c:manualLayout>
                  <c:x val="0"/>
                  <c:y val="-0.1738484398216939"/>
                </c:manualLayout>
              </c:layout>
              <c:numFmt formatCode="#,##0.0&quot;%&quot;;&quot;-&quot;#,##0.0&quot;%&quot;" sourceLinked="0"/>
              <c:spPr>
                <a:noFill/>
                <a:ln>
                  <a:noFill/>
                </a:ln>
              </c:spPr>
              <c:txPr>
                <a:bodyPr wrap="none"/>
                <a:lstStyle/>
                <a:p>
                  <a:pPr>
                    <a:defRPr sz="1200" kern="1200">
                      <a:solidFill>
                        <a:schemeClr val="tx1"/>
                      </a:solidFill>
                      <a:latin typeface="Mulish"/>
                      <a:ea typeface="Open Sans"/>
                      <a:cs typeface="Open San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3D3-4DD1-91C3-46BE17D2C5F5}"/>
                </c:ext>
              </c:extLst>
            </c:dLbl>
            <c:dLbl>
              <c:idx val="2"/>
              <c:layout>
                <c:manualLayout>
                  <c:x val="0"/>
                  <c:y val="-0.1738484398216939"/>
                </c:manualLayout>
              </c:layout>
              <c:numFmt formatCode="#,##0.0&quot;%&quot;;&quot;-&quot;#,##0.0&quot;%&quot;" sourceLinked="0"/>
              <c:spPr>
                <a:noFill/>
                <a:ln>
                  <a:noFill/>
                </a:ln>
              </c:spPr>
              <c:txPr>
                <a:bodyPr wrap="none"/>
                <a:lstStyle/>
                <a:p>
                  <a:pPr>
                    <a:defRPr sz="1200" kern="1200">
                      <a:solidFill>
                        <a:schemeClr val="tx1"/>
                      </a:solidFill>
                      <a:latin typeface="Mulish"/>
                      <a:ea typeface="Open Sans"/>
                      <a:cs typeface="Open San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3D3-4DD1-91C3-46BE17D2C5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1">
                  <c:v>38.200000000000003</c:v>
                </c:pt>
                <c:pt idx="2">
                  <c:v>30.288378355587469</c:v>
                </c:pt>
              </c:numCache>
            </c:numRef>
          </c:val>
          <c:smooth val="1"/>
          <c:extLst>
            <c:ext xmlns:c16="http://schemas.microsoft.com/office/drawing/2014/chart" uri="{C3380CC4-5D6E-409C-BE32-E72D297353CC}">
              <c16:uniqueId val="{00000003-33D3-4DD1-91C3-46BE17D2C5F5}"/>
            </c:ext>
          </c:extLst>
        </c:ser>
        <c:dLbls>
          <c:showLegendKey val="0"/>
          <c:showVal val="0"/>
          <c:showCatName val="0"/>
          <c:showSerName val="0"/>
          <c:showPercent val="0"/>
          <c:showBubbleSize val="0"/>
        </c:dLbls>
        <c:marker val="1"/>
        <c:smooth val="0"/>
        <c:axId val="1190869504"/>
        <c:axId val="1"/>
      </c:lineChart>
      <c:catAx>
        <c:axId val="1190869504"/>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38.200000000000003"/>
          <c:min val="0"/>
        </c:scaling>
        <c:delete val="0"/>
        <c:axPos val="l"/>
        <c:majorGridlines>
          <c:spPr>
            <a:ln>
              <a:noFill/>
            </a:ln>
          </c:spPr>
        </c:majorGridlines>
        <c:numFmt formatCode="General" sourceLinked="1"/>
        <c:majorTickMark val="none"/>
        <c:minorTickMark val="none"/>
        <c:tickLblPos val="none"/>
        <c:spPr>
          <a:ln>
            <a:noFill/>
          </a:ln>
        </c:spPr>
        <c:crossAx val="1190869504"/>
        <c:crosses val="min"/>
        <c:crossBetween val="midCat"/>
      </c:valAx>
    </c:plotArea>
    <c:plotVisOnly val="0"/>
    <c:dispBlanksAs val="gap"/>
    <c:showDLblsOverMax val="1"/>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763411279229711E-2"/>
          <c:y val="0.18234323432343233"/>
          <c:w val="0.92847317744154056"/>
          <c:h val="0.68976897689768979"/>
        </c:manualLayout>
      </c:layout>
      <c:barChart>
        <c:barDir val="col"/>
        <c:grouping val="stacked"/>
        <c:varyColors val="0"/>
        <c:ser>
          <c:idx val="0"/>
          <c:order val="0"/>
          <c:spPr>
            <a:solidFill>
              <a:srgbClr val="77797A"/>
            </a:solidFill>
            <a:ln>
              <a:noFill/>
            </a:ln>
          </c:spPr>
          <c:invertIfNegative val="0"/>
          <c:dLbls>
            <c:dLbl>
              <c:idx val="0"/>
              <c:layout>
                <c:manualLayout>
                  <c:x val="0"/>
                  <c:y val="-0.3457095709570957"/>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BE-415F-87E4-800C7213C98D}"/>
                </c:ext>
              </c:extLst>
            </c:dLbl>
            <c:dLbl>
              <c:idx val="1"/>
              <c:layout>
                <c:manualLayout>
                  <c:x val="0"/>
                  <c:y val="-0.39933993399339934"/>
                </c:manualLayout>
              </c:layout>
              <c:numFmt formatCode="#,##0.0;&quot;-&quot;#,##0.0" sourceLinked="0"/>
              <c:spPr>
                <a:noFill/>
                <a:ln>
                  <a:noFill/>
                </a:ln>
              </c:spPr>
              <c:txPr>
                <a:bodyPr wrap="none"/>
                <a:lstStyle/>
                <a:p>
                  <a:pPr>
                    <a:defRPr sz="1100" kern="1200">
                      <a:solidFill>
                        <a:schemeClr val="tx1"/>
                      </a:solidFill>
                      <a:latin typeface="Open Sans"/>
                      <a:ea typeface="Open Sans"/>
                      <a:cs typeface="Open Sans"/>
                      <a:sym typeface="Open Sans"/>
                    </a:defRPr>
                  </a:pPr>
                  <a:endParaRPr lang="en-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BE-415F-87E4-800C7213C98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10.199999999999999</c:v>
                </c:pt>
                <c:pt idx="1">
                  <c:v>12.1</c:v>
                </c:pt>
              </c:numCache>
            </c:numRef>
          </c:val>
          <c:extLst>
            <c:ext xmlns:c16="http://schemas.microsoft.com/office/drawing/2014/chart" uri="{C3380CC4-5D6E-409C-BE32-E72D297353CC}">
              <c16:uniqueId val="{00000002-37BE-415F-87E4-800C7213C98D}"/>
            </c:ext>
          </c:extLst>
        </c:ser>
        <c:dLbls>
          <c:showLegendKey val="0"/>
          <c:showVal val="0"/>
          <c:showCatName val="0"/>
          <c:showSerName val="0"/>
          <c:showPercent val="0"/>
          <c:showBubbleSize val="0"/>
        </c:dLbls>
        <c:gapWidth val="80"/>
        <c:overlap val="100"/>
        <c:axId val="1715480079"/>
        <c:axId val="1"/>
      </c:barChart>
      <c:catAx>
        <c:axId val="1715480079"/>
        <c:scaling>
          <c:orientation val="minMax"/>
        </c:scaling>
        <c:delete val="0"/>
        <c:axPos val="b"/>
        <c:majorGridlines>
          <c:spPr>
            <a:ln>
              <a:noFill/>
            </a:ln>
          </c:spPr>
        </c:majorGridlines>
        <c:majorTickMark val="none"/>
        <c:minorTickMark val="none"/>
        <c:tickLblPos val="none"/>
        <c:spPr>
          <a:ln w="9525" cmpd="sng" algn="ctr">
            <a:solidFill>
              <a:srgbClr val="747475"/>
            </a:solidFill>
            <a:prstDash val="solid"/>
          </a:ln>
        </c:spPr>
        <c:crossAx val="1"/>
        <c:crosses val="min"/>
        <c:auto val="0"/>
        <c:lblAlgn val="ctr"/>
        <c:lblOffset val="100"/>
        <c:noMultiLvlLbl val="0"/>
      </c:catAx>
      <c:valAx>
        <c:axId val="1"/>
        <c:scaling>
          <c:orientation val="minMax"/>
          <c:max val="12.1"/>
          <c:min val="0"/>
        </c:scaling>
        <c:delete val="1"/>
        <c:axPos val="l"/>
        <c:numFmt formatCode="General" sourceLinked="1"/>
        <c:majorTickMark val="out"/>
        <c:minorTickMark val="none"/>
        <c:tickLblPos val="nextTo"/>
        <c:crossAx val="1715480079"/>
        <c:crosses val="min"/>
        <c:crossBetween val="between"/>
      </c:valAx>
    </c:plotArea>
    <c:plotVisOnly val="0"/>
    <c:dispBlanksAs val="gap"/>
    <c:showDLblsOverMax val="1"/>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729281767955802E-2"/>
          <c:y val="0.23402163225172073"/>
          <c:w val="0.94254143646408839"/>
          <c:h val="0.60078662733529986"/>
        </c:manualLayout>
      </c:layout>
      <c:barChart>
        <c:barDir val="col"/>
        <c:grouping val="stacked"/>
        <c:varyColors val="0"/>
        <c:ser>
          <c:idx val="0"/>
          <c:order val="0"/>
          <c:spPr>
            <a:solidFill>
              <a:srgbClr val="7F252F"/>
            </a:solidFill>
            <a:ln>
              <a:noFill/>
            </a:ln>
          </c:spPr>
          <c:invertIfNegative val="0"/>
          <c:dLbls>
            <c:dLbl>
              <c:idx val="0"/>
              <c:layout>
                <c:manualLayout>
                  <c:x val="0"/>
                  <c:y val="-0.21730580137659783"/>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F39-4C66-AE2A-9D63B83010BE}"/>
                </c:ext>
              </c:extLst>
            </c:dLbl>
            <c:dLbl>
              <c:idx val="1"/>
              <c:layout>
                <c:manualLayout>
                  <c:x val="0"/>
                  <c:y val="-0.35201573254670598"/>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F39-4C66-AE2A-9D63B83010BE}"/>
                </c:ext>
              </c:extLst>
            </c:dLbl>
            <c:dLbl>
              <c:idx val="2"/>
              <c:layout>
                <c:manualLayout>
                  <c:x val="0"/>
                  <c:y val="-0.22910521140609635"/>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F39-4C66-AE2A-9D63B83010BE}"/>
                </c:ext>
              </c:extLst>
            </c:dLbl>
            <c:dLbl>
              <c:idx val="3"/>
              <c:layout>
                <c:manualLayout>
                  <c:x val="0"/>
                  <c:y val="-0.37069813176007865"/>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F39-4C66-AE2A-9D63B83010BE}"/>
                </c:ext>
              </c:extLst>
            </c:dLbl>
            <c:dLbl>
              <c:idx val="4"/>
              <c:layout>
                <c:manualLayout>
                  <c:x val="0"/>
                  <c:y val="-0.3225172074729597"/>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F39-4C66-AE2A-9D63B83010B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17.526</c:v>
                </c:pt>
                <c:pt idx="1">
                  <c:v>33.611165009999993</c:v>
                </c:pt>
                <c:pt idx="2">
                  <c:v>18.946000000000002</c:v>
                </c:pt>
                <c:pt idx="3">
                  <c:v>35.69924421999999</c:v>
                </c:pt>
                <c:pt idx="4">
                  <c:v>30.034424580000003</c:v>
                </c:pt>
              </c:numCache>
            </c:numRef>
          </c:val>
          <c:extLst>
            <c:ext xmlns:c16="http://schemas.microsoft.com/office/drawing/2014/chart" uri="{C3380CC4-5D6E-409C-BE32-E72D297353CC}">
              <c16:uniqueId val="{00000005-4F39-4C66-AE2A-9D63B83010BE}"/>
            </c:ext>
          </c:extLst>
        </c:ser>
        <c:dLbls>
          <c:showLegendKey val="0"/>
          <c:showVal val="0"/>
          <c:showCatName val="0"/>
          <c:showSerName val="0"/>
          <c:showPercent val="0"/>
          <c:showBubbleSize val="0"/>
        </c:dLbls>
        <c:gapWidth val="80"/>
        <c:overlap val="100"/>
        <c:axId val="1856278495"/>
        <c:axId val="1"/>
      </c:barChart>
      <c:catAx>
        <c:axId val="185627849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5.69924421999999"/>
          <c:min val="0"/>
        </c:scaling>
        <c:delete val="0"/>
        <c:axPos val="l"/>
        <c:majorGridlines>
          <c:spPr>
            <a:ln>
              <a:noFill/>
            </a:ln>
          </c:spPr>
        </c:majorGridlines>
        <c:numFmt formatCode="General" sourceLinked="1"/>
        <c:majorTickMark val="none"/>
        <c:minorTickMark val="none"/>
        <c:tickLblPos val="none"/>
        <c:spPr>
          <a:ln>
            <a:noFill/>
          </a:ln>
        </c:spPr>
        <c:crossAx val="185627849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72180451127817E-2"/>
          <c:y val="0.52024291497975705"/>
          <c:w val="0.90225563909774431"/>
          <c:h val="0.1396761133603239"/>
        </c:manualLayout>
      </c:layout>
      <c:lineChart>
        <c:grouping val="standard"/>
        <c:varyColors val="0"/>
        <c:ser>
          <c:idx val="0"/>
          <c:order val="0"/>
          <c:spPr>
            <a:ln w="19050" cmpd="sng" algn="ctr">
              <a:solidFill>
                <a:srgbClr val="75212B"/>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4CBB-45C7-925F-A86E7C8A9E0B}"/>
              </c:ext>
            </c:extLst>
          </c:dPt>
          <c:dPt>
            <c:idx val="1"/>
            <c:marker>
              <c:symbol val="none"/>
            </c:marker>
            <c:bubble3D val="0"/>
            <c:extLst>
              <c:ext xmlns:c16="http://schemas.microsoft.com/office/drawing/2014/chart" uri="{C3380CC4-5D6E-409C-BE32-E72D297353CC}">
                <c16:uniqueId val="{00000001-4CBB-45C7-925F-A86E7C8A9E0B}"/>
              </c:ext>
            </c:extLst>
          </c:dPt>
          <c:dPt>
            <c:idx val="2"/>
            <c:marker>
              <c:symbol val="none"/>
            </c:marker>
            <c:bubble3D val="0"/>
            <c:extLst>
              <c:ext xmlns:c16="http://schemas.microsoft.com/office/drawing/2014/chart" uri="{C3380CC4-5D6E-409C-BE32-E72D297353CC}">
                <c16:uniqueId val="{00000002-4CBB-45C7-925F-A86E7C8A9E0B}"/>
              </c:ext>
            </c:extLst>
          </c:dPt>
          <c:dPt>
            <c:idx val="3"/>
            <c:marker>
              <c:symbol val="none"/>
            </c:marker>
            <c:bubble3D val="0"/>
            <c:extLst>
              <c:ext xmlns:c16="http://schemas.microsoft.com/office/drawing/2014/chart" uri="{C3380CC4-5D6E-409C-BE32-E72D297353CC}">
                <c16:uniqueId val="{00000003-4CBB-45C7-925F-A86E7C8A9E0B}"/>
              </c:ext>
            </c:extLst>
          </c:dPt>
          <c:dPt>
            <c:idx val="4"/>
            <c:marker>
              <c:symbol val="none"/>
            </c:marker>
            <c:bubble3D val="0"/>
            <c:extLst>
              <c:ext xmlns:c16="http://schemas.microsoft.com/office/drawing/2014/chart" uri="{C3380CC4-5D6E-409C-BE32-E72D297353CC}">
                <c16:uniqueId val="{00000004-4CBB-45C7-925F-A86E7C8A9E0B}"/>
              </c:ext>
            </c:extLst>
          </c:dPt>
          <c:dLbls>
            <c:dLbl>
              <c:idx val="0"/>
              <c:layout>
                <c:manualLayout>
                  <c:x val="0"/>
                  <c:y val="-0.18218623481781376"/>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CBB-45C7-925F-A86E7C8A9E0B}"/>
                </c:ext>
              </c:extLst>
            </c:dLbl>
            <c:dLbl>
              <c:idx val="1"/>
              <c:layout>
                <c:manualLayout>
                  <c:x val="0"/>
                  <c:y val="-0.18218623481781376"/>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CBB-45C7-925F-A86E7C8A9E0B}"/>
                </c:ext>
              </c:extLst>
            </c:dLbl>
            <c:dLbl>
              <c:idx val="2"/>
              <c:layout>
                <c:manualLayout>
                  <c:x val="0"/>
                  <c:y val="-0.18218623481781376"/>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CBB-45C7-925F-A86E7C8A9E0B}"/>
                </c:ext>
              </c:extLst>
            </c:dLbl>
            <c:dLbl>
              <c:idx val="3"/>
              <c:layout>
                <c:manualLayout>
                  <c:x val="0"/>
                  <c:y val="-0.18218623481781376"/>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CBB-45C7-925F-A86E7C8A9E0B}"/>
                </c:ext>
              </c:extLst>
            </c:dLbl>
            <c:dLbl>
              <c:idx val="4"/>
              <c:layout>
                <c:manualLayout>
                  <c:x val="0"/>
                  <c:y val="-0.18218623481781376"/>
                </c:manualLayout>
              </c:layout>
              <c:numFmt formatCode="#,##0.0&quot;%&quot;;&quot;-&quot;#,##0.0&quot;%&quot;" sourceLinked="0"/>
              <c:spPr>
                <a:noFill/>
                <a:ln>
                  <a:noFill/>
                </a:ln>
              </c:spPr>
              <c:txPr>
                <a:bodyPr wrap="none"/>
                <a:lstStyle/>
                <a:p>
                  <a:pPr>
                    <a:defRPr sz="1200" kern="1200">
                      <a:solidFill>
                        <a:srgbClr val="75212B"/>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CBB-45C7-925F-A86E7C8A9E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c:v>
                </c:pt>
                <c:pt idx="1">
                  <c:v>1.3</c:v>
                </c:pt>
                <c:pt idx="2">
                  <c:v>1.3</c:v>
                </c:pt>
                <c:pt idx="3">
                  <c:v>1.5</c:v>
                </c:pt>
                <c:pt idx="4">
                  <c:v>2.7</c:v>
                </c:pt>
              </c:numCache>
            </c:numRef>
          </c:val>
          <c:smooth val="1"/>
          <c:extLst>
            <c:ext xmlns:c16="http://schemas.microsoft.com/office/drawing/2014/chart" uri="{C3380CC4-5D6E-409C-BE32-E72D297353CC}">
              <c16:uniqueId val="{00000005-4CBB-45C7-925F-A86E7C8A9E0B}"/>
            </c:ext>
          </c:extLst>
        </c:ser>
        <c:dLbls>
          <c:showLegendKey val="0"/>
          <c:showVal val="0"/>
          <c:showCatName val="0"/>
          <c:showSerName val="0"/>
          <c:showPercent val="0"/>
          <c:showBubbleSize val="0"/>
        </c:dLbls>
        <c:marker val="1"/>
        <c:smooth val="0"/>
        <c:axId val="1731460895"/>
        <c:axId val="1"/>
      </c:lineChart>
      <c:catAx>
        <c:axId val="1731460895"/>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2.7"/>
          <c:min val="0"/>
        </c:scaling>
        <c:delete val="0"/>
        <c:axPos val="l"/>
        <c:majorGridlines>
          <c:spPr>
            <a:ln>
              <a:noFill/>
            </a:ln>
          </c:spPr>
        </c:majorGridlines>
        <c:numFmt formatCode="General" sourceLinked="1"/>
        <c:majorTickMark val="none"/>
        <c:minorTickMark val="none"/>
        <c:tickLblPos val="none"/>
        <c:spPr>
          <a:ln>
            <a:noFill/>
          </a:ln>
        </c:spPr>
        <c:crossAx val="1731460895"/>
        <c:crosses val="min"/>
        <c:crossBetween val="midCat"/>
      </c:valAx>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366782006920414"/>
          <c:y val="0.19040000000000001"/>
          <c:w val="0.47197231833910036"/>
          <c:h val="0.67520000000000002"/>
        </c:manualLayout>
      </c:layout>
      <c:barChart>
        <c:barDir val="col"/>
        <c:grouping val="stacked"/>
        <c:varyColors val="0"/>
        <c:ser>
          <c:idx val="0"/>
          <c:order val="0"/>
          <c:spPr>
            <a:solidFill>
              <a:srgbClr val="7F252F"/>
            </a:solidFill>
            <a:ln>
              <a:noFill/>
            </a:ln>
          </c:spPr>
          <c:invertIfNegative val="0"/>
          <c:dLbls>
            <c:dLbl>
              <c:idx val="0"/>
              <c:layout>
                <c:manualLayout>
                  <c:x val="0"/>
                  <c:y val="-0.24959999999999999"/>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5EF-4B99-9F4F-2296F55B229B}"/>
                </c:ext>
              </c:extLst>
            </c:dLbl>
            <c:dLbl>
              <c:idx val="1"/>
              <c:layout>
                <c:manualLayout>
                  <c:x val="0"/>
                  <c:y val="-0.39439999999999997"/>
                </c:manualLayout>
              </c:layout>
              <c:numFmt formatCode="#,##0.0;&quot;-&quot;#,##0.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5EF-4B99-9F4F-2296F55B229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48.4</c:v>
                </c:pt>
                <c:pt idx="1">
                  <c:v>84.679264840000002</c:v>
                </c:pt>
              </c:numCache>
            </c:numRef>
          </c:val>
          <c:extLst>
            <c:ext xmlns:c16="http://schemas.microsoft.com/office/drawing/2014/chart" uri="{C3380CC4-5D6E-409C-BE32-E72D297353CC}">
              <c16:uniqueId val="{00000002-25EF-4B99-9F4F-2296F55B229B}"/>
            </c:ext>
          </c:extLst>
        </c:ser>
        <c:dLbls>
          <c:showLegendKey val="0"/>
          <c:showVal val="0"/>
          <c:showCatName val="0"/>
          <c:showSerName val="0"/>
          <c:showPercent val="0"/>
          <c:showBubbleSize val="0"/>
        </c:dLbls>
        <c:gapWidth val="80"/>
        <c:overlap val="100"/>
        <c:axId val="1682699055"/>
        <c:axId val="1"/>
      </c:barChart>
      <c:catAx>
        <c:axId val="16826990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84.679264840000002"/>
          <c:min val="0"/>
        </c:scaling>
        <c:delete val="0"/>
        <c:axPos val="l"/>
        <c:majorGridlines>
          <c:spPr>
            <a:ln>
              <a:noFill/>
            </a:ln>
          </c:spPr>
        </c:majorGridlines>
        <c:numFmt formatCode="General" sourceLinked="1"/>
        <c:majorTickMark val="none"/>
        <c:minorTickMark val="none"/>
        <c:tickLblPos val="none"/>
        <c:spPr>
          <a:ln>
            <a:noFill/>
          </a:ln>
        </c:spPr>
        <c:crossAx val="1682699055"/>
        <c:crosses val="min"/>
        <c:crossBetween val="between"/>
      </c:valAx>
    </c:plotArea>
    <c:plotVisOnly val="0"/>
    <c:dispBlanksAs val="gap"/>
    <c:showDLblsOverMax val="1"/>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00478468899521E-2"/>
          <c:y val="0.12903225806451613"/>
          <c:w val="0.93779904306220097"/>
          <c:h val="0.74193548387096775"/>
        </c:manualLayout>
      </c:layout>
      <c:doughnutChart>
        <c:varyColors val="0"/>
        <c:ser>
          <c:idx val="0"/>
          <c:order val="0"/>
          <c:dPt>
            <c:idx val="0"/>
            <c:bubble3D val="0"/>
            <c:spPr>
              <a:solidFill>
                <a:srgbClr val="4A1019"/>
              </a:solidFill>
              <a:ln>
                <a:noFill/>
              </a:ln>
            </c:spPr>
            <c:extLst>
              <c:ext xmlns:c16="http://schemas.microsoft.com/office/drawing/2014/chart" uri="{C3380CC4-5D6E-409C-BE32-E72D297353CC}">
                <c16:uniqueId val="{00000000-D4ED-410D-8FD5-109F0094AA05}"/>
              </c:ext>
            </c:extLst>
          </c:dPt>
          <c:dPt>
            <c:idx val="2"/>
            <c:bubble3D val="0"/>
            <c:spPr>
              <a:solidFill>
                <a:srgbClr val="A4844E"/>
              </a:solidFill>
              <a:ln>
                <a:noFill/>
              </a:ln>
            </c:spPr>
            <c:extLst>
              <c:ext xmlns:c16="http://schemas.microsoft.com/office/drawing/2014/chart" uri="{C3380CC4-5D6E-409C-BE32-E72D297353CC}">
                <c16:uniqueId val="{00000001-D4ED-410D-8FD5-109F0094AA05}"/>
              </c:ext>
            </c:extLst>
          </c:dPt>
          <c:dPt>
            <c:idx val="4"/>
            <c:bubble3D val="0"/>
            <c:spPr>
              <a:solidFill>
                <a:srgbClr val="765627"/>
              </a:solidFill>
              <a:ln>
                <a:noFill/>
              </a:ln>
            </c:spPr>
            <c:extLst>
              <c:ext xmlns:c16="http://schemas.microsoft.com/office/drawing/2014/chart" uri="{C3380CC4-5D6E-409C-BE32-E72D297353CC}">
                <c16:uniqueId val="{00000002-D4ED-410D-8FD5-109F0094AA05}"/>
              </c:ext>
            </c:extLst>
          </c:dPt>
          <c:dLbls>
            <c:dLbl>
              <c:idx val="0"/>
              <c:layout>
                <c:manualLayout>
                  <c:x val="-1.7942583732057416E-2"/>
                  <c:y val="-1.2903225806451613E-2"/>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ED-410D-8FD5-109F0094AA05}"/>
                </c:ext>
              </c:extLst>
            </c:dLbl>
            <c:dLbl>
              <c:idx val="2"/>
              <c:layout>
                <c:manualLayout>
                  <c:x val="2.2129186602870814E-2"/>
                  <c:y val="4.6920821114369501E-3"/>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ED-410D-8FD5-109F0094AA05}"/>
                </c:ext>
              </c:extLst>
            </c:dLbl>
            <c:dLbl>
              <c:idx val="4"/>
              <c:layout>
                <c:manualLayout>
                  <c:x val="-2.5119617224880382E-2"/>
                  <c:y val="2.6979472140762465E-2"/>
                </c:manualLayout>
              </c:layout>
              <c:numFmt formatCode="#,##0&quot;%&quot;;&quot;-&quot;#,##0&quot;%&quot;" sourceLinked="0"/>
              <c:spPr>
                <a:noFill/>
                <a:ln>
                  <a:noFill/>
                </a:ln>
              </c:spPr>
              <c:txPr>
                <a:bodyPr wrap="none"/>
                <a:lstStyle/>
                <a:p>
                  <a:pPr>
                    <a:defRPr sz="1200" kern="1200">
                      <a:solidFill>
                        <a:srgbClr val="FFFFFF"/>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ED-410D-8FD5-109F0094AA0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Sheet1!$A$1:$A$5</c:f>
              <c:numCache>
                <c:formatCode>General</c:formatCode>
                <c:ptCount val="5"/>
                <c:pt idx="0">
                  <c:v>35.442806379621224</c:v>
                </c:pt>
                <c:pt idx="2">
                  <c:v>56.482490713847</c:v>
                </c:pt>
                <c:pt idx="4">
                  <c:v>8.0747029065317815</c:v>
                </c:pt>
              </c:numCache>
            </c:numRef>
          </c:val>
          <c:extLst>
            <c:ext xmlns:c16="http://schemas.microsoft.com/office/drawing/2014/chart" uri="{C3380CC4-5D6E-409C-BE32-E72D297353CC}">
              <c16:uniqueId val="{00000003-D4ED-410D-8FD5-109F0094AA05}"/>
            </c:ext>
          </c:extLst>
        </c:ser>
        <c:dLbls>
          <c:showLegendKey val="0"/>
          <c:showVal val="0"/>
          <c:showCatName val="0"/>
          <c:showSerName val="0"/>
          <c:showPercent val="0"/>
          <c:showBubbleSize val="0"/>
          <c:showLeaderLines val="1"/>
        </c:dLbls>
        <c:firstSliceAng val="232"/>
        <c:holeSize val="50"/>
      </c:doughnutChart>
    </c:plotArea>
    <c:plotVisOnly val="0"/>
    <c:dispBlanksAs val="gap"/>
    <c:showDLblsOverMax val="1"/>
  </c:chart>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43025676613464E-2"/>
          <c:y val="0.20913884007029876"/>
          <c:w val="0.96391394864677304"/>
          <c:h val="0.64323374340949035"/>
        </c:manualLayout>
      </c:layout>
      <c:barChart>
        <c:barDir val="col"/>
        <c:grouping val="stacked"/>
        <c:varyColors val="0"/>
        <c:ser>
          <c:idx val="0"/>
          <c:order val="0"/>
          <c:spPr>
            <a:solidFill>
              <a:srgbClr val="75212B"/>
            </a:solidFill>
            <a:ln>
              <a:noFill/>
            </a:ln>
          </c:spPr>
          <c:invertIfNegative val="0"/>
          <c:dLbls>
            <c:dLbl>
              <c:idx val="0"/>
              <c:layout>
                <c:manualLayout>
                  <c:x val="0"/>
                  <c:y val="-0.10896309314586995"/>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92A-4069-8F16-1E488FAD772F}"/>
                </c:ext>
              </c:extLst>
            </c:dLbl>
            <c:dLbl>
              <c:idx val="1"/>
              <c:layout>
                <c:manualLayout>
                  <c:x val="0"/>
                  <c:y val="-0.15114235500878734"/>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92A-4069-8F16-1E488FAD772F}"/>
                </c:ext>
              </c:extLst>
            </c:dLbl>
            <c:dLbl>
              <c:idx val="2"/>
              <c:layout>
                <c:manualLayout>
                  <c:x val="0"/>
                  <c:y val="-0.22056239015817222"/>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92A-4069-8F16-1E488FAD772F}"/>
                </c:ext>
              </c:extLst>
            </c:dLbl>
            <c:dLbl>
              <c:idx val="3"/>
              <c:layout>
                <c:manualLayout>
                  <c:x val="0"/>
                  <c:y val="-0.29437609841827767"/>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92A-4069-8F16-1E488FAD772F}"/>
                </c:ext>
              </c:extLst>
            </c:dLbl>
            <c:dLbl>
              <c:idx val="4"/>
              <c:layout>
                <c:manualLayout>
                  <c:x val="0"/>
                  <c:y val="-0.38400702987697716"/>
                </c:manualLayout>
              </c:layout>
              <c:numFmt formatCode="#,##0.0;&quot;-&quot;#,##0.0" sourceLinked="0"/>
              <c:spPr>
                <a:noFill/>
                <a:ln>
                  <a:noFill/>
                </a:ln>
              </c:spPr>
              <c:txPr>
                <a:bodyPr wrap="none"/>
                <a:lstStyle/>
                <a:p>
                  <a:pPr>
                    <a:defRPr sz="1200" kern="1200">
                      <a:solidFill>
                        <a:srgbClr val="000000"/>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92A-4069-8F16-1E488FAD77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52.853943999999998</c:v>
                </c:pt>
                <c:pt idx="1">
                  <c:v>102.675664</c:v>
                </c:pt>
                <c:pt idx="2">
                  <c:v>182.576413</c:v>
                </c:pt>
                <c:pt idx="3">
                  <c:v>267.2</c:v>
                </c:pt>
                <c:pt idx="4">
                  <c:v>370.09794278000078</c:v>
                </c:pt>
              </c:numCache>
            </c:numRef>
          </c:val>
          <c:extLst>
            <c:ext xmlns:c16="http://schemas.microsoft.com/office/drawing/2014/chart" uri="{C3380CC4-5D6E-409C-BE32-E72D297353CC}">
              <c16:uniqueId val="{00000005-092A-4069-8F16-1E488FAD772F}"/>
            </c:ext>
          </c:extLst>
        </c:ser>
        <c:dLbls>
          <c:showLegendKey val="0"/>
          <c:showVal val="0"/>
          <c:showCatName val="0"/>
          <c:showSerName val="0"/>
          <c:showPercent val="0"/>
          <c:showBubbleSize val="0"/>
        </c:dLbls>
        <c:gapWidth val="80"/>
        <c:overlap val="100"/>
        <c:axId val="1587903055"/>
        <c:axId val="1"/>
      </c:barChart>
      <c:catAx>
        <c:axId val="1587903055"/>
        <c:scaling>
          <c:orientation val="minMax"/>
        </c:scaling>
        <c:delete val="0"/>
        <c:axPos val="b"/>
        <c:majorGridlines>
          <c:spPr>
            <a:ln>
              <a:noFill/>
            </a:ln>
          </c:spPr>
        </c:majorGridlines>
        <c:majorTickMark val="none"/>
        <c:minorTickMark val="none"/>
        <c:tickLblPos val="none"/>
        <c:spPr>
          <a:ln w="9525" cmpd="sng" algn="ctr">
            <a:solidFill>
              <a:srgbClr val="3E3E3E"/>
            </a:solidFill>
            <a:prstDash val="solid"/>
          </a:ln>
        </c:spPr>
        <c:crossAx val="1"/>
        <c:crosses val="min"/>
        <c:auto val="0"/>
        <c:lblAlgn val="ctr"/>
        <c:lblOffset val="100"/>
        <c:noMultiLvlLbl val="0"/>
      </c:catAx>
      <c:valAx>
        <c:axId val="1"/>
        <c:scaling>
          <c:orientation val="minMax"/>
          <c:max val="370.09794278000078"/>
          <c:min val="0"/>
        </c:scaling>
        <c:delete val="0"/>
        <c:axPos val="l"/>
        <c:majorGridlines>
          <c:spPr>
            <a:ln>
              <a:noFill/>
            </a:ln>
          </c:spPr>
        </c:majorGridlines>
        <c:numFmt formatCode="General" sourceLinked="1"/>
        <c:majorTickMark val="none"/>
        <c:minorTickMark val="none"/>
        <c:tickLblPos val="none"/>
        <c:spPr>
          <a:ln>
            <a:noFill/>
          </a:ln>
        </c:spPr>
        <c:crossAx val="1587903055"/>
        <c:crosses val="min"/>
        <c:crossBetween val="between"/>
      </c:valAx>
    </c:plotArea>
    <c:plotVisOnly val="0"/>
    <c:dispBlanksAs val="gap"/>
    <c:showDLblsOverMax val="1"/>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367642429965377E-2"/>
          <c:y val="0.11145996860282574"/>
          <c:w val="0.96726471514006929"/>
          <c:h val="0.81057038199895348"/>
        </c:manualLayout>
      </c:layout>
      <c:barChart>
        <c:barDir val="col"/>
        <c:grouping val="stacked"/>
        <c:varyColors val="0"/>
        <c:ser>
          <c:idx val="0"/>
          <c:order val="0"/>
          <c:spPr>
            <a:solidFill>
              <a:srgbClr val="791C29"/>
            </a:solidFill>
            <a:ln>
              <a:noFill/>
            </a:ln>
          </c:spPr>
          <c:invertIfNegative val="0"/>
          <c:dLbls>
            <c:dLbl>
              <c:idx val="0"/>
              <c:layout>
                <c:manualLayout>
                  <c:x val="0"/>
                  <c:y val="-0.11041339612768185"/>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3A-4E9E-B7C9-01A717925C18}"/>
                </c:ext>
              </c:extLst>
            </c:dLbl>
            <c:dLbl>
              <c:idx val="1"/>
              <c:layout>
                <c:manualLayout>
                  <c:x val="0"/>
                  <c:y val="-0.12297226582940869"/>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93A-4E9E-B7C9-01A717925C18}"/>
                </c:ext>
              </c:extLst>
            </c:dLbl>
            <c:dLbl>
              <c:idx val="2"/>
              <c:layout>
                <c:manualLayout>
                  <c:x val="0"/>
                  <c:y val="-0.16797488226059654"/>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93A-4E9E-B7C9-01A717925C18}"/>
                </c:ext>
              </c:extLst>
            </c:dLbl>
            <c:dLbl>
              <c:idx val="3"/>
              <c:layout>
                <c:manualLayout>
                  <c:x val="0"/>
                  <c:y val="-0.19309262166405022"/>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93A-4E9E-B7C9-01A717925C18}"/>
                </c:ext>
              </c:extLst>
            </c:dLbl>
            <c:dLbl>
              <c:idx val="4"/>
              <c:layout>
                <c:manualLayout>
                  <c:x val="0"/>
                  <c:y val="-0.43956043956043955"/>
                </c:manualLayout>
              </c:layout>
              <c:numFmt formatCode="#,##0.0;&quot;-&quot;#,##0.0" sourceLinked="0"/>
              <c:spPr>
                <a:noFill/>
                <a:ln>
                  <a:noFill/>
                </a:ln>
              </c:spPr>
              <c:txPr>
                <a:bodyPr wrap="none"/>
                <a:lstStyle/>
                <a:p>
                  <a:pPr>
                    <a:defRPr sz="1050" kern="1200">
                      <a:solidFill>
                        <a:schemeClr val="tx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93A-4E9E-B7C9-01A717925C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1.2</c:v>
                </c:pt>
                <c:pt idx="1">
                  <c:v>1.4</c:v>
                </c:pt>
                <c:pt idx="2">
                  <c:v>2.1</c:v>
                </c:pt>
                <c:pt idx="3">
                  <c:v>2.4954450000000001</c:v>
                </c:pt>
                <c:pt idx="4">
                  <c:v>6.3710000000000004</c:v>
                </c:pt>
              </c:numCache>
            </c:numRef>
          </c:val>
          <c:extLst>
            <c:ext xmlns:c16="http://schemas.microsoft.com/office/drawing/2014/chart" uri="{C3380CC4-5D6E-409C-BE32-E72D297353CC}">
              <c16:uniqueId val="{00000005-593A-4E9E-B7C9-01A717925C18}"/>
            </c:ext>
          </c:extLst>
        </c:ser>
        <c:dLbls>
          <c:showLegendKey val="0"/>
          <c:showVal val="0"/>
          <c:showCatName val="0"/>
          <c:showSerName val="0"/>
          <c:showPercent val="0"/>
          <c:showBubbleSize val="0"/>
        </c:dLbls>
        <c:gapWidth val="80"/>
        <c:overlap val="100"/>
        <c:axId val="1856289232"/>
        <c:axId val="1"/>
      </c:barChart>
      <c:catAx>
        <c:axId val="1856289232"/>
        <c:scaling>
          <c:orientation val="minMax"/>
        </c:scaling>
        <c:delete val="0"/>
        <c:axPos val="b"/>
        <c:majorGridlines>
          <c:spPr>
            <a:ln>
              <a:noFill/>
            </a:ln>
          </c:spPr>
        </c:majorGridlines>
        <c:majorTickMark val="none"/>
        <c:minorTickMark val="none"/>
        <c:tickLblPos val="none"/>
        <c:spPr>
          <a:ln w="9525" cmpd="sng" algn="ctr">
            <a:solidFill>
              <a:srgbClr val="3E3E3E"/>
            </a:solidFill>
            <a:prstDash val="solid"/>
          </a:ln>
        </c:spPr>
        <c:crossAx val="1"/>
        <c:crosses val="min"/>
        <c:auto val="0"/>
        <c:lblAlgn val="ctr"/>
        <c:lblOffset val="100"/>
        <c:noMultiLvlLbl val="0"/>
      </c:catAx>
      <c:valAx>
        <c:axId val="1"/>
        <c:scaling>
          <c:orientation val="minMax"/>
          <c:max val="6.3710000000000004"/>
          <c:min val="0"/>
        </c:scaling>
        <c:delete val="1"/>
        <c:axPos val="l"/>
        <c:numFmt formatCode="General" sourceLinked="1"/>
        <c:majorTickMark val="out"/>
        <c:minorTickMark val="none"/>
        <c:tickLblPos val="nextTo"/>
        <c:crossAx val="185628923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83614759224517E-2"/>
          <c:y val="0.14627659574468085"/>
          <c:w val="0.89180737961225764"/>
          <c:h val="0.70744680851063835"/>
        </c:manualLayout>
      </c:layout>
      <c:doughnutChart>
        <c:varyColors val="0"/>
        <c:ser>
          <c:idx val="0"/>
          <c:order val="0"/>
          <c:dPt>
            <c:idx val="0"/>
            <c:bubble3D val="0"/>
            <c:spPr>
              <a:solidFill>
                <a:srgbClr val="A88144"/>
              </a:solidFill>
              <a:ln w="19050" cmpd="sng" algn="ctr">
                <a:solidFill>
                  <a:srgbClr val="FFFFFF"/>
                </a:solidFill>
                <a:prstDash val="solid"/>
              </a:ln>
            </c:spPr>
            <c:extLst>
              <c:ext xmlns:c16="http://schemas.microsoft.com/office/drawing/2014/chart" uri="{C3380CC4-5D6E-409C-BE32-E72D297353CC}">
                <c16:uniqueId val="{00000000-53B8-40F9-AB52-7A2552B47B75}"/>
              </c:ext>
            </c:extLst>
          </c:dPt>
          <c:dPt>
            <c:idx val="1"/>
            <c:bubble3D val="0"/>
            <c:spPr>
              <a:solidFill>
                <a:srgbClr val="791C29"/>
              </a:solidFill>
              <a:ln w="19050" cmpd="sng" algn="ctr">
                <a:solidFill>
                  <a:srgbClr val="FFFFFF"/>
                </a:solidFill>
                <a:prstDash val="solid"/>
              </a:ln>
            </c:spPr>
            <c:extLst>
              <c:ext xmlns:c16="http://schemas.microsoft.com/office/drawing/2014/chart" uri="{C3380CC4-5D6E-409C-BE32-E72D297353CC}">
                <c16:uniqueId val="{00000001-53B8-40F9-AB52-7A2552B47B75}"/>
              </c:ext>
            </c:extLst>
          </c:dPt>
          <c:dPt>
            <c:idx val="2"/>
            <c:bubble3D val="0"/>
            <c:spPr>
              <a:solidFill>
                <a:srgbClr val="491018"/>
              </a:solidFill>
              <a:ln w="19050" cmpd="sng" algn="ctr">
                <a:solidFill>
                  <a:srgbClr val="FFFFFF"/>
                </a:solidFill>
                <a:prstDash val="solid"/>
              </a:ln>
            </c:spPr>
            <c:extLst>
              <c:ext xmlns:c16="http://schemas.microsoft.com/office/drawing/2014/chart" uri="{C3380CC4-5D6E-409C-BE32-E72D297353CC}">
                <c16:uniqueId val="{00000002-53B8-40F9-AB52-7A2552B47B75}"/>
              </c:ext>
            </c:extLst>
          </c:dPt>
          <c:dPt>
            <c:idx val="3"/>
            <c:bubble3D val="0"/>
            <c:spPr>
              <a:solidFill>
                <a:srgbClr val="765627"/>
              </a:solidFill>
              <a:ln w="19050" cmpd="sng" algn="ctr">
                <a:solidFill>
                  <a:srgbClr val="FFFFFF"/>
                </a:solidFill>
                <a:prstDash val="solid"/>
              </a:ln>
            </c:spPr>
            <c:extLst>
              <c:ext xmlns:c16="http://schemas.microsoft.com/office/drawing/2014/chart" uri="{C3380CC4-5D6E-409C-BE32-E72D297353CC}">
                <c16:uniqueId val="{00000003-53B8-40F9-AB52-7A2552B47B75}"/>
              </c:ext>
            </c:extLst>
          </c:dPt>
          <c:dLbls>
            <c:dLbl>
              <c:idx val="1"/>
              <c:layout>
                <c:manualLayout>
                  <c:x val="-1.2507817385866166E-3"/>
                  <c:y val="0"/>
                </c:manualLayout>
              </c:layout>
              <c:numFmt formatCode="#,##0&quot;%&quot;;&quot;-&quot;#,##0&quot;%&quot;"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3B8-40F9-AB52-7A2552B47B75}"/>
                </c:ext>
              </c:extLst>
            </c:dLbl>
            <c:dLbl>
              <c:idx val="2"/>
              <c:layout>
                <c:manualLayout>
                  <c:x val="-2.5015634771732333E-3"/>
                  <c:y val="3.9893617021276593E-3"/>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3B8-40F9-AB52-7A2552B47B7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4.644113052690126</c:v>
                </c:pt>
                <c:pt idx="1">
                  <c:v>14.65437745799189</c:v>
                </c:pt>
                <c:pt idx="2">
                  <c:v>75.813054730622369</c:v>
                </c:pt>
                <c:pt idx="3">
                  <c:v>4.8884547586956009</c:v>
                </c:pt>
              </c:numCache>
            </c:numRef>
          </c:val>
          <c:extLst>
            <c:ext xmlns:c16="http://schemas.microsoft.com/office/drawing/2014/chart" uri="{C3380CC4-5D6E-409C-BE32-E72D297353CC}">
              <c16:uniqueId val="{00000004-53B8-40F9-AB52-7A2552B47B75}"/>
            </c:ext>
          </c:extLst>
        </c:ser>
        <c:dLbls>
          <c:showLegendKey val="0"/>
          <c:showVal val="0"/>
          <c:showCatName val="0"/>
          <c:showSerName val="0"/>
          <c:showPercent val="0"/>
          <c:showBubbleSize val="0"/>
          <c:showLeaderLines val="0"/>
        </c:dLbls>
        <c:firstSliceAng val="0"/>
        <c:holeSize val="55"/>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06253908692933"/>
          <c:y val="0.11802575107296137"/>
          <c:w val="0.79987492182614128"/>
          <c:h val="0.76394849785407726"/>
        </c:manualLayout>
      </c:layout>
      <c:doughnutChart>
        <c:varyColors val="0"/>
        <c:ser>
          <c:idx val="0"/>
          <c:order val="0"/>
          <c:dPt>
            <c:idx val="0"/>
            <c:bubble3D val="0"/>
            <c:spPr>
              <a:solidFill>
                <a:srgbClr val="765627"/>
              </a:solidFill>
              <a:ln w="19050" cmpd="sng" algn="ctr">
                <a:solidFill>
                  <a:srgbClr val="FFFFFF"/>
                </a:solidFill>
                <a:prstDash val="solid"/>
              </a:ln>
            </c:spPr>
            <c:extLst>
              <c:ext xmlns:c16="http://schemas.microsoft.com/office/drawing/2014/chart" uri="{C3380CC4-5D6E-409C-BE32-E72D297353CC}">
                <c16:uniqueId val="{00000000-90DA-48A3-9CE7-F8F1E175EE41}"/>
              </c:ext>
            </c:extLst>
          </c:dPt>
          <c:dPt>
            <c:idx val="1"/>
            <c:bubble3D val="0"/>
            <c:spPr>
              <a:solidFill>
                <a:srgbClr val="A4844E"/>
              </a:solidFill>
              <a:ln w="19050" cmpd="sng" algn="ctr">
                <a:solidFill>
                  <a:schemeClr val="bg1"/>
                </a:solidFill>
                <a:prstDash val="solid"/>
              </a:ln>
            </c:spPr>
            <c:extLst>
              <c:ext xmlns:c16="http://schemas.microsoft.com/office/drawing/2014/chart" uri="{C3380CC4-5D6E-409C-BE32-E72D297353CC}">
                <c16:uniqueId val="{00000001-90DA-48A3-9CE7-F8F1E175EE41}"/>
              </c:ext>
            </c:extLst>
          </c:dPt>
          <c:dPt>
            <c:idx val="2"/>
            <c:bubble3D val="0"/>
            <c:spPr>
              <a:solidFill>
                <a:srgbClr val="B6A080"/>
              </a:solidFill>
              <a:ln w="19050" cmpd="sng" algn="ctr">
                <a:solidFill>
                  <a:srgbClr val="FFFFFF"/>
                </a:solidFill>
                <a:prstDash val="solid"/>
              </a:ln>
            </c:spPr>
            <c:extLst>
              <c:ext xmlns:c16="http://schemas.microsoft.com/office/drawing/2014/chart" uri="{C3380CC4-5D6E-409C-BE32-E72D297353CC}">
                <c16:uniqueId val="{00000002-90DA-48A3-9CE7-F8F1E175EE41}"/>
              </c:ext>
            </c:extLst>
          </c:dPt>
          <c:dPt>
            <c:idx val="3"/>
            <c:bubble3D val="0"/>
            <c:spPr>
              <a:solidFill>
                <a:srgbClr val="E9DBC5"/>
              </a:solidFill>
              <a:ln>
                <a:noFill/>
              </a:ln>
            </c:spPr>
            <c:extLst>
              <c:ext xmlns:c16="http://schemas.microsoft.com/office/drawing/2014/chart" uri="{C3380CC4-5D6E-409C-BE32-E72D297353CC}">
                <c16:uniqueId val="{00000003-90DA-48A3-9CE7-F8F1E175EE41}"/>
              </c:ext>
            </c:extLst>
          </c:dPt>
          <c:dPt>
            <c:idx val="4"/>
            <c:bubble3D val="0"/>
            <c:spPr>
              <a:solidFill>
                <a:srgbClr val="491018"/>
              </a:solidFill>
              <a:ln>
                <a:noFill/>
              </a:ln>
            </c:spPr>
            <c:extLst>
              <c:ext xmlns:c16="http://schemas.microsoft.com/office/drawing/2014/chart" uri="{C3380CC4-5D6E-409C-BE32-E72D297353CC}">
                <c16:uniqueId val="{00000004-90DA-48A3-9CE7-F8F1E175EE41}"/>
              </c:ext>
            </c:extLst>
          </c:dPt>
          <c:dPt>
            <c:idx val="5"/>
            <c:bubble3D val="0"/>
            <c:spPr>
              <a:solidFill>
                <a:srgbClr val="AD4A57"/>
              </a:solidFill>
              <a:ln>
                <a:noFill/>
              </a:ln>
            </c:spPr>
            <c:extLst>
              <c:ext xmlns:c16="http://schemas.microsoft.com/office/drawing/2014/chart" uri="{C3380CC4-5D6E-409C-BE32-E72D297353CC}">
                <c16:uniqueId val="{00000005-90DA-48A3-9CE7-F8F1E175EE41}"/>
              </c:ext>
            </c:extLst>
          </c:dPt>
          <c:dPt>
            <c:idx val="6"/>
            <c:bubble3D val="0"/>
            <c:spPr>
              <a:solidFill>
                <a:srgbClr val="E5C3C7"/>
              </a:solidFill>
              <a:ln>
                <a:noFill/>
              </a:ln>
            </c:spPr>
            <c:extLst>
              <c:ext xmlns:c16="http://schemas.microsoft.com/office/drawing/2014/chart" uri="{C3380CC4-5D6E-409C-BE32-E72D297353CC}">
                <c16:uniqueId val="{00000006-90DA-48A3-9CE7-F8F1E175EE41}"/>
              </c:ext>
            </c:extLst>
          </c:dPt>
          <c:dPt>
            <c:idx val="7"/>
            <c:bubble3D val="0"/>
            <c:spPr>
              <a:solidFill>
                <a:srgbClr val="FFFFFF"/>
              </a:solidFill>
              <a:ln w="6350" cmpd="sng" algn="ctr">
                <a:solidFill>
                  <a:srgbClr val="EADDCA"/>
                </a:solidFill>
                <a:prstDash val="solid"/>
              </a:ln>
            </c:spPr>
            <c:extLst>
              <c:ext xmlns:c16="http://schemas.microsoft.com/office/drawing/2014/chart" uri="{C3380CC4-5D6E-409C-BE32-E72D297353CC}">
                <c16:uniqueId val="{00000007-90DA-48A3-9CE7-F8F1E175EE41}"/>
              </c:ext>
            </c:extLst>
          </c:dPt>
          <c:dLbls>
            <c:dLbl>
              <c:idx val="0"/>
              <c:layout>
                <c:manualLayout>
                  <c:x val="-4.0025015634771732E-2"/>
                  <c:y val="-1.01931330472103E-2"/>
                </c:manualLayout>
              </c:layout>
              <c:numFmt formatCode="#,##0&quot;%&quot;;&quot;-&quot;#,##0&quot;%&quot;"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0DA-48A3-9CE7-F8F1E175EE41}"/>
                </c:ext>
              </c:extLst>
            </c:dLbl>
            <c:dLbl>
              <c:idx val="1"/>
              <c:layout>
                <c:manualLayout>
                  <c:x val="3.0018761726078799E-2"/>
                  <c:y val="-2.7896995708154508E-2"/>
                </c:manualLayout>
              </c:layout>
              <c:numFmt formatCode="#,##0&quot;%&quot;;&quot;-&quot;#,##0&quot;%&quot;" sourceLinked="0"/>
              <c:spPr>
                <a:noFill/>
                <a:ln>
                  <a:noFill/>
                </a:ln>
              </c:spPr>
              <c:txPr>
                <a:bodyPr wrap="none"/>
                <a:lstStyle/>
                <a:p>
                  <a:pPr>
                    <a:defRPr sz="1200" kern="1200">
                      <a:solidFill>
                        <a:schemeClr val="bg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0DA-48A3-9CE7-F8F1E175EE41}"/>
                </c:ext>
              </c:extLst>
            </c:dLbl>
            <c:dLbl>
              <c:idx val="2"/>
              <c:layout>
                <c:manualLayout>
                  <c:x val="3.5021888680425266E-2"/>
                  <c:y val="1.4484978540772532E-2"/>
                </c:manualLayout>
              </c:layout>
              <c:numFmt formatCode="#,##0&quot;%&quot;;&quot;-&quot;#,##0&quot;%&quot;" sourceLinked="0"/>
              <c:spPr>
                <a:noFill/>
                <a:ln>
                  <a:noFill/>
                </a:ln>
              </c:spPr>
              <c:txPr>
                <a:bodyPr wrap="none"/>
                <a:lstStyle/>
                <a:p>
                  <a:pPr>
                    <a:defRPr sz="1200" kern="1200">
                      <a:solidFill>
                        <a:schemeClr val="tx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0DA-48A3-9CE7-F8F1E175EE41}"/>
                </c:ext>
              </c:extLst>
            </c:dLbl>
            <c:dLbl>
              <c:idx val="3"/>
              <c:layout>
                <c:manualLayout>
                  <c:x val="2.1888680425265792E-2"/>
                  <c:y val="5.3648068669527899E-2"/>
                </c:manualLayout>
              </c:layout>
              <c:numFmt formatCode="#,##0&quot;%&quot;;&quot;-&quot;#,##0&quot;%&quot;" sourceLinked="0"/>
              <c:spPr>
                <a:noFill/>
                <a:ln>
                  <a:noFill/>
                </a:ln>
              </c:spPr>
              <c:txPr>
                <a:bodyPr wrap="none"/>
                <a:lstStyle/>
                <a:p>
                  <a:pPr>
                    <a:defRPr sz="1200" kern="1200">
                      <a:solidFill>
                        <a:schemeClr val="tx1"/>
                      </a:solidFill>
                      <a:latin typeface="Mulish"/>
                      <a:ea typeface="+mn-ea"/>
                      <a:cs typeface="+mn-cs"/>
                      <a:sym typeface="Mulish"/>
                    </a:defRPr>
                  </a:pPr>
                  <a:endParaRPr lang="pt-B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0DA-48A3-9CE7-F8F1E175EE4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43</c:v>
                </c:pt>
                <c:pt idx="1">
                  <c:v>24</c:v>
                </c:pt>
                <c:pt idx="2">
                  <c:v>17</c:v>
                </c:pt>
                <c:pt idx="3">
                  <c:v>7.0000000000000009</c:v>
                </c:pt>
                <c:pt idx="4">
                  <c:v>3</c:v>
                </c:pt>
                <c:pt idx="5">
                  <c:v>2</c:v>
                </c:pt>
                <c:pt idx="6">
                  <c:v>2</c:v>
                </c:pt>
                <c:pt idx="7">
                  <c:v>2</c:v>
                </c:pt>
              </c:numCache>
            </c:numRef>
          </c:val>
          <c:extLst>
            <c:ext xmlns:c16="http://schemas.microsoft.com/office/drawing/2014/chart" uri="{C3380CC4-5D6E-409C-BE32-E72D297353CC}">
              <c16:uniqueId val="{00000008-90DA-48A3-9CE7-F8F1E175EE41}"/>
            </c:ext>
          </c:extLst>
        </c:ser>
        <c:dLbls>
          <c:showLegendKey val="0"/>
          <c:showVal val="0"/>
          <c:showCatName val="0"/>
          <c:showSerName val="0"/>
          <c:showPercent val="0"/>
          <c:showBubbleSize val="0"/>
          <c:showLeaderLines val="0"/>
        </c:dLbls>
        <c:firstSliceAng val="205"/>
        <c:holeSize val="40"/>
      </c:doughnutChart>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980636237897647E-2"/>
          <c:y val="7.4391988555078684E-2"/>
          <c:w val="0.96403872752420472"/>
          <c:h val="0.85121602288984266"/>
        </c:manualLayout>
      </c:layout>
      <c:lineChart>
        <c:grouping val="standard"/>
        <c:varyColors val="0"/>
        <c:ser>
          <c:idx val="0"/>
          <c:order val="0"/>
          <c:spPr>
            <a:ln w="28575" cmpd="sng" algn="ctr">
              <a:solidFill>
                <a:srgbClr val="765627"/>
              </a:solidFill>
              <a:prstDash val="solid"/>
            </a:ln>
          </c:spPr>
          <c:marker>
            <c:symbol val="circle"/>
            <c:size val="6"/>
            <c:spPr>
              <a:solidFill>
                <a:schemeClr val="tx2"/>
              </a:solidFill>
              <a:ln w="9525" cmpd="sng" algn="ctr">
                <a:solidFill>
                  <a:schemeClr val="tx2"/>
                </a:solidFill>
                <a:prstDash val="solid"/>
              </a:ln>
            </c:spPr>
          </c:marker>
          <c:dPt>
            <c:idx val="0"/>
            <c:marker>
              <c:symbol val="none"/>
            </c:marker>
            <c:bubble3D val="0"/>
            <c:extLst>
              <c:ext xmlns:c16="http://schemas.microsoft.com/office/drawing/2014/chart" uri="{C3380CC4-5D6E-409C-BE32-E72D297353CC}">
                <c16:uniqueId val="{00000000-E6B1-4DF7-BBFE-DD9DF5FF0E01}"/>
              </c:ext>
            </c:extLst>
          </c:dPt>
          <c:dPt>
            <c:idx val="1"/>
            <c:marker>
              <c:symbol val="none"/>
            </c:marker>
            <c:bubble3D val="0"/>
            <c:extLst>
              <c:ext xmlns:c16="http://schemas.microsoft.com/office/drawing/2014/chart" uri="{C3380CC4-5D6E-409C-BE32-E72D297353CC}">
                <c16:uniqueId val="{00000001-E6B1-4DF7-BBFE-DD9DF5FF0E01}"/>
              </c:ext>
            </c:extLst>
          </c:dPt>
          <c:dPt>
            <c:idx val="2"/>
            <c:marker>
              <c:symbol val="none"/>
            </c:marker>
            <c:bubble3D val="0"/>
            <c:extLst>
              <c:ext xmlns:c16="http://schemas.microsoft.com/office/drawing/2014/chart" uri="{C3380CC4-5D6E-409C-BE32-E72D297353CC}">
                <c16:uniqueId val="{00000002-E6B1-4DF7-BBFE-DD9DF5FF0E01}"/>
              </c:ext>
            </c:extLst>
          </c:dPt>
          <c:dPt>
            <c:idx val="3"/>
            <c:marker>
              <c:symbol val="none"/>
            </c:marker>
            <c:bubble3D val="0"/>
            <c:extLst>
              <c:ext xmlns:c16="http://schemas.microsoft.com/office/drawing/2014/chart" uri="{C3380CC4-5D6E-409C-BE32-E72D297353CC}">
                <c16:uniqueId val="{00000003-E6B1-4DF7-BBFE-DD9DF5FF0E01}"/>
              </c:ext>
            </c:extLst>
          </c:dPt>
          <c:val>
            <c:numRef>
              <c:f>Sheet1!$A$1:$D$1</c:f>
              <c:numCache>
                <c:formatCode>General</c:formatCode>
                <c:ptCount val="4"/>
                <c:pt idx="0">
                  <c:v>109.00000000000001</c:v>
                </c:pt>
                <c:pt idx="1">
                  <c:v>107</c:v>
                </c:pt>
                <c:pt idx="2">
                  <c:v>122</c:v>
                </c:pt>
                <c:pt idx="3">
                  <c:v>114.99999999999999</c:v>
                </c:pt>
              </c:numCache>
            </c:numRef>
          </c:val>
          <c:smooth val="1"/>
          <c:extLst>
            <c:ext xmlns:c16="http://schemas.microsoft.com/office/drawing/2014/chart" uri="{C3380CC4-5D6E-409C-BE32-E72D297353CC}">
              <c16:uniqueId val="{00000004-E6B1-4DF7-BBFE-DD9DF5FF0E01}"/>
            </c:ext>
          </c:extLst>
        </c:ser>
        <c:dLbls>
          <c:showLegendKey val="0"/>
          <c:showVal val="0"/>
          <c:showCatName val="0"/>
          <c:showSerName val="0"/>
          <c:showPercent val="0"/>
          <c:showBubbleSize val="0"/>
        </c:dLbls>
        <c:marker val="1"/>
        <c:smooth val="0"/>
        <c:axId val="1731450335"/>
        <c:axId val="1"/>
      </c:lineChart>
      <c:catAx>
        <c:axId val="17314503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2"/>
          <c:min val="0"/>
        </c:scaling>
        <c:delete val="0"/>
        <c:axPos val="l"/>
        <c:majorGridlines>
          <c:spPr>
            <a:ln>
              <a:noFill/>
            </a:ln>
          </c:spPr>
        </c:majorGridlines>
        <c:numFmt formatCode="General" sourceLinked="1"/>
        <c:majorTickMark val="none"/>
        <c:minorTickMark val="none"/>
        <c:tickLblPos val="none"/>
        <c:spPr>
          <a:ln>
            <a:noFill/>
          </a:ln>
        </c:spPr>
        <c:crossAx val="1731450335"/>
        <c:crosses val="min"/>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419267299864311E-2"/>
          <c:y val="0.28619909502262442"/>
          <c:w val="0.91316146540027132"/>
          <c:h val="0.54524886877828049"/>
        </c:manualLayout>
      </c:layout>
      <c:lineChart>
        <c:grouping val="standard"/>
        <c:varyColors val="0"/>
        <c:ser>
          <c:idx val="0"/>
          <c:order val="0"/>
          <c:spPr>
            <a:ln w="28575" cmpd="sng" algn="ctr">
              <a:solidFill>
                <a:srgbClr val="A4844E"/>
              </a:solidFill>
              <a:prstDash val="solid"/>
            </a:ln>
          </c:spPr>
          <c:marker>
            <c:symbol val="circle"/>
            <c:size val="5"/>
            <c:spPr>
              <a:solidFill>
                <a:srgbClr val="A4844E"/>
              </a:solidFill>
              <a:ln w="9525" cmpd="sng" algn="ctr">
                <a:solidFill>
                  <a:srgbClr val="A4844E"/>
                </a:solidFill>
                <a:prstDash val="solid"/>
              </a:ln>
            </c:spPr>
          </c:marker>
          <c:dLbls>
            <c:dLbl>
              <c:idx val="0"/>
              <c:layout>
                <c:manualLayout>
                  <c:x val="0"/>
                  <c:y val="-0.11877828054298642"/>
                </c:manualLayout>
              </c:layout>
              <c:numFmt formatCode="#,##0.0&quot;%&quot;;&quot;-&quot;#,##0.0&quot;%&quot;" sourceLinked="0"/>
              <c:spPr>
                <a:noFill/>
                <a:ln>
                  <a:noFill/>
                </a:ln>
              </c:spPr>
              <c:txPr>
                <a:bodyPr wrap="none"/>
                <a:lstStyle/>
                <a:p>
                  <a:pPr>
                    <a:defRPr sz="105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DD9-4E82-907C-3AC63B7B4482}"/>
                </c:ext>
              </c:extLst>
            </c:dLbl>
            <c:dLbl>
              <c:idx val="1"/>
              <c:layout>
                <c:manualLayout>
                  <c:x val="0"/>
                  <c:y val="-0.11877828054298642"/>
                </c:manualLayout>
              </c:layout>
              <c:numFmt formatCode="#,##0.0&quot;%&quot;;&quot;-&quot;#,##0.0&quot;%&quot;" sourceLinked="0"/>
              <c:spPr>
                <a:noFill/>
                <a:ln>
                  <a:noFill/>
                </a:ln>
              </c:spPr>
              <c:txPr>
                <a:bodyPr wrap="none"/>
                <a:lstStyle/>
                <a:p>
                  <a:pPr>
                    <a:defRPr sz="105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DD9-4E82-907C-3AC63B7B4482}"/>
                </c:ext>
              </c:extLst>
            </c:dLbl>
            <c:dLbl>
              <c:idx val="2"/>
              <c:layout>
                <c:manualLayout>
                  <c:x val="0"/>
                  <c:y val="-0.11877828054298642"/>
                </c:manualLayout>
              </c:layout>
              <c:numFmt formatCode="#,##0.0&quot;%&quot;;&quot;-&quot;#,##0.0&quot;%&quot;" sourceLinked="0"/>
              <c:spPr>
                <a:noFill/>
                <a:ln>
                  <a:noFill/>
                </a:ln>
              </c:spPr>
              <c:txPr>
                <a:bodyPr wrap="none"/>
                <a:lstStyle/>
                <a:p>
                  <a:pPr>
                    <a:defRPr sz="105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DD9-4E82-907C-3AC63B7B4482}"/>
                </c:ext>
              </c:extLst>
            </c:dLbl>
            <c:dLbl>
              <c:idx val="3"/>
              <c:layout>
                <c:manualLayout>
                  <c:x val="0"/>
                  <c:y val="-0.11877828054298642"/>
                </c:manualLayout>
              </c:layout>
              <c:numFmt formatCode="#,##0.0&quot;%&quot;;&quot;-&quot;#,##0.0&quot;%&quot;" sourceLinked="0"/>
              <c:spPr>
                <a:noFill/>
                <a:ln>
                  <a:noFill/>
                </a:ln>
              </c:spPr>
              <c:txPr>
                <a:bodyPr wrap="none"/>
                <a:lstStyle/>
                <a:p>
                  <a:pPr>
                    <a:defRPr sz="105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DD9-4E82-907C-3AC63B7B4482}"/>
                </c:ext>
              </c:extLst>
            </c:dLbl>
            <c:dLbl>
              <c:idx val="4"/>
              <c:layout>
                <c:manualLayout>
                  <c:x val="0"/>
                  <c:y val="-0.11877828054298642"/>
                </c:manualLayout>
              </c:layout>
              <c:numFmt formatCode="#,##0.0&quot;%&quot;;&quot;-&quot;#,##0.0&quot;%&quot;" sourceLinked="0"/>
              <c:spPr>
                <a:noFill/>
                <a:ln>
                  <a:noFill/>
                </a:ln>
              </c:spPr>
              <c:txPr>
                <a:bodyPr wrap="none"/>
                <a:lstStyle/>
                <a:p>
                  <a:pPr>
                    <a:defRPr sz="1050" kern="1200">
                      <a:solidFill>
                        <a:srgbClr val="000000"/>
                      </a:solidFill>
                      <a:latin typeface="Mulish"/>
                      <a:ea typeface="+mn-ea"/>
                      <a:cs typeface="+mn-cs"/>
                      <a:sym typeface="Open Sans"/>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DD9-4E82-907C-3AC63B7B448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2.6258228660804184</c:v>
                </c:pt>
                <c:pt idx="1">
                  <c:v>5.9217008745980904</c:v>
                </c:pt>
                <c:pt idx="2">
                  <c:v>5.33</c:v>
                </c:pt>
                <c:pt idx="3">
                  <c:v>7.4646866153099678</c:v>
                </c:pt>
                <c:pt idx="4">
                  <c:v>8.7795048046931168</c:v>
                </c:pt>
              </c:numCache>
            </c:numRef>
          </c:val>
          <c:smooth val="1"/>
          <c:extLst>
            <c:ext xmlns:c16="http://schemas.microsoft.com/office/drawing/2014/chart" uri="{C3380CC4-5D6E-409C-BE32-E72D297353CC}">
              <c16:uniqueId val="{00000005-DDD9-4E82-907C-3AC63B7B4482}"/>
            </c:ext>
          </c:extLst>
        </c:ser>
        <c:dLbls>
          <c:showLegendKey val="0"/>
          <c:showVal val="0"/>
          <c:showCatName val="0"/>
          <c:showSerName val="0"/>
          <c:showPercent val="0"/>
          <c:showBubbleSize val="0"/>
        </c:dLbls>
        <c:marker val="1"/>
        <c:smooth val="0"/>
        <c:axId val="1731453695"/>
        <c:axId val="1"/>
      </c:lineChart>
      <c:catAx>
        <c:axId val="1731453695"/>
        <c:scaling>
          <c:orientation val="minMax"/>
        </c:scaling>
        <c:delete val="0"/>
        <c:axPos val="b"/>
        <c:majorGridlines>
          <c:spPr>
            <a:ln>
              <a:noFill/>
            </a:ln>
          </c:spPr>
        </c:majorGridlines>
        <c:majorTickMark val="none"/>
        <c:minorTickMark val="none"/>
        <c:tickLblPos val="none"/>
        <c:spPr>
          <a:ln>
            <a:noFill/>
          </a:ln>
        </c:spPr>
        <c:crossAx val="1"/>
        <c:crosses val="min"/>
        <c:auto val="0"/>
        <c:lblAlgn val="ctr"/>
        <c:lblOffset val="100"/>
        <c:noMultiLvlLbl val="0"/>
      </c:catAx>
      <c:valAx>
        <c:axId val="1"/>
        <c:scaling>
          <c:orientation val="minMax"/>
          <c:max val="8.7795048046931168"/>
          <c:min val="0"/>
        </c:scaling>
        <c:delete val="0"/>
        <c:axPos val="l"/>
        <c:majorGridlines>
          <c:spPr>
            <a:ln>
              <a:noFill/>
            </a:ln>
          </c:spPr>
        </c:majorGridlines>
        <c:numFmt formatCode="General" sourceLinked="1"/>
        <c:majorTickMark val="none"/>
        <c:minorTickMark val="none"/>
        <c:tickLblPos val="none"/>
        <c:spPr>
          <a:ln>
            <a:noFill/>
          </a:ln>
        </c:spPr>
        <c:crossAx val="1731453695"/>
        <c:crosses val="min"/>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799511002444987E-3"/>
          <c:y val="0.105"/>
          <c:w val="0.98044009779951102"/>
          <c:h val="0.79"/>
        </c:manualLayout>
      </c:layout>
      <c:barChart>
        <c:barDir val="col"/>
        <c:grouping val="stacked"/>
        <c:varyColors val="0"/>
        <c:ser>
          <c:idx val="0"/>
          <c:order val="0"/>
          <c:spPr>
            <a:solidFill>
              <a:srgbClr val="C1717B"/>
            </a:solidFill>
            <a:ln>
              <a:noFill/>
            </a:ln>
          </c:spPr>
          <c:invertIfNegative val="0"/>
          <c:dLbls>
            <c:dLbl>
              <c:idx val="1"/>
              <c:layout>
                <c:manualLayout>
                  <c:x val="7.0340417528681587E-2"/>
                  <c:y val="-4.2500000000000003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186-4053-9EC1-7463E845FD9A}"/>
                </c:ext>
              </c:extLst>
            </c:dLbl>
            <c:dLbl>
              <c:idx val="2"/>
              <c:layout>
                <c:manualLayout>
                  <c:x val="7.5794621026894868E-2"/>
                  <c:y val="-3.9375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186-4053-9EC1-7463E845FD9A}"/>
                </c:ext>
              </c:extLst>
            </c:dLbl>
            <c:dLbl>
              <c:idx val="3"/>
              <c:layout>
                <c:manualLayout>
                  <c:x val="7.5794621026894868E-2"/>
                  <c:y val="-3.9375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186-4053-9EC1-7463E845FD9A}"/>
                </c:ext>
              </c:extLst>
            </c:dLbl>
            <c:dLbl>
              <c:idx val="4"/>
              <c:layout>
                <c:manualLayout>
                  <c:x val="7.0340417528681587E-2"/>
                  <c:y val="-4.1875000000000002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330.65955180290007</c:v>
                </c:pt>
                <c:pt idx="1">
                  <c:v>54.5</c:v>
                </c:pt>
                <c:pt idx="2">
                  <c:v>128.92307520000031</c:v>
                </c:pt>
                <c:pt idx="3">
                  <c:v>137</c:v>
                </c:pt>
                <c:pt idx="4">
                  <c:v>58.726922535295159</c:v>
                </c:pt>
              </c:numCache>
            </c:numRef>
          </c:val>
          <c:extLst>
            <c:ext xmlns:c16="http://schemas.microsoft.com/office/drawing/2014/chart" uri="{C3380CC4-5D6E-409C-BE32-E72D297353CC}">
              <c16:uniqueId val="{00000004-6186-4053-9EC1-7463E845FD9A}"/>
            </c:ext>
          </c:extLst>
        </c:ser>
        <c:ser>
          <c:idx val="1"/>
          <c:order val="1"/>
          <c:spPr>
            <a:solidFill>
              <a:srgbClr val="C0C0C0"/>
            </a:solidFill>
            <a:ln>
              <a:noFill/>
            </a:ln>
          </c:spPr>
          <c:invertIfNegative val="0"/>
          <c:dLbls>
            <c:dLbl>
              <c:idx val="1"/>
              <c:layout>
                <c:manualLayout>
                  <c:x val="7.5794621026894868E-2"/>
                  <c:y val="-9.5625000000000002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186-4053-9EC1-7463E845FD9A}"/>
                </c:ext>
              </c:extLst>
            </c:dLbl>
            <c:dLbl>
              <c:idx val="2"/>
              <c:layout>
                <c:manualLayout>
                  <c:x val="7.5794621026894868E-2"/>
                  <c:y val="-9.2499999999999999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186-4053-9EC1-7463E845FD9A}"/>
                </c:ext>
              </c:extLst>
            </c:dLbl>
            <c:dLbl>
              <c:idx val="3"/>
              <c:layout>
                <c:manualLayout>
                  <c:x val="7.5794621026894868E-2"/>
                  <c:y val="-9.3124999999999999E-2"/>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186-4053-9EC1-7463E845FD9A}"/>
                </c:ext>
              </c:extLst>
            </c:dLbl>
            <c:dLbl>
              <c:idx val="4"/>
              <c:layout>
                <c:manualLayout>
                  <c:x val="7.5794621026894868E-2"/>
                  <c:y val="-0.1"/>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271.27988182108913</c:v>
                </c:pt>
                <c:pt idx="1">
                  <c:v>264.29854732893233</c:v>
                </c:pt>
                <c:pt idx="2">
                  <c:v>193.52312083628084</c:v>
                </c:pt>
                <c:pt idx="3">
                  <c:v>162.57696479000003</c:v>
                </c:pt>
                <c:pt idx="4">
                  <c:v>139.27898032420364</c:v>
                </c:pt>
              </c:numCache>
            </c:numRef>
          </c:val>
          <c:extLst>
            <c:ext xmlns:c16="http://schemas.microsoft.com/office/drawing/2014/chart" uri="{C3380CC4-5D6E-409C-BE32-E72D297353CC}">
              <c16:uniqueId val="{00000009-6186-4053-9EC1-7463E845FD9A}"/>
            </c:ext>
          </c:extLst>
        </c:ser>
        <c:ser>
          <c:idx val="2"/>
          <c:order val="2"/>
          <c:spPr>
            <a:solidFill>
              <a:srgbClr val="FFFFFF"/>
            </a:solidFill>
            <a:ln w="3175" cmpd="sng" algn="ctr">
              <a:solidFill>
                <a:srgbClr val="E9DBC5"/>
              </a:solidFill>
              <a:prstDash val="solid"/>
            </a:ln>
          </c:spPr>
          <c:invertIfNegative val="0"/>
          <c:dLbls>
            <c:dLbl>
              <c:idx val="0"/>
              <c:layout>
                <c:manualLayout>
                  <c:x val="7.0340417528681587E-2"/>
                  <c:y val="2.5000000000000001E-3"/>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186-4053-9EC1-7463E845FD9A}"/>
                </c:ext>
              </c:extLst>
            </c:dLbl>
            <c:dLbl>
              <c:idx val="4"/>
              <c:layout>
                <c:manualLayout>
                  <c:x val="7.5794621026894868E-2"/>
                  <c:y val="-0.15375"/>
                </c:manualLayout>
              </c:layout>
              <c:numFmt formatCode="#,##0;&quot;-&quot;#,##0" sourceLinked="0"/>
              <c:spPr>
                <a:noFill/>
                <a:ln>
                  <a:noFill/>
                </a:ln>
              </c:spPr>
              <c:txPr>
                <a:bodyPr wrap="none"/>
                <a:lstStyle/>
                <a:p>
                  <a:pPr>
                    <a:defRPr sz="1200" kern="1200">
                      <a:solidFill>
                        <a:schemeClr val="tx1"/>
                      </a:solidFill>
                      <a:latin typeface="Mulish"/>
                      <a:ea typeface="+mj-ea"/>
                      <a:cs typeface="+mj-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57.776114832971984</c:v>
                </c:pt>
                <c:pt idx="1">
                  <c:v>308.74622633929465</c:v>
                </c:pt>
                <c:pt idx="2">
                  <c:v>192.73903255316981</c:v>
                </c:pt>
                <c:pt idx="3">
                  <c:v>170.77569054151741</c:v>
                </c:pt>
                <c:pt idx="4">
                  <c:v>150.88877791283653</c:v>
                </c:pt>
              </c:numCache>
            </c:numRef>
          </c:val>
          <c:extLst>
            <c:ext xmlns:c16="http://schemas.microsoft.com/office/drawing/2014/chart" uri="{C3380CC4-5D6E-409C-BE32-E72D297353CC}">
              <c16:uniqueId val="{0000000C-6186-4053-9EC1-7463E845FD9A}"/>
            </c:ext>
          </c:extLst>
        </c:ser>
        <c:ser>
          <c:idx val="3"/>
          <c:order val="3"/>
          <c:spPr>
            <a:solidFill>
              <a:srgbClr val="D6D7D9"/>
            </a:solidFill>
            <a:ln>
              <a:noFill/>
            </a:ln>
          </c:spPr>
          <c:invertIfNegative val="0"/>
          <c:dLbls>
            <c:dLbl>
              <c:idx val="0"/>
              <c:layout>
                <c:manualLayout>
                  <c:x val="7.5794621026894868E-2"/>
                  <c:y val="-4.6249999999999999E-2"/>
                </c:manualLayout>
              </c:layout>
              <c:numFmt formatCode="#,##0;&quot;-&quot;#,##0" sourceLinked="0"/>
              <c:spPr>
                <a:noFill/>
                <a:ln>
                  <a:noFill/>
                </a:ln>
              </c:spPr>
              <c:txPr>
                <a:bodyPr wrap="none"/>
                <a:lstStyle/>
                <a:p>
                  <a:pPr>
                    <a:defRPr sz="1200" kern="1200">
                      <a:solidFill>
                        <a:schemeClr val="tx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Sheet1!$A$4:$E$4</c:f>
              <c:numCache>
                <c:formatCode>General</c:formatCode>
                <c:ptCount val="5"/>
                <c:pt idx="0">
                  <c:v>375.53998334999983</c:v>
                </c:pt>
                <c:pt idx="1">
                  <c:v>339.46574362339209</c:v>
                </c:pt>
                <c:pt idx="2">
                  <c:v>361.84664722034586</c:v>
                </c:pt>
                <c:pt idx="3">
                  <c:v>407.75318112011257</c:v>
                </c:pt>
                <c:pt idx="4">
                  <c:v>424.31399975369419</c:v>
                </c:pt>
              </c:numCache>
            </c:numRef>
          </c:val>
          <c:extLst>
            <c:ext xmlns:c16="http://schemas.microsoft.com/office/drawing/2014/chart" uri="{C3380CC4-5D6E-409C-BE32-E72D297353CC}">
              <c16:uniqueId val="{0000000E-6186-4053-9EC1-7463E845FD9A}"/>
            </c:ext>
          </c:extLst>
        </c:ser>
        <c:ser>
          <c:idx val="4"/>
          <c:order val="4"/>
          <c:spPr>
            <a:solidFill>
              <a:srgbClr val="765627"/>
            </a:solidFill>
            <a:ln>
              <a:noFill/>
            </a:ln>
          </c:spPr>
          <c:invertIfNegative val="0"/>
          <c:dLbls>
            <c:dLbl>
              <c:idx val="0"/>
              <c:layout>
                <c:manualLayout>
                  <c:x val="-2.7271017491066391E-2"/>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186-4053-9EC1-7463E845FD9A}"/>
                </c:ext>
              </c:extLst>
            </c:dLbl>
            <c:dLbl>
              <c:idx val="1"/>
              <c:layout>
                <c:manualLayout>
                  <c:x val="-2.7082941508369381E-2"/>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186-4053-9EC1-7463E845FD9A}"/>
                </c:ext>
              </c:extLst>
            </c:dLbl>
            <c:dLbl>
              <c:idx val="2"/>
              <c:layout>
                <c:manualLayout>
                  <c:x val="-2.7271017491066391E-2"/>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186-4053-9EC1-7463E845FD9A}"/>
                </c:ext>
              </c:extLst>
            </c:dLbl>
            <c:dLbl>
              <c:idx val="3"/>
              <c:layout>
                <c:manualLayout>
                  <c:x val="-2.7082941508369381E-2"/>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Sheet1!$A$5:$E$5</c:f>
              <c:numCache>
                <c:formatCode>General</c:formatCode>
                <c:ptCount val="5"/>
                <c:pt idx="0">
                  <c:v>870.71831556000029</c:v>
                </c:pt>
                <c:pt idx="1">
                  <c:v>760.29144053980883</c:v>
                </c:pt>
                <c:pt idx="2">
                  <c:v>718.55032261036979</c:v>
                </c:pt>
                <c:pt idx="3">
                  <c:v>671.54657602135308</c:v>
                </c:pt>
                <c:pt idx="4">
                  <c:v>633.15093343653473</c:v>
                </c:pt>
              </c:numCache>
            </c:numRef>
          </c:val>
          <c:extLst>
            <c:ext xmlns:c16="http://schemas.microsoft.com/office/drawing/2014/chart" uri="{C3380CC4-5D6E-409C-BE32-E72D297353CC}">
              <c16:uniqueId val="{00000013-6186-4053-9EC1-7463E845FD9A}"/>
            </c:ext>
          </c:extLst>
        </c:ser>
        <c:ser>
          <c:idx val="5"/>
          <c:order val="5"/>
          <c:spPr>
            <a:solidFill>
              <a:srgbClr val="77797A"/>
            </a:solidFill>
            <a:ln>
              <a:noFill/>
            </a:ln>
          </c:spPr>
          <c:invertIfNegative val="0"/>
          <c:dLbls>
            <c:dLbl>
              <c:idx val="2"/>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186-4053-9EC1-7463E845FD9A}"/>
                </c:ext>
              </c:extLst>
            </c:dLbl>
            <c:dLbl>
              <c:idx val="3"/>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186-4053-9EC1-7463E845FD9A}"/>
                </c:ext>
              </c:extLst>
            </c:dLbl>
            <c:dLbl>
              <c:idx val="4"/>
              <c:layout>
                <c:manualLayout>
                  <c:x val="-2.7271017491066391E-2"/>
                  <c:y val="-2.500000000000000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Sheet1!$A$6:$E$6</c:f>
              <c:numCache>
                <c:formatCode>General</c:formatCode>
                <c:ptCount val="5"/>
                <c:pt idx="0">
                  <c:v>378.51854807702784</c:v>
                </c:pt>
                <c:pt idx="1">
                  <c:v>501.92599999999993</c:v>
                </c:pt>
                <c:pt idx="2">
                  <c:v>671.61757931092643</c:v>
                </c:pt>
                <c:pt idx="3">
                  <c:v>798.10962570001357</c:v>
                </c:pt>
                <c:pt idx="4">
                  <c:v>812.91453081048439</c:v>
                </c:pt>
              </c:numCache>
            </c:numRef>
          </c:val>
          <c:extLst>
            <c:ext xmlns:c16="http://schemas.microsoft.com/office/drawing/2014/chart" uri="{C3380CC4-5D6E-409C-BE32-E72D297353CC}">
              <c16:uniqueId val="{00000017-6186-4053-9EC1-7463E845FD9A}"/>
            </c:ext>
          </c:extLst>
        </c:ser>
        <c:ser>
          <c:idx val="6"/>
          <c:order val="6"/>
          <c:spPr>
            <a:solidFill>
              <a:srgbClr val="791C29"/>
            </a:solidFill>
            <a:ln>
              <a:noFill/>
            </a:ln>
          </c:spPr>
          <c:invertIfNegative val="0"/>
          <c:dLbls>
            <c:dLbl>
              <c:idx val="2"/>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186-4053-9EC1-7463E845FD9A}"/>
                </c:ext>
              </c:extLst>
            </c:dLbl>
            <c:dLbl>
              <c:idx val="3"/>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186-4053-9EC1-7463E845FD9A}"/>
                </c:ext>
              </c:extLst>
            </c:dLbl>
            <c:dLbl>
              <c:idx val="4"/>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ulish"/>
                      <a:cs typeface="Mulish"/>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Sheet1!$A$7:$E$7</c:f>
              <c:numCache>
                <c:formatCode>General</c:formatCode>
                <c:ptCount val="5"/>
                <c:pt idx="0">
                  <c:v>0</c:v>
                </c:pt>
                <c:pt idx="1">
                  <c:v>0</c:v>
                </c:pt>
                <c:pt idx="2">
                  <c:v>2297.5647640555512</c:v>
                </c:pt>
                <c:pt idx="3">
                  <c:v>3497.5002076645478</c:v>
                </c:pt>
                <c:pt idx="4">
                  <c:v>4079.1288362117784</c:v>
                </c:pt>
              </c:numCache>
            </c:numRef>
          </c:val>
          <c:extLst>
            <c:ext xmlns:c16="http://schemas.microsoft.com/office/drawing/2014/chart" uri="{C3380CC4-5D6E-409C-BE32-E72D297353CC}">
              <c16:uniqueId val="{0000001B-6186-4053-9EC1-7463E845FD9A}"/>
            </c:ext>
          </c:extLst>
        </c:ser>
        <c:ser>
          <c:idx val="7"/>
          <c:order val="7"/>
          <c:spPr>
            <a:solidFill>
              <a:srgbClr val="491018"/>
            </a:solidFill>
            <a:ln>
              <a:noFill/>
            </a:ln>
          </c:spPr>
          <c:invertIfNegative val="0"/>
          <c:dLbls>
            <c:dLbl>
              <c:idx val="0"/>
              <c:layout>
                <c:manualLayout>
                  <c:x val="0"/>
                  <c:y val="-2.5000000000000001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186-4053-9EC1-7463E845FD9A}"/>
                </c:ext>
              </c:extLst>
            </c:dLbl>
            <c:dLbl>
              <c:idx val="1"/>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186-4053-9EC1-7463E845FD9A}"/>
                </c:ext>
              </c:extLst>
            </c:dLbl>
            <c:dLbl>
              <c:idx val="2"/>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186-4053-9EC1-7463E845FD9A}"/>
                </c:ext>
              </c:extLst>
            </c:dLbl>
            <c:dLbl>
              <c:idx val="3"/>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186-4053-9EC1-7463E845FD9A}"/>
                </c:ext>
              </c:extLst>
            </c:dLbl>
            <c:dLbl>
              <c:idx val="4"/>
              <c:layout>
                <c:manualLayout>
                  <c:x val="0"/>
                  <c:y val="-1.8749999999999999E-3"/>
                </c:manualLayout>
              </c:layout>
              <c:numFmt formatCode="#,##0;&quot;-&quot;#,##0" sourceLinked="0"/>
              <c:spPr>
                <a:noFill/>
                <a:ln>
                  <a:noFill/>
                </a:ln>
              </c:spPr>
              <c:txPr>
                <a:bodyPr wrap="none"/>
                <a:lstStyle/>
                <a:p>
                  <a:pPr>
                    <a:defRPr sz="1200" kern="1200">
                      <a:solidFill>
                        <a:schemeClr val="bg1"/>
                      </a:solidFill>
                      <a:latin typeface="Mulish"/>
                      <a:ea typeface="+mn-ea"/>
                      <a:cs typeface="+mn-cs"/>
                      <a:sym typeface="Mulish"/>
                    </a:defRPr>
                  </a:pPr>
                  <a:endParaRPr lang="pt-B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6186-4053-9EC1-7463E845FD9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Sheet1!$A$8:$E$8</c:f>
              <c:numCache>
                <c:formatCode>General</c:formatCode>
                <c:ptCount val="5"/>
                <c:pt idx="0">
                  <c:v>6023.0494251860109</c:v>
                </c:pt>
                <c:pt idx="1">
                  <c:v>7110.5643155275611</c:v>
                </c:pt>
                <c:pt idx="2">
                  <c:v>5200.2013258233765</c:v>
                </c:pt>
                <c:pt idx="3">
                  <c:v>4738.7929450598258</c:v>
                </c:pt>
                <c:pt idx="4">
                  <c:v>4271.5829429251735</c:v>
                </c:pt>
              </c:numCache>
            </c:numRef>
          </c:val>
          <c:extLst>
            <c:ext xmlns:c16="http://schemas.microsoft.com/office/drawing/2014/chart" uri="{C3380CC4-5D6E-409C-BE32-E72D297353CC}">
              <c16:uniqueId val="{00000021-6186-4053-9EC1-7463E845FD9A}"/>
            </c:ext>
          </c:extLst>
        </c:ser>
        <c:dLbls>
          <c:showLegendKey val="0"/>
          <c:showVal val="0"/>
          <c:showCatName val="0"/>
          <c:showSerName val="0"/>
          <c:showPercent val="0"/>
          <c:showBubbleSize val="0"/>
        </c:dLbls>
        <c:gapWidth val="80"/>
        <c:overlap val="100"/>
        <c:axId val="50044319"/>
        <c:axId val="1"/>
      </c:barChart>
      <c:catAx>
        <c:axId val="50044319"/>
        <c:scaling>
          <c:orientation val="minMax"/>
        </c:scaling>
        <c:delete val="0"/>
        <c:axPos val="b"/>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0584.05519089737"/>
          <c:min val="0"/>
        </c:scaling>
        <c:delete val="0"/>
        <c:axPos val="l"/>
        <c:majorGridlines>
          <c:spPr>
            <a:ln>
              <a:noFill/>
            </a:ln>
          </c:spPr>
        </c:majorGridlines>
        <c:numFmt formatCode="General" sourceLinked="1"/>
        <c:majorTickMark val="none"/>
        <c:minorTickMark val="none"/>
        <c:tickLblPos val="none"/>
        <c:spPr>
          <a:ln>
            <a:noFill/>
          </a:ln>
        </c:spPr>
        <c:crossAx val="50044319"/>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700713" cy="3952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7453313" y="0"/>
            <a:ext cx="5700712" cy="395288"/>
          </a:xfrm>
          <a:prstGeom prst="rect">
            <a:avLst/>
          </a:prstGeom>
        </p:spPr>
        <p:txBody>
          <a:bodyPr vert="horz" lIns="91440" tIns="45720" rIns="91440" bIns="45720" rtlCol="0"/>
          <a:lstStyle>
            <a:lvl1pPr algn="r">
              <a:defRPr sz="1200"/>
            </a:lvl1pPr>
          </a:lstStyle>
          <a:p>
            <a:fld id="{D4C162E0-9D94-4905-828A-833063774658}" type="datetimeFigureOut">
              <a:rPr lang="pt-BR" smtClean="0"/>
              <a:t>26/02/2026</a:t>
            </a:fld>
            <a:endParaRPr lang="pt-BR"/>
          </a:p>
        </p:txBody>
      </p:sp>
      <p:sp>
        <p:nvSpPr>
          <p:cNvPr id="4" name="Espaço Reservado para Rodapé 3"/>
          <p:cNvSpPr>
            <a:spLocks noGrp="1"/>
          </p:cNvSpPr>
          <p:nvPr>
            <p:ph type="ftr" sz="quarter" idx="2"/>
          </p:nvPr>
        </p:nvSpPr>
        <p:spPr>
          <a:xfrm>
            <a:off x="0" y="7478713"/>
            <a:ext cx="5700713" cy="3952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7453313" y="7478713"/>
            <a:ext cx="5700712" cy="395287"/>
          </a:xfrm>
          <a:prstGeom prst="rect">
            <a:avLst/>
          </a:prstGeom>
        </p:spPr>
        <p:txBody>
          <a:bodyPr vert="horz" lIns="91440" tIns="45720" rIns="91440" bIns="45720" rtlCol="0" anchor="b"/>
          <a:lstStyle>
            <a:lvl1pPr algn="r">
              <a:defRPr sz="1200"/>
            </a:lvl1pPr>
          </a:lstStyle>
          <a:p>
            <a:fld id="{418E4355-C42A-4E99-8BB1-8964A5EF1062}" type="slidenum">
              <a:rPr lang="pt-BR" smtClean="0"/>
              <a:t>‹nº›</a:t>
            </a:fld>
            <a:endParaRPr lang="pt-BR"/>
          </a:p>
        </p:txBody>
      </p:sp>
    </p:spTree>
    <p:extLst>
      <p:ext uri="{BB962C8B-B14F-4D97-AF65-F5344CB8AC3E}">
        <p14:creationId xmlns:p14="http://schemas.microsoft.com/office/powerpoint/2010/main" val="39376579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480" userDrawn="1">
          <p15:clr>
            <a:srgbClr val="F26B43"/>
          </p15:clr>
        </p15:guide>
        <p15:guide id="2" pos="4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5700713" cy="3952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7453313" y="0"/>
            <a:ext cx="5700712" cy="395288"/>
          </a:xfrm>
          <a:prstGeom prst="rect">
            <a:avLst/>
          </a:prstGeom>
        </p:spPr>
        <p:txBody>
          <a:bodyPr vert="horz" lIns="91440" tIns="45720" rIns="91440" bIns="45720" rtlCol="0"/>
          <a:lstStyle>
            <a:lvl1pPr algn="r">
              <a:defRPr sz="1200"/>
            </a:lvl1pPr>
          </a:lstStyle>
          <a:p>
            <a:fld id="{D61BC082-EAA9-4027-BA1C-C2143B50832C}" type="datetimeFigureOut">
              <a:rPr lang="pt-BR" smtClean="0"/>
              <a:t>26/02/2026</a:t>
            </a:fld>
            <a:endParaRPr lang="pt-BR"/>
          </a:p>
        </p:txBody>
      </p:sp>
      <p:sp>
        <p:nvSpPr>
          <p:cNvPr id="4" name="Espaço Reservado para Imagem de Slide 3"/>
          <p:cNvSpPr>
            <a:spLocks noGrp="1" noRot="1" noChangeAspect="1"/>
          </p:cNvSpPr>
          <p:nvPr>
            <p:ph type="sldImg" idx="2"/>
          </p:nvPr>
        </p:nvSpPr>
        <p:spPr>
          <a:xfrm>
            <a:off x="4357688" y="984250"/>
            <a:ext cx="4441825" cy="265747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1316038" y="3789363"/>
            <a:ext cx="10525125" cy="3100387"/>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7478713"/>
            <a:ext cx="5700713" cy="3952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7453313" y="7478713"/>
            <a:ext cx="5700712" cy="395287"/>
          </a:xfrm>
          <a:prstGeom prst="rect">
            <a:avLst/>
          </a:prstGeom>
        </p:spPr>
        <p:txBody>
          <a:bodyPr vert="horz" lIns="91440" tIns="45720" rIns="91440" bIns="45720" rtlCol="0" anchor="b"/>
          <a:lstStyle>
            <a:lvl1pPr algn="r">
              <a:defRPr sz="1200"/>
            </a:lvl1pPr>
          </a:lstStyle>
          <a:p>
            <a:fld id="{1227A70E-6B4F-498A-A58F-A1CF3C654843}" type="slidenum">
              <a:rPr lang="pt-BR" smtClean="0"/>
              <a:t>‹nº›</a:t>
            </a:fld>
            <a:endParaRPr lang="pt-BR"/>
          </a:p>
        </p:txBody>
      </p:sp>
    </p:spTree>
    <p:extLst>
      <p:ext uri="{BB962C8B-B14F-4D97-AF65-F5344CB8AC3E}">
        <p14:creationId xmlns:p14="http://schemas.microsoft.com/office/powerpoint/2010/main" val="42823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7A70E-6B4F-498A-A58F-A1CF3C654843}" type="slidenum">
              <a:rPr lang="pt-BR" smtClean="0"/>
              <a:t>4</a:t>
            </a:fld>
            <a:endParaRPr lang="pt-BR"/>
          </a:p>
        </p:txBody>
      </p:sp>
    </p:spTree>
    <p:extLst>
      <p:ext uri="{BB962C8B-B14F-4D97-AF65-F5344CB8AC3E}">
        <p14:creationId xmlns:p14="http://schemas.microsoft.com/office/powerpoint/2010/main" val="8832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27A70E-6B4F-498A-A58F-A1CF3C654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042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7A70E-6B4F-498A-A58F-A1CF3C654843}" type="slidenum">
              <a:rPr lang="pt-BR" smtClean="0"/>
              <a:t>21</a:t>
            </a:fld>
            <a:endParaRPr lang="pt-BR"/>
          </a:p>
        </p:txBody>
      </p:sp>
    </p:spTree>
    <p:extLst>
      <p:ext uri="{BB962C8B-B14F-4D97-AF65-F5344CB8AC3E}">
        <p14:creationId xmlns:p14="http://schemas.microsoft.com/office/powerpoint/2010/main" val="3615266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1227A70E-6B4F-498A-A58F-A1CF3C654843}" type="slidenum">
              <a:rPr lang="pt-BR" smtClean="0"/>
              <a:t>23</a:t>
            </a:fld>
            <a:endParaRPr lang="pt-BR"/>
          </a:p>
        </p:txBody>
      </p:sp>
    </p:spTree>
    <p:extLst>
      <p:ext uri="{BB962C8B-B14F-4D97-AF65-F5344CB8AC3E}">
        <p14:creationId xmlns:p14="http://schemas.microsoft.com/office/powerpoint/2010/main" val="23120050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emf"/><Relationship Id="rId5" Type="http://schemas.openxmlformats.org/officeDocument/2006/relationships/image" Target="../media/image4.emf"/><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7ADB75-8F45-698C-7523-524A59F5B173}"/>
              </a:ext>
            </a:extLst>
          </p:cNvPr>
          <p:cNvSpPr/>
          <p:nvPr userDrawn="1"/>
        </p:nvSpPr>
        <p:spPr>
          <a:xfrm>
            <a:off x="-27362" y="0"/>
            <a:ext cx="13211923" cy="7874000"/>
          </a:xfrm>
          <a:prstGeom prst="rect">
            <a:avLst/>
          </a:prstGeom>
          <a:solidFill>
            <a:srgbClr val="E7DDCC">
              <a:alpha val="67000"/>
            </a:srgbClr>
          </a:solidFill>
          <a:ln w="12700">
            <a:miter lim="400000"/>
          </a:ln>
        </p:spPr>
        <p:txBody>
          <a:bodyPr lIns="45719" rIns="45719" anchor="ctr"/>
          <a:lstStyle/>
          <a:p>
            <a:pPr defTabSz="914330">
              <a:defRPr>
                <a:solidFill>
                  <a:srgbClr val="FFFFFF"/>
                </a:solidFill>
              </a:defRPr>
            </a:pPr>
            <a:endParaRPr lang="en-BR" dirty="0"/>
          </a:p>
        </p:txBody>
      </p:sp>
      <p:pic>
        <p:nvPicPr>
          <p:cNvPr id="9" name="Imagem" descr="Imagem">
            <a:extLst>
              <a:ext uri="{FF2B5EF4-FFF2-40B4-BE49-F238E27FC236}">
                <a16:creationId xmlns:a16="http://schemas.microsoft.com/office/drawing/2014/main" id="{DADCC40C-19AF-D6D3-58FD-1EF87AE49E06}"/>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13000"/>
                    </a14:imgEffect>
                  </a14:imgLayer>
                </a14:imgProps>
              </a:ext>
              <a:ext uri="{28A0092B-C50C-407E-A947-70E740481C1C}">
                <a14:useLocalDpi xmlns:a14="http://schemas.microsoft.com/office/drawing/2010/main"/>
              </a:ext>
            </a:extLst>
          </a:blip>
          <a:stretch>
            <a:fillRect/>
          </a:stretch>
        </p:blipFill>
        <p:spPr>
          <a:xfrm>
            <a:off x="12023963" y="7346425"/>
            <a:ext cx="796925" cy="278859"/>
          </a:xfrm>
          <a:prstGeom prst="rect">
            <a:avLst/>
          </a:prstGeom>
          <a:ln w="12700">
            <a:miter lim="400000"/>
          </a:ln>
        </p:spPr>
      </p:pic>
      <p:sp>
        <p:nvSpPr>
          <p:cNvPr id="2" name="CaixaDeTexto 1">
            <a:extLst>
              <a:ext uri="{FF2B5EF4-FFF2-40B4-BE49-F238E27FC236}">
                <a16:creationId xmlns:a16="http://schemas.microsoft.com/office/drawing/2014/main" id="{BA6ED584-9382-72B8-D5BC-5B04975550A7}"/>
              </a:ext>
            </a:extLst>
          </p:cNvPr>
          <p:cNvSpPr txBox="1"/>
          <p:nvPr userDrawn="1"/>
        </p:nvSpPr>
        <p:spPr>
          <a:xfrm>
            <a:off x="12792551" y="7679259"/>
            <a:ext cx="228689" cy="92333"/>
          </a:xfrm>
          <a:prstGeom prst="rect">
            <a:avLst/>
          </a:prstGeom>
          <a:noFill/>
        </p:spPr>
        <p:txBody>
          <a:bodyPr wrap="square" lIns="0" tIns="0" rIns="0" bIns="0" rtlCol="0">
            <a:spAutoFit/>
          </a:bodyPr>
          <a:lstStyle/>
          <a:p>
            <a:pPr algn="r"/>
            <a:fld id="{79A5A93C-C3A7-5E4E-B6C3-DD5CC36984F6}" type="slidenum">
              <a:rPr lang="pt-BR" sz="600" b="1" smtClean="0">
                <a:solidFill>
                  <a:srgbClr val="754A49"/>
                </a:solidFill>
                <a:latin typeface="Mulish" pitchFamily="2" charset="0"/>
                <a:ea typeface="Open Sans" panose="020B0606030504020204" pitchFamily="34" charset="0"/>
                <a:cs typeface="Open Sans" panose="020B0606030504020204" pitchFamily="34" charset="0"/>
                <a:sym typeface="Open Sans" panose="020B0606030504020204" pitchFamily="34" charset="0"/>
              </a:rPr>
              <a:pPr algn="r"/>
              <a:t>‹nº›</a:t>
            </a:fld>
            <a:endParaRPr lang="pt-BR" sz="600" dirty="0">
              <a:solidFill>
                <a:srgbClr val="754A49"/>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p:txBody>
      </p:sp>
      <p:cxnSp>
        <p:nvCxnSpPr>
          <p:cNvPr id="3" name="Straight Connector 7">
            <a:extLst>
              <a:ext uri="{FF2B5EF4-FFF2-40B4-BE49-F238E27FC236}">
                <a16:creationId xmlns:a16="http://schemas.microsoft.com/office/drawing/2014/main" id="{7D5369D0-047E-0AE5-39E5-319FF8EAA5F4}"/>
              </a:ext>
            </a:extLst>
          </p:cNvPr>
          <p:cNvCxnSpPr>
            <a:cxnSpLocks/>
          </p:cNvCxnSpPr>
          <p:nvPr userDrawn="1"/>
        </p:nvCxnSpPr>
        <p:spPr>
          <a:xfrm>
            <a:off x="3302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718509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F9E5DF-1E14-80F6-5148-1650DF74E3FC}"/>
              </a:ext>
            </a:extLst>
          </p:cNvPr>
          <p:cNvPicPr>
            <a:picLocks noChangeAspect="1"/>
          </p:cNvPicPr>
          <p:nvPr userDrawn="1"/>
        </p:nvPicPr>
        <p:blipFill>
          <a:blip r:embed="rId2"/>
          <a:stretch>
            <a:fillRect/>
          </a:stretch>
        </p:blipFill>
        <p:spPr>
          <a:xfrm>
            <a:off x="-36690" y="-26894"/>
            <a:ext cx="13230580" cy="7927788"/>
          </a:xfrm>
          <a:prstGeom prst="rect">
            <a:avLst/>
          </a:prstGeom>
        </p:spPr>
      </p:pic>
      <p:pic>
        <p:nvPicPr>
          <p:cNvPr id="9" name="Imagem" descr="Imagem">
            <a:extLst>
              <a:ext uri="{FF2B5EF4-FFF2-40B4-BE49-F238E27FC236}">
                <a16:creationId xmlns:a16="http://schemas.microsoft.com/office/drawing/2014/main" id="{E55CB839-1CDE-9153-AE34-FA56F45285AC}"/>
              </a:ext>
            </a:extLst>
          </p:cNvPr>
          <p:cNvPicPr>
            <a:picLocks noChangeAspect="1"/>
          </p:cNvPicPr>
          <p:nvPr userDrawn="1"/>
        </p:nvPicPr>
        <p:blipFill>
          <a:blip r:embed="rId3" cstate="hqprint">
            <a:alphaModFix amt="23000"/>
            <a:extLst>
              <a:ext uri="{BEBA8EAE-BF5A-486C-A8C5-ECC9F3942E4B}">
                <a14:imgProps xmlns:a14="http://schemas.microsoft.com/office/drawing/2010/main">
                  <a14:imgLayer r:embed="rId4">
                    <a14:imgEffect>
                      <a14:brightnessContrast bright="-9000"/>
                    </a14:imgEffect>
                  </a14:imgLayer>
                </a14:imgProps>
              </a:ext>
              <a:ext uri="{28A0092B-C50C-407E-A947-70E740481C1C}">
                <a14:useLocalDpi xmlns:a14="http://schemas.microsoft.com/office/drawing/2010/main"/>
              </a:ext>
            </a:extLst>
          </a:blip>
          <a:stretch>
            <a:fillRect/>
          </a:stretch>
        </p:blipFill>
        <p:spPr>
          <a:xfrm>
            <a:off x="11875817" y="7253650"/>
            <a:ext cx="828475" cy="289899"/>
          </a:xfrm>
          <a:prstGeom prst="rect">
            <a:avLst/>
          </a:prstGeom>
          <a:ln w="12700">
            <a:miter lim="400000"/>
          </a:ln>
        </p:spPr>
      </p:pic>
      <p:cxnSp>
        <p:nvCxnSpPr>
          <p:cNvPr id="2" name="Straight Connector 7">
            <a:extLst>
              <a:ext uri="{FF2B5EF4-FFF2-40B4-BE49-F238E27FC236}">
                <a16:creationId xmlns:a16="http://schemas.microsoft.com/office/drawing/2014/main" id="{4FE217D1-A6AA-C589-59BD-C6E0B1F8A4B7}"/>
              </a:ext>
            </a:extLst>
          </p:cNvPr>
          <p:cNvCxnSpPr>
            <a:cxnSpLocks/>
          </p:cNvCxnSpPr>
          <p:nvPr userDrawn="1"/>
        </p:nvCxnSpPr>
        <p:spPr>
          <a:xfrm>
            <a:off x="3302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CaixaDeTexto 2">
            <a:extLst>
              <a:ext uri="{FF2B5EF4-FFF2-40B4-BE49-F238E27FC236}">
                <a16:creationId xmlns:a16="http://schemas.microsoft.com/office/drawing/2014/main" id="{D8BE4CA3-9447-8FF3-D0DC-5F90E535938E}"/>
              </a:ext>
            </a:extLst>
          </p:cNvPr>
          <p:cNvSpPr txBox="1"/>
          <p:nvPr userDrawn="1"/>
        </p:nvSpPr>
        <p:spPr>
          <a:xfrm>
            <a:off x="12792551" y="7679259"/>
            <a:ext cx="228689" cy="92333"/>
          </a:xfrm>
          <a:prstGeom prst="rect">
            <a:avLst/>
          </a:prstGeom>
          <a:noFill/>
        </p:spPr>
        <p:txBody>
          <a:bodyPr wrap="square" lIns="0" tIns="0" rIns="0" bIns="0" rtlCol="0">
            <a:spAutoFit/>
          </a:bodyPr>
          <a:lstStyle/>
          <a:p>
            <a:pPr algn="r"/>
            <a:fld id="{79A5A93C-C3A7-5E4E-B6C3-DD5CC36984F6}" type="slidenum">
              <a:rPr lang="pt-BR" sz="600" b="1" smtClean="0">
                <a:solidFill>
                  <a:srgbClr val="D3C4B1"/>
                </a:solidFill>
                <a:latin typeface="Mulish" pitchFamily="2" charset="0"/>
                <a:ea typeface="Open Sans" panose="020B0606030504020204" pitchFamily="34" charset="0"/>
                <a:cs typeface="Open Sans" panose="020B0606030504020204" pitchFamily="34" charset="0"/>
                <a:sym typeface="Open Sans" panose="020B0606030504020204" pitchFamily="34" charset="0"/>
              </a:rPr>
              <a:pPr algn="r"/>
              <a:t>‹nº›</a:t>
            </a:fld>
            <a:endParaRPr lang="pt-BR" sz="600" dirty="0">
              <a:solidFill>
                <a:srgbClr val="D3C4B1"/>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p:txBody>
      </p:sp>
    </p:spTree>
    <p:extLst>
      <p:ext uri="{BB962C8B-B14F-4D97-AF65-F5344CB8AC3E}">
        <p14:creationId xmlns:p14="http://schemas.microsoft.com/office/powerpoint/2010/main" val="14927485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beçalho da Seção">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DDA20641-6389-53DA-65A2-EAED72996A49}"/>
              </a:ext>
            </a:extLst>
          </p:cNvPr>
          <p:cNvGraphicFramePr>
            <a:graphicFrameLocks noChangeAspect="1"/>
          </p:cNvGraphicFramePr>
          <p:nvPr userDrawn="1">
            <p:custDataLst>
              <p:tags r:id="rId1"/>
            </p:custDataLst>
            <p:extLst>
              <p:ext uri="{D42A27DB-BD31-4B8C-83A1-F6EECF244321}">
                <p14:modId xmlns:p14="http://schemas.microsoft.com/office/powerpoint/2010/main" val="366322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AC156C3-7471-F35B-D63B-FB84BEC644DE}"/>
              </a:ext>
            </a:extLst>
          </p:cNvPr>
          <p:cNvPicPr>
            <a:picLocks noChangeAspect="1"/>
          </p:cNvPicPr>
          <p:nvPr userDrawn="1"/>
        </p:nvPicPr>
        <p:blipFill>
          <a:blip r:embed="rId5"/>
          <a:stretch>
            <a:fillRect/>
          </a:stretch>
        </p:blipFill>
        <p:spPr>
          <a:xfrm>
            <a:off x="-58057" y="-130629"/>
            <a:ext cx="13230580" cy="8083176"/>
          </a:xfrm>
          <a:prstGeom prst="rect">
            <a:avLst/>
          </a:prstGeom>
        </p:spPr>
      </p:pic>
      <p:pic>
        <p:nvPicPr>
          <p:cNvPr id="9" name="Picture 8">
            <a:extLst>
              <a:ext uri="{FF2B5EF4-FFF2-40B4-BE49-F238E27FC236}">
                <a16:creationId xmlns:a16="http://schemas.microsoft.com/office/drawing/2014/main" id="{C15DB55B-1DDF-287B-E587-773C10A78EA0}"/>
              </a:ext>
            </a:extLst>
          </p:cNvPr>
          <p:cNvPicPr>
            <a:picLocks noChangeAspect="1"/>
          </p:cNvPicPr>
          <p:nvPr userDrawn="1"/>
        </p:nvPicPr>
        <p:blipFill rotWithShape="1">
          <a:blip r:embed="rId6"/>
          <a:srcRect l="-18152" r="31952" b="10561"/>
          <a:stretch/>
        </p:blipFill>
        <p:spPr>
          <a:xfrm>
            <a:off x="7393983" y="2458255"/>
            <a:ext cx="5812231" cy="5517345"/>
          </a:xfrm>
          <a:prstGeom prst="rect">
            <a:avLst/>
          </a:prstGeom>
        </p:spPr>
      </p:pic>
    </p:spTree>
    <p:extLst>
      <p:ext uri="{BB962C8B-B14F-4D97-AF65-F5344CB8AC3E}">
        <p14:creationId xmlns:p14="http://schemas.microsoft.com/office/powerpoint/2010/main" val="2763815466"/>
      </p:ext>
    </p:extLst>
  </p:cSld>
  <p:clrMapOvr>
    <a:masterClrMapping/>
  </p:clrMapOvr>
  <p:extLst>
    <p:ext uri="{DCECCB84-F9BA-43D5-87BE-67443E8EF086}">
      <p15:sldGuideLst xmlns:p15="http://schemas.microsoft.com/office/powerpoint/2012/main">
        <p15:guide id="1" orient="horz" pos="2587" userDrawn="1">
          <p15:clr>
            <a:srgbClr val="FBAE40"/>
          </p15:clr>
        </p15:guide>
        <p15:guide id="2" pos="65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469936"/>
      </p:ext>
    </p:extLst>
  </p:cSld>
  <p:clrMapOvr>
    <a:masterClrMapping/>
  </p:clrMapOvr>
  <p:transition spd="med"/>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64C56D6-DA0D-3902-C6D5-0CA502655437}"/>
              </a:ext>
            </a:extLst>
          </p:cNvPr>
          <p:cNvGraphicFramePr>
            <a:graphicFrameLocks/>
          </p:cNvGraphicFramePr>
          <p:nvPr userDrawn="1">
            <p:custDataLst>
              <p:tags r:id="rId6"/>
            </p:custDataLst>
            <p:extLst>
              <p:ext uri="{D42A27DB-BD31-4B8C-83A1-F6EECF244321}">
                <p14:modId xmlns:p14="http://schemas.microsoft.com/office/powerpoint/2010/main" val="3935930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7" imgW="395" imgH="394" progId="TCLayout.ActiveDocument.1">
                  <p:embed/>
                </p:oleObj>
              </mc:Choice>
              <mc:Fallback>
                <p:oleObj name="Slide do think-cell" r:id="rId7" imgW="395" imgH="394"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2" name="Imagem 11">
            <a:extLst>
              <a:ext uri="{FF2B5EF4-FFF2-40B4-BE49-F238E27FC236}">
                <a16:creationId xmlns:a16="http://schemas.microsoft.com/office/drawing/2014/main" id="{2CEBCC18-C476-1297-1623-EE65796E105B}"/>
              </a:ext>
            </a:extLst>
          </p:cNvPr>
          <p:cNvPicPr>
            <a:picLocks noChangeAspect="1"/>
          </p:cNvPicPr>
          <p:nvPr userDrawn="1"/>
        </p:nvPicPr>
        <p:blipFill>
          <a:blip r:embed="rId9"/>
          <a:stretch>
            <a:fillRect/>
          </a:stretch>
        </p:blipFill>
        <p:spPr>
          <a:xfrm rot="16200000">
            <a:off x="-3567831" y="1383431"/>
            <a:ext cx="4599821" cy="1832959"/>
          </a:xfrm>
          <a:prstGeom prst="rect">
            <a:avLst/>
          </a:prstGeom>
        </p:spPr>
      </p:pic>
      <p:sp>
        <p:nvSpPr>
          <p:cNvPr id="13" name="Retângulo 12">
            <a:extLst>
              <a:ext uri="{FF2B5EF4-FFF2-40B4-BE49-F238E27FC236}">
                <a16:creationId xmlns:a16="http://schemas.microsoft.com/office/drawing/2014/main" id="{124744BA-D428-9022-19A0-7C1072727C6D}"/>
              </a:ext>
            </a:extLst>
          </p:cNvPr>
          <p:cNvSpPr/>
          <p:nvPr userDrawn="1"/>
        </p:nvSpPr>
        <p:spPr>
          <a:xfrm>
            <a:off x="-2870200" y="4599821"/>
            <a:ext cx="2685143" cy="3985379"/>
          </a:xfrm>
          <a:prstGeom prst="rect">
            <a:avLst/>
          </a:prstGeom>
          <a:noFill/>
          <a:ln>
            <a:solidFill>
              <a:srgbClr val="791C2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85750">
              <a:lnSpc>
                <a:spcPct val="150000"/>
              </a:lnSpc>
              <a:spcAft>
                <a:spcPts val="600"/>
              </a:spcAft>
              <a:buFont typeface="Arial" panose="020B0604020202020204" pitchFamily="34" charset="0"/>
              <a:buChar char="•"/>
            </a:pPr>
            <a:r>
              <a:rPr lang="en-US" sz="1400" b="1" dirty="0">
                <a:solidFill>
                  <a:schemeClr val="tx1"/>
                </a:solidFill>
                <a:latin typeface="Mulish" pitchFamily="2" charset="0"/>
                <a:ea typeface="Open Sans" panose="020B0606030504020204" pitchFamily="34" charset="0"/>
                <a:cs typeface="Open Sans" panose="020B0606030504020204" pitchFamily="34" charset="0"/>
              </a:rPr>
              <a:t>TÍTULOS GRÁFICOS: MULISH – tam 14 –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preto</a:t>
            </a:r>
            <a:endParaRPr lang="en-US" sz="1400" b="1" dirty="0">
              <a:solidFill>
                <a:schemeClr val="tx1"/>
              </a:solidFill>
              <a:latin typeface="Mulish" pitchFamily="2" charset="0"/>
              <a:ea typeface="Open Sans" panose="020B0606030504020204" pitchFamily="34" charset="0"/>
              <a:cs typeface="Open Sans" panose="020B0606030504020204" pitchFamily="34" charset="0"/>
            </a:endParaRPr>
          </a:p>
          <a:p>
            <a:pPr marL="171450" indent="-171450" defTabSz="888978">
              <a:lnSpc>
                <a:spcPct val="90000"/>
              </a:lnSpc>
              <a:spcBef>
                <a:spcPct val="0"/>
              </a:spcBef>
              <a:spcAft>
                <a:spcPts val="267"/>
              </a:spcAft>
              <a:buFont typeface="Arial" panose="020B0604020202020204" pitchFamily="34" charset="0"/>
              <a:buChar char="•"/>
              <a:defRPr/>
            </a:pPr>
            <a:r>
              <a:rPr lang="en-US" sz="1000" dirty="0" err="1">
                <a:solidFill>
                  <a:schemeClr val="tx1"/>
                </a:solidFill>
                <a:latin typeface="Mulish Light" pitchFamily="2" charset="0"/>
                <a:ea typeface="Open Sans" panose="020B0606030504020204" pitchFamily="34" charset="0"/>
                <a:cs typeface="Open Sans" panose="020B0606030504020204" pitchFamily="34" charset="0"/>
              </a:rPr>
              <a:t>Subtítulos</a:t>
            </a:r>
            <a:r>
              <a:rPr lang="en-US" sz="1000" dirty="0">
                <a:solidFill>
                  <a:schemeClr val="tx1"/>
                </a:solidFill>
                <a:latin typeface="Mulish Light" pitchFamily="2" charset="0"/>
                <a:ea typeface="Open Sans" panose="020B0606030504020204" pitchFamily="34" charset="0"/>
                <a:cs typeface="Open Sans" panose="020B0606030504020204" pitchFamily="34" charset="0"/>
              </a:rPr>
              <a:t> </a:t>
            </a:r>
            <a:r>
              <a:rPr lang="en-US" sz="1000" dirty="0" err="1">
                <a:solidFill>
                  <a:schemeClr val="tx1"/>
                </a:solidFill>
                <a:latin typeface="Mulish Light" pitchFamily="2" charset="0"/>
                <a:ea typeface="Open Sans" panose="020B0606030504020204" pitchFamily="34" charset="0"/>
                <a:cs typeface="Open Sans" panose="020B0606030504020204" pitchFamily="34" charset="0"/>
              </a:rPr>
              <a:t>gráficos</a:t>
            </a:r>
            <a:r>
              <a:rPr lang="en-US" sz="1000" dirty="0">
                <a:solidFill>
                  <a:schemeClr val="tx1"/>
                </a:solidFill>
                <a:latin typeface="Mulish Light" pitchFamily="2" charset="0"/>
                <a:ea typeface="Open Sans" panose="020B0606030504020204" pitchFamily="34" charset="0"/>
                <a:cs typeface="Open Sans" panose="020B0606030504020204" pitchFamily="34" charset="0"/>
              </a:rPr>
              <a:t>: Mulish light – tam 10 – </a:t>
            </a:r>
            <a:r>
              <a:rPr lang="en-US" sz="1000" dirty="0" err="1">
                <a:solidFill>
                  <a:schemeClr val="tx1"/>
                </a:solidFill>
                <a:latin typeface="Mulish Light" pitchFamily="2" charset="0"/>
                <a:ea typeface="Open Sans" panose="020B0606030504020204" pitchFamily="34" charset="0"/>
                <a:cs typeface="Open Sans" panose="020B0606030504020204" pitchFamily="34" charset="0"/>
              </a:rPr>
              <a:t>preto</a:t>
            </a:r>
            <a:endParaRPr lang="en-US" sz="1000" dirty="0">
              <a:solidFill>
                <a:schemeClr val="tx1"/>
              </a:solidFill>
              <a:latin typeface="Mulish Light" pitchFamily="2" charset="0"/>
              <a:ea typeface="Open Sans" panose="020B0606030504020204" pitchFamily="34" charset="0"/>
              <a:cs typeface="Open Sans" panose="020B0606030504020204" pitchFamily="34" charset="0"/>
            </a:endParaRPr>
          </a:p>
          <a:p>
            <a:pPr indent="-285750">
              <a:lnSpc>
                <a:spcPct val="150000"/>
              </a:lnSpc>
              <a:spcAft>
                <a:spcPts val="600"/>
              </a:spcAft>
              <a:buFont typeface="Arial" panose="020B0604020202020204" pitchFamily="34" charset="0"/>
              <a:buChar char="•"/>
            </a:pPr>
            <a:r>
              <a:rPr lang="en-US" sz="1200" dirty="0" err="1">
                <a:solidFill>
                  <a:schemeClr val="tx1"/>
                </a:solidFill>
                <a:latin typeface="Mulish Light" pitchFamily="2" charset="0"/>
                <a:ea typeface="Open Sans" panose="020B0606030504020204" pitchFamily="34" charset="0"/>
                <a:cs typeface="Open Sans" panose="020B0606030504020204" pitchFamily="34" charset="0"/>
              </a:rPr>
              <a:t>Textos</a:t>
            </a:r>
            <a:r>
              <a:rPr lang="en-US" sz="1200" dirty="0">
                <a:solidFill>
                  <a:schemeClr val="tx1"/>
                </a:solidFill>
                <a:latin typeface="Mulish Light" pitchFamily="2" charset="0"/>
                <a:ea typeface="Open Sans" panose="020B0606030504020204" pitchFamily="34" charset="0"/>
                <a:cs typeface="Open Sans" panose="020B0606030504020204" pitchFamily="34" charset="0"/>
              </a:rPr>
              <a:t>: Mulish light – tam 12 - </a:t>
            </a:r>
            <a:r>
              <a:rPr lang="en-US" sz="1200" dirty="0" err="1">
                <a:solidFill>
                  <a:schemeClr val="tx1"/>
                </a:solidFill>
                <a:latin typeface="Mulish Light" pitchFamily="2" charset="0"/>
                <a:ea typeface="Open Sans" panose="020B0606030504020204" pitchFamily="34" charset="0"/>
                <a:cs typeface="Open Sans" panose="020B0606030504020204" pitchFamily="34" charset="0"/>
              </a:rPr>
              <a:t>preto</a:t>
            </a:r>
            <a:r>
              <a:rPr lang="en-US" sz="1000" dirty="0">
                <a:solidFill>
                  <a:schemeClr val="tx1"/>
                </a:solidFill>
                <a:latin typeface="Mulish Light" pitchFamily="2" charset="0"/>
                <a:ea typeface="Open Sans" panose="020B0606030504020204" pitchFamily="34" charset="0"/>
                <a:cs typeface="Open Sans" panose="020B0606030504020204" pitchFamily="34" charset="0"/>
              </a:rPr>
              <a:t> </a:t>
            </a:r>
          </a:p>
          <a:p>
            <a:pPr indent="-285750" algn="just">
              <a:lnSpc>
                <a:spcPct val="150000"/>
              </a:lnSpc>
              <a:spcAft>
                <a:spcPts val="600"/>
              </a:spcAft>
              <a:buFont typeface="Arial" panose="020B0604020202020204" pitchFamily="34" charset="0"/>
              <a:buChar char="•"/>
            </a:pPr>
            <a:r>
              <a:rPr lang="en-US" sz="900" dirty="0" err="1">
                <a:solidFill>
                  <a:schemeClr val="tx1"/>
                </a:solidFill>
                <a:latin typeface="Mulish Light" pitchFamily="2" charset="0"/>
                <a:ea typeface="Open Sans" panose="020B0606030504020204" pitchFamily="34" charset="0"/>
                <a:cs typeface="Open Sans" panose="020B0606030504020204" pitchFamily="34" charset="0"/>
              </a:rPr>
              <a:t>Rodapé</a:t>
            </a:r>
            <a:r>
              <a:rPr lang="en-US" sz="900" dirty="0">
                <a:solidFill>
                  <a:schemeClr val="tx1"/>
                </a:solidFill>
                <a:latin typeface="Mulish Light" pitchFamily="2" charset="0"/>
                <a:ea typeface="Open Sans" panose="020B0606030504020204" pitchFamily="34" charset="0"/>
                <a:cs typeface="Open Sans" panose="020B0606030504020204" pitchFamily="34" charset="0"/>
              </a:rPr>
              <a:t>: mulish light – tam  8 - </a:t>
            </a:r>
            <a:r>
              <a:rPr lang="en-US" sz="900" dirty="0" err="1">
                <a:solidFill>
                  <a:schemeClr val="tx1"/>
                </a:solidFill>
                <a:latin typeface="Mulish Light" pitchFamily="2" charset="0"/>
                <a:ea typeface="Open Sans" panose="020B0606030504020204" pitchFamily="34" charset="0"/>
                <a:cs typeface="Open Sans" panose="020B0606030504020204" pitchFamily="34" charset="0"/>
              </a:rPr>
              <a:t>preto</a:t>
            </a:r>
            <a:endParaRPr lang="en-US" sz="900" dirty="0">
              <a:solidFill>
                <a:schemeClr val="tx1"/>
              </a:solidFill>
              <a:latin typeface="Mulish Light" pitchFamily="2" charset="0"/>
              <a:ea typeface="Open Sans" panose="020B0606030504020204" pitchFamily="34" charset="0"/>
              <a:cs typeface="Open Sans" panose="020B0606030504020204" pitchFamily="34" charset="0"/>
            </a:endParaRPr>
          </a:p>
          <a:p>
            <a:pPr algn="just">
              <a:lnSpc>
                <a:spcPct val="150000"/>
              </a:lnSpc>
              <a:spcAft>
                <a:spcPts val="600"/>
              </a:spcAft>
            </a:pP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Manter</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 </a:t>
            </a: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alinhamentos</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 de </a:t>
            </a: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cada</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 </a:t>
            </a: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coisa</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 </a:t>
            </a: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como</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 </a:t>
            </a:r>
            <a:r>
              <a:rPr lang="en-US" sz="1000" b="1" dirty="0" err="1">
                <a:solidFill>
                  <a:srgbClr val="491018"/>
                </a:solidFill>
                <a:latin typeface="Mulish Light" pitchFamily="2" charset="0"/>
                <a:ea typeface="Open Sans" panose="020B0606030504020204" pitchFamily="34" charset="0"/>
                <a:cs typeface="Open Sans" panose="020B0606030504020204" pitchFamily="34" charset="0"/>
              </a:rPr>
              <a:t>está</a:t>
            </a:r>
            <a:r>
              <a:rPr lang="en-US" sz="1000" b="1" dirty="0">
                <a:solidFill>
                  <a:srgbClr val="491018"/>
                </a:solidFill>
                <a:latin typeface="Mulish Light" pitchFamily="2" charset="0"/>
                <a:ea typeface="Open Sans" panose="020B0606030504020204" pitchFamily="34" charset="0"/>
                <a:cs typeface="Open Sans" panose="020B0606030504020204" pitchFamily="34" charset="0"/>
              </a:rPr>
              <a:t>!</a:t>
            </a:r>
          </a:p>
          <a:p>
            <a:pPr marR="0" lvl="0" indent="-285750" defTabSz="539447" fontAlgn="auto">
              <a:lnSpc>
                <a:spcPct val="120000"/>
              </a:lnSpc>
              <a:spcBef>
                <a:spcPts val="0"/>
              </a:spcBef>
              <a:spcAft>
                <a:spcPts val="0"/>
              </a:spcAft>
              <a:buClrTx/>
              <a:buSzTx/>
              <a:buFont typeface="Arial" panose="020B0604020202020204" pitchFamily="34" charset="0"/>
              <a:buChar char="•"/>
              <a:tabLst/>
              <a:defRPr/>
            </a:pPr>
            <a:r>
              <a:rPr lang="en-US" sz="1000" cap="all" spc="1033" dirty="0">
                <a:solidFill>
                  <a:srgbClr val="7F252F"/>
                </a:solidFill>
                <a:latin typeface="Gatwick Light" panose="00000500000000000000" pitchFamily="2" charset="0"/>
                <a:sym typeface="Gatwick Regular"/>
              </a:rPr>
              <a:t>TÍTULOS: GATWICK LIGHT– TAM 10 – BORDÔ</a:t>
            </a:r>
          </a:p>
          <a:p>
            <a:pPr marL="285750" indent="-285750">
              <a:buFont typeface="Arial" panose="020B0604020202020204" pitchFamily="34" charset="0"/>
              <a:buChar char="•"/>
              <a:defRPr/>
            </a:pPr>
            <a:r>
              <a:rPr lang="en-US" sz="1600" dirty="0">
                <a:solidFill>
                  <a:schemeClr val="tx1"/>
                </a:solidFill>
                <a:latin typeface="Mulish Light" pitchFamily="2" charset="0"/>
              </a:rPr>
              <a:t>SUBTÍTULOS: MULISH LIGHT – TAM 16 - PRETO</a:t>
            </a:r>
          </a:p>
          <a:p>
            <a:pPr algn="just">
              <a:lnSpc>
                <a:spcPct val="150000"/>
              </a:lnSpc>
              <a:spcAft>
                <a:spcPts val="600"/>
              </a:spcAft>
            </a:pPr>
            <a:endParaRPr lang="en-US" sz="1000" b="1" dirty="0">
              <a:solidFill>
                <a:srgbClr val="491018"/>
              </a:solidFill>
              <a:latin typeface="Mulish Light" pitchFamily="2" charset="0"/>
              <a:ea typeface="Open Sans" panose="020B0606030504020204" pitchFamily="34" charset="0"/>
              <a:cs typeface="Open Sans" panose="020B0606030504020204" pitchFamily="34" charset="0"/>
            </a:endParaRPr>
          </a:p>
        </p:txBody>
      </p:sp>
      <p:sp>
        <p:nvSpPr>
          <p:cNvPr id="3" name="CaixaDeTexto 2">
            <a:extLst>
              <a:ext uri="{FF2B5EF4-FFF2-40B4-BE49-F238E27FC236}">
                <a16:creationId xmlns:a16="http://schemas.microsoft.com/office/drawing/2014/main" id="{A7B5A33A-BC10-5F6F-F6FD-9890DD8FB207}"/>
              </a:ext>
            </a:extLst>
          </p:cNvPr>
          <p:cNvSpPr txBox="1"/>
          <p:nvPr userDrawn="1">
            <p:extLst>
              <p:ext uri="{1162E1C5-73C7-4A58-AE30-91384D911F3F}">
                <p184:classification xmlns:p184="http://schemas.microsoft.com/office/powerpoint/2018/4/main" val="hdr"/>
              </p:ext>
            </p:extLst>
          </p:nvPr>
        </p:nvSpPr>
        <p:spPr>
          <a:xfrm>
            <a:off x="11763375" y="63500"/>
            <a:ext cx="1350963" cy="106680"/>
          </a:xfrm>
          <a:prstGeom prst="rect">
            <a:avLst/>
          </a:prstGeom>
        </p:spPr>
        <p:txBody>
          <a:bodyPr horzOverflow="overflow" lIns="0" tIns="0" rIns="0" bIns="0">
            <a:spAutoFit/>
          </a:bodyPr>
          <a:lstStyle/>
          <a:p>
            <a:pPr algn="l"/>
            <a:r>
              <a:rPr lang="pt-BR" sz="7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BANCO PINE SA - Informação Pública</a:t>
            </a:r>
          </a:p>
        </p:txBody>
      </p:sp>
    </p:spTree>
    <p:extLst>
      <p:ext uri="{BB962C8B-B14F-4D97-AF65-F5344CB8AC3E}">
        <p14:creationId xmlns:p14="http://schemas.microsoft.com/office/powerpoint/2010/main" val="140929145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9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0" userDrawn="1">
          <p15:clr>
            <a:srgbClr val="F26B43"/>
          </p15:clr>
        </p15:guide>
        <p15:guide id="2" pos="8080" userDrawn="1">
          <p15:clr>
            <a:srgbClr val="F26B43"/>
          </p15:clr>
        </p15:guide>
        <p15:guide id="3" pos="174" userDrawn="1">
          <p15:clr>
            <a:srgbClr val="F26B43"/>
          </p15:clr>
        </p15:guide>
        <p15:guide id="4" orient="horz" pos="201" userDrawn="1">
          <p15:clr>
            <a:srgbClr val="F26B43"/>
          </p15:clr>
        </p15:guide>
        <p15:guide id="5" orient="horz" pos="4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tags" Target="../tags/tag98.xml"/><Relationship Id="rId39" Type="http://schemas.openxmlformats.org/officeDocument/2006/relationships/tags" Target="../tags/tag111.xml"/><Relationship Id="rId21" Type="http://schemas.openxmlformats.org/officeDocument/2006/relationships/tags" Target="../tags/tag93.xml"/><Relationship Id="rId34" Type="http://schemas.openxmlformats.org/officeDocument/2006/relationships/tags" Target="../tags/tag106.xml"/><Relationship Id="rId42" Type="http://schemas.openxmlformats.org/officeDocument/2006/relationships/tags" Target="../tags/tag114.xml"/><Relationship Id="rId47" Type="http://schemas.openxmlformats.org/officeDocument/2006/relationships/tags" Target="../tags/tag119.xml"/><Relationship Id="rId50" Type="http://schemas.openxmlformats.org/officeDocument/2006/relationships/tags" Target="../tags/tag122.xml"/><Relationship Id="rId55" Type="http://schemas.openxmlformats.org/officeDocument/2006/relationships/tags" Target="../tags/tag127.xml"/><Relationship Id="rId7" Type="http://schemas.openxmlformats.org/officeDocument/2006/relationships/tags" Target="../tags/tag79.xml"/><Relationship Id="rId2" Type="http://schemas.openxmlformats.org/officeDocument/2006/relationships/tags" Target="../tags/tag74.xml"/><Relationship Id="rId16" Type="http://schemas.openxmlformats.org/officeDocument/2006/relationships/tags" Target="../tags/tag88.xml"/><Relationship Id="rId29" Type="http://schemas.openxmlformats.org/officeDocument/2006/relationships/tags" Target="../tags/tag101.xml"/><Relationship Id="rId11" Type="http://schemas.openxmlformats.org/officeDocument/2006/relationships/tags" Target="../tags/tag83.xml"/><Relationship Id="rId24" Type="http://schemas.openxmlformats.org/officeDocument/2006/relationships/tags" Target="../tags/tag96.xml"/><Relationship Id="rId32" Type="http://schemas.openxmlformats.org/officeDocument/2006/relationships/tags" Target="../tags/tag104.xml"/><Relationship Id="rId37" Type="http://schemas.openxmlformats.org/officeDocument/2006/relationships/tags" Target="../tags/tag109.xml"/><Relationship Id="rId40" Type="http://schemas.openxmlformats.org/officeDocument/2006/relationships/tags" Target="../tags/tag112.xml"/><Relationship Id="rId45" Type="http://schemas.openxmlformats.org/officeDocument/2006/relationships/tags" Target="../tags/tag117.xml"/><Relationship Id="rId53" Type="http://schemas.openxmlformats.org/officeDocument/2006/relationships/tags" Target="../tags/tag125.xml"/><Relationship Id="rId58" Type="http://schemas.openxmlformats.org/officeDocument/2006/relationships/oleObject" Target="../embeddings/oleObject8.bin"/><Relationship Id="rId5" Type="http://schemas.openxmlformats.org/officeDocument/2006/relationships/tags" Target="../tags/tag77.xml"/><Relationship Id="rId61" Type="http://schemas.openxmlformats.org/officeDocument/2006/relationships/chart" Target="../charts/chart10.xml"/><Relationship Id="rId19" Type="http://schemas.openxmlformats.org/officeDocument/2006/relationships/tags" Target="../tags/tag91.xml"/><Relationship Id="rId14" Type="http://schemas.openxmlformats.org/officeDocument/2006/relationships/tags" Target="../tags/tag86.xml"/><Relationship Id="rId22" Type="http://schemas.openxmlformats.org/officeDocument/2006/relationships/tags" Target="../tags/tag94.xml"/><Relationship Id="rId27" Type="http://schemas.openxmlformats.org/officeDocument/2006/relationships/tags" Target="../tags/tag99.xml"/><Relationship Id="rId30" Type="http://schemas.openxmlformats.org/officeDocument/2006/relationships/tags" Target="../tags/tag102.xml"/><Relationship Id="rId35" Type="http://schemas.openxmlformats.org/officeDocument/2006/relationships/tags" Target="../tags/tag107.xml"/><Relationship Id="rId43" Type="http://schemas.openxmlformats.org/officeDocument/2006/relationships/tags" Target="../tags/tag115.xml"/><Relationship Id="rId48" Type="http://schemas.openxmlformats.org/officeDocument/2006/relationships/tags" Target="../tags/tag120.xml"/><Relationship Id="rId56" Type="http://schemas.openxmlformats.org/officeDocument/2006/relationships/tags" Target="../tags/tag128.xml"/><Relationship Id="rId8" Type="http://schemas.openxmlformats.org/officeDocument/2006/relationships/tags" Target="../tags/tag80.xml"/><Relationship Id="rId51" Type="http://schemas.openxmlformats.org/officeDocument/2006/relationships/tags" Target="../tags/tag123.xml"/><Relationship Id="rId3" Type="http://schemas.openxmlformats.org/officeDocument/2006/relationships/tags" Target="../tags/tag75.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tags" Target="../tags/tag97.xml"/><Relationship Id="rId33" Type="http://schemas.openxmlformats.org/officeDocument/2006/relationships/tags" Target="../tags/tag105.xml"/><Relationship Id="rId38" Type="http://schemas.openxmlformats.org/officeDocument/2006/relationships/tags" Target="../tags/tag110.xml"/><Relationship Id="rId46" Type="http://schemas.openxmlformats.org/officeDocument/2006/relationships/tags" Target="../tags/tag118.xml"/><Relationship Id="rId59" Type="http://schemas.openxmlformats.org/officeDocument/2006/relationships/image" Target="../media/image9.emf"/><Relationship Id="rId20" Type="http://schemas.openxmlformats.org/officeDocument/2006/relationships/tags" Target="../tags/tag92.xml"/><Relationship Id="rId41" Type="http://schemas.openxmlformats.org/officeDocument/2006/relationships/tags" Target="../tags/tag113.xml"/><Relationship Id="rId54" Type="http://schemas.openxmlformats.org/officeDocument/2006/relationships/tags" Target="../tags/tag126.xml"/><Relationship Id="rId1" Type="http://schemas.openxmlformats.org/officeDocument/2006/relationships/tags" Target="../tags/tag73.xml"/><Relationship Id="rId6" Type="http://schemas.openxmlformats.org/officeDocument/2006/relationships/tags" Target="../tags/tag78.xml"/><Relationship Id="rId15" Type="http://schemas.openxmlformats.org/officeDocument/2006/relationships/tags" Target="../tags/tag87.xml"/><Relationship Id="rId23" Type="http://schemas.openxmlformats.org/officeDocument/2006/relationships/tags" Target="../tags/tag95.xml"/><Relationship Id="rId28" Type="http://schemas.openxmlformats.org/officeDocument/2006/relationships/tags" Target="../tags/tag100.xml"/><Relationship Id="rId36" Type="http://schemas.openxmlformats.org/officeDocument/2006/relationships/tags" Target="../tags/tag108.xml"/><Relationship Id="rId49" Type="http://schemas.openxmlformats.org/officeDocument/2006/relationships/tags" Target="../tags/tag121.xml"/><Relationship Id="rId57" Type="http://schemas.openxmlformats.org/officeDocument/2006/relationships/slideLayout" Target="../slideLayouts/slideLayout1.xml"/><Relationship Id="rId10" Type="http://schemas.openxmlformats.org/officeDocument/2006/relationships/tags" Target="../tags/tag82.xml"/><Relationship Id="rId31" Type="http://schemas.openxmlformats.org/officeDocument/2006/relationships/tags" Target="../tags/tag103.xml"/><Relationship Id="rId44" Type="http://schemas.openxmlformats.org/officeDocument/2006/relationships/tags" Target="../tags/tag116.xml"/><Relationship Id="rId52" Type="http://schemas.openxmlformats.org/officeDocument/2006/relationships/tags" Target="../tags/tag124.xml"/><Relationship Id="rId60" Type="http://schemas.openxmlformats.org/officeDocument/2006/relationships/chart" Target="../charts/chart9.xml"/><Relationship Id="rId4" Type="http://schemas.openxmlformats.org/officeDocument/2006/relationships/tags" Target="../tags/tag76.xml"/><Relationship Id="rId9"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29.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tags" Target="../tags/tag132.xml"/><Relationship Id="rId21" Type="http://schemas.openxmlformats.org/officeDocument/2006/relationships/image" Target="../media/image9.emf"/><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oleObject" Target="../embeddings/oleObject9.bin"/><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chart" Target="../charts/chart12.xml"/><Relationship Id="rId10" Type="http://schemas.openxmlformats.org/officeDocument/2006/relationships/tags" Target="../tags/tag139.xml"/><Relationship Id="rId19" Type="http://schemas.openxmlformats.org/officeDocument/2006/relationships/slideLayout" Target="../slideLayouts/slideLayout1.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48.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13" Type="http://schemas.openxmlformats.org/officeDocument/2006/relationships/tags" Target="../tags/tag161.xml"/><Relationship Id="rId18" Type="http://schemas.openxmlformats.org/officeDocument/2006/relationships/tags" Target="../tags/tag166.xml"/><Relationship Id="rId26" Type="http://schemas.openxmlformats.org/officeDocument/2006/relationships/tags" Target="../tags/tag174.xml"/><Relationship Id="rId39" Type="http://schemas.openxmlformats.org/officeDocument/2006/relationships/tags" Target="../tags/tag187.xml"/><Relationship Id="rId21" Type="http://schemas.openxmlformats.org/officeDocument/2006/relationships/tags" Target="../tags/tag169.xml"/><Relationship Id="rId34" Type="http://schemas.openxmlformats.org/officeDocument/2006/relationships/tags" Target="../tags/tag182.xml"/><Relationship Id="rId42" Type="http://schemas.openxmlformats.org/officeDocument/2006/relationships/tags" Target="../tags/tag190.xml"/><Relationship Id="rId47" Type="http://schemas.openxmlformats.org/officeDocument/2006/relationships/chart" Target="../charts/chart13.xml"/><Relationship Id="rId50" Type="http://schemas.openxmlformats.org/officeDocument/2006/relationships/chart" Target="../charts/chart16.xml"/><Relationship Id="rId7" Type="http://schemas.openxmlformats.org/officeDocument/2006/relationships/tags" Target="../tags/tag155.xml"/><Relationship Id="rId2" Type="http://schemas.openxmlformats.org/officeDocument/2006/relationships/tags" Target="../tags/tag150.xml"/><Relationship Id="rId16" Type="http://schemas.openxmlformats.org/officeDocument/2006/relationships/tags" Target="../tags/tag164.xml"/><Relationship Id="rId29" Type="http://schemas.openxmlformats.org/officeDocument/2006/relationships/tags" Target="../tags/tag177.xml"/><Relationship Id="rId11" Type="http://schemas.openxmlformats.org/officeDocument/2006/relationships/tags" Target="../tags/tag159.xml"/><Relationship Id="rId24" Type="http://schemas.openxmlformats.org/officeDocument/2006/relationships/tags" Target="../tags/tag172.xml"/><Relationship Id="rId32" Type="http://schemas.openxmlformats.org/officeDocument/2006/relationships/tags" Target="../tags/tag180.xml"/><Relationship Id="rId37" Type="http://schemas.openxmlformats.org/officeDocument/2006/relationships/tags" Target="../tags/tag185.xml"/><Relationship Id="rId40" Type="http://schemas.openxmlformats.org/officeDocument/2006/relationships/tags" Target="../tags/tag188.xml"/><Relationship Id="rId45" Type="http://schemas.openxmlformats.org/officeDocument/2006/relationships/oleObject" Target="../embeddings/oleObject10.bin"/><Relationship Id="rId5" Type="http://schemas.openxmlformats.org/officeDocument/2006/relationships/tags" Target="../tags/tag153.xml"/><Relationship Id="rId15" Type="http://schemas.openxmlformats.org/officeDocument/2006/relationships/tags" Target="../tags/tag163.xml"/><Relationship Id="rId23" Type="http://schemas.openxmlformats.org/officeDocument/2006/relationships/tags" Target="../tags/tag171.xml"/><Relationship Id="rId28" Type="http://schemas.openxmlformats.org/officeDocument/2006/relationships/tags" Target="../tags/tag176.xml"/><Relationship Id="rId36" Type="http://schemas.openxmlformats.org/officeDocument/2006/relationships/tags" Target="../tags/tag184.xml"/><Relationship Id="rId49" Type="http://schemas.openxmlformats.org/officeDocument/2006/relationships/chart" Target="../charts/chart15.xml"/><Relationship Id="rId10" Type="http://schemas.openxmlformats.org/officeDocument/2006/relationships/tags" Target="../tags/tag158.xml"/><Relationship Id="rId19" Type="http://schemas.openxmlformats.org/officeDocument/2006/relationships/tags" Target="../tags/tag167.xml"/><Relationship Id="rId31" Type="http://schemas.openxmlformats.org/officeDocument/2006/relationships/tags" Target="../tags/tag179.xml"/><Relationship Id="rId44" Type="http://schemas.openxmlformats.org/officeDocument/2006/relationships/notesSlide" Target="../notesSlides/notesSlide2.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 Id="rId22" Type="http://schemas.openxmlformats.org/officeDocument/2006/relationships/tags" Target="../tags/tag170.xml"/><Relationship Id="rId27" Type="http://schemas.openxmlformats.org/officeDocument/2006/relationships/tags" Target="../tags/tag175.xml"/><Relationship Id="rId30" Type="http://schemas.openxmlformats.org/officeDocument/2006/relationships/tags" Target="../tags/tag178.xml"/><Relationship Id="rId35" Type="http://schemas.openxmlformats.org/officeDocument/2006/relationships/tags" Target="../tags/tag183.xml"/><Relationship Id="rId43" Type="http://schemas.openxmlformats.org/officeDocument/2006/relationships/slideLayout" Target="../slideLayouts/slideLayout1.xml"/><Relationship Id="rId48" Type="http://schemas.openxmlformats.org/officeDocument/2006/relationships/chart" Target="../charts/chart14.xml"/><Relationship Id="rId8" Type="http://schemas.openxmlformats.org/officeDocument/2006/relationships/tags" Target="../tags/tag156.xml"/><Relationship Id="rId51" Type="http://schemas.openxmlformats.org/officeDocument/2006/relationships/chart" Target="../charts/chart17.xml"/><Relationship Id="rId3" Type="http://schemas.openxmlformats.org/officeDocument/2006/relationships/tags" Target="../tags/tag151.xml"/><Relationship Id="rId12" Type="http://schemas.openxmlformats.org/officeDocument/2006/relationships/tags" Target="../tags/tag160.xml"/><Relationship Id="rId17" Type="http://schemas.openxmlformats.org/officeDocument/2006/relationships/tags" Target="../tags/tag165.xml"/><Relationship Id="rId25" Type="http://schemas.openxmlformats.org/officeDocument/2006/relationships/tags" Target="../tags/tag173.xml"/><Relationship Id="rId33" Type="http://schemas.openxmlformats.org/officeDocument/2006/relationships/tags" Target="../tags/tag181.xml"/><Relationship Id="rId38" Type="http://schemas.openxmlformats.org/officeDocument/2006/relationships/tags" Target="../tags/tag186.xml"/><Relationship Id="rId46" Type="http://schemas.openxmlformats.org/officeDocument/2006/relationships/image" Target="../media/image9.emf"/><Relationship Id="rId20" Type="http://schemas.openxmlformats.org/officeDocument/2006/relationships/tags" Target="../tags/tag168.xml"/><Relationship Id="rId41" Type="http://schemas.openxmlformats.org/officeDocument/2006/relationships/tags" Target="../tags/tag189.xml"/><Relationship Id="rId1" Type="http://schemas.openxmlformats.org/officeDocument/2006/relationships/tags" Target="../tags/tag149.xml"/><Relationship Id="rId6" Type="http://schemas.openxmlformats.org/officeDocument/2006/relationships/tags" Target="../tags/tag15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191.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13" Type="http://schemas.openxmlformats.org/officeDocument/2006/relationships/tags" Target="../tags/tag204.xml"/><Relationship Id="rId18" Type="http://schemas.openxmlformats.org/officeDocument/2006/relationships/tags" Target="../tags/tag209.xml"/><Relationship Id="rId26" Type="http://schemas.openxmlformats.org/officeDocument/2006/relationships/tags" Target="../tags/tag217.xml"/><Relationship Id="rId21" Type="http://schemas.openxmlformats.org/officeDocument/2006/relationships/tags" Target="../tags/tag212.xml"/><Relationship Id="rId34" Type="http://schemas.openxmlformats.org/officeDocument/2006/relationships/image" Target="../media/image9.emf"/><Relationship Id="rId7" Type="http://schemas.openxmlformats.org/officeDocument/2006/relationships/tags" Target="../tags/tag198.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oleObject" Target="../embeddings/oleObject11.bin"/><Relationship Id="rId38" Type="http://schemas.openxmlformats.org/officeDocument/2006/relationships/chart" Target="../charts/chart21.xml"/><Relationship Id="rId2" Type="http://schemas.openxmlformats.org/officeDocument/2006/relationships/tags" Target="../tags/tag193.xml"/><Relationship Id="rId16" Type="http://schemas.openxmlformats.org/officeDocument/2006/relationships/tags" Target="../tags/tag207.xml"/><Relationship Id="rId20" Type="http://schemas.openxmlformats.org/officeDocument/2006/relationships/tags" Target="../tags/tag211.xml"/><Relationship Id="rId29" Type="http://schemas.openxmlformats.org/officeDocument/2006/relationships/tags" Target="../tags/tag220.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slideLayout" Target="../slideLayouts/slideLayout1.xml"/><Relationship Id="rId37" Type="http://schemas.openxmlformats.org/officeDocument/2006/relationships/chart" Target="../charts/chart20.xml"/><Relationship Id="rId5" Type="http://schemas.openxmlformats.org/officeDocument/2006/relationships/tags" Target="../tags/tag196.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chart" Target="../charts/chart19.xml"/><Relationship Id="rId10" Type="http://schemas.openxmlformats.org/officeDocument/2006/relationships/tags" Target="../tags/tag201.xml"/><Relationship Id="rId19" Type="http://schemas.openxmlformats.org/officeDocument/2006/relationships/tags" Target="../tags/tag210.xml"/><Relationship Id="rId31" Type="http://schemas.openxmlformats.org/officeDocument/2006/relationships/tags" Target="../tags/tag222.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chart" Target="../charts/chart18.xml"/><Relationship Id="rId8" Type="http://schemas.openxmlformats.org/officeDocument/2006/relationships/tags" Target="../tags/tag199.xml"/><Relationship Id="rId3" Type="http://schemas.openxmlformats.org/officeDocument/2006/relationships/tags" Target="../tags/tag19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223.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slideLayout" Target="../slideLayouts/slideLayout1.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tags" Target="../tags/tag235.xml"/><Relationship Id="rId2" Type="http://schemas.openxmlformats.org/officeDocument/2006/relationships/tags" Target="../tags/tag225.xml"/><Relationship Id="rId16" Type="http://schemas.openxmlformats.org/officeDocument/2006/relationships/chart" Target="../charts/chart22.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5" Type="http://schemas.openxmlformats.org/officeDocument/2006/relationships/tags" Target="../tags/tag228.xml"/><Relationship Id="rId15" Type="http://schemas.openxmlformats.org/officeDocument/2006/relationships/image" Target="../media/image9.emf"/><Relationship Id="rId10" Type="http://schemas.openxmlformats.org/officeDocument/2006/relationships/tags" Target="../tags/tag233.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7.xml"/><Relationship Id="rId1" Type="http://schemas.openxmlformats.org/officeDocument/2006/relationships/tags" Target="../tags/tag236.xml"/><Relationship Id="rId5" Type="http://schemas.openxmlformats.org/officeDocument/2006/relationships/image" Target="../media/image9.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238.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13" Type="http://schemas.openxmlformats.org/officeDocument/2006/relationships/tags" Target="../tags/tag251.xml"/><Relationship Id="rId18" Type="http://schemas.openxmlformats.org/officeDocument/2006/relationships/tags" Target="../tags/tag256.xml"/><Relationship Id="rId26" Type="http://schemas.openxmlformats.org/officeDocument/2006/relationships/tags" Target="../tags/tag264.xml"/><Relationship Id="rId39" Type="http://schemas.openxmlformats.org/officeDocument/2006/relationships/tags" Target="../tags/tag277.xml"/><Relationship Id="rId21" Type="http://schemas.openxmlformats.org/officeDocument/2006/relationships/tags" Target="../tags/tag259.xml"/><Relationship Id="rId34" Type="http://schemas.openxmlformats.org/officeDocument/2006/relationships/tags" Target="../tags/tag272.xml"/><Relationship Id="rId42" Type="http://schemas.openxmlformats.org/officeDocument/2006/relationships/notesSlide" Target="../notesSlides/notesSlide3.xml"/><Relationship Id="rId47" Type="http://schemas.openxmlformats.org/officeDocument/2006/relationships/chart" Target="../charts/chart25.xml"/><Relationship Id="rId7" Type="http://schemas.openxmlformats.org/officeDocument/2006/relationships/tags" Target="../tags/tag245.xml"/><Relationship Id="rId2" Type="http://schemas.openxmlformats.org/officeDocument/2006/relationships/tags" Target="../tags/tag240.xml"/><Relationship Id="rId16" Type="http://schemas.openxmlformats.org/officeDocument/2006/relationships/tags" Target="../tags/tag254.xml"/><Relationship Id="rId29" Type="http://schemas.openxmlformats.org/officeDocument/2006/relationships/tags" Target="../tags/tag267.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24" Type="http://schemas.openxmlformats.org/officeDocument/2006/relationships/tags" Target="../tags/tag262.xml"/><Relationship Id="rId32" Type="http://schemas.openxmlformats.org/officeDocument/2006/relationships/tags" Target="../tags/tag270.xml"/><Relationship Id="rId37" Type="http://schemas.openxmlformats.org/officeDocument/2006/relationships/tags" Target="../tags/tag275.xml"/><Relationship Id="rId40" Type="http://schemas.openxmlformats.org/officeDocument/2006/relationships/tags" Target="../tags/tag278.xml"/><Relationship Id="rId45" Type="http://schemas.openxmlformats.org/officeDocument/2006/relationships/chart" Target="../charts/chart23.xml"/><Relationship Id="rId5" Type="http://schemas.openxmlformats.org/officeDocument/2006/relationships/tags" Target="../tags/tag243.xml"/><Relationship Id="rId15" Type="http://schemas.openxmlformats.org/officeDocument/2006/relationships/tags" Target="../tags/tag253.xml"/><Relationship Id="rId23" Type="http://schemas.openxmlformats.org/officeDocument/2006/relationships/tags" Target="../tags/tag261.xml"/><Relationship Id="rId28" Type="http://schemas.openxmlformats.org/officeDocument/2006/relationships/tags" Target="../tags/tag266.xml"/><Relationship Id="rId36" Type="http://schemas.openxmlformats.org/officeDocument/2006/relationships/tags" Target="../tags/tag274.xml"/><Relationship Id="rId10" Type="http://schemas.openxmlformats.org/officeDocument/2006/relationships/tags" Target="../tags/tag248.xml"/><Relationship Id="rId19" Type="http://schemas.openxmlformats.org/officeDocument/2006/relationships/tags" Target="../tags/tag257.xml"/><Relationship Id="rId31" Type="http://schemas.openxmlformats.org/officeDocument/2006/relationships/tags" Target="../tags/tag269.xml"/><Relationship Id="rId44" Type="http://schemas.openxmlformats.org/officeDocument/2006/relationships/image" Target="../media/image9.emf"/><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 Id="rId22" Type="http://schemas.openxmlformats.org/officeDocument/2006/relationships/tags" Target="../tags/tag260.xml"/><Relationship Id="rId27" Type="http://schemas.openxmlformats.org/officeDocument/2006/relationships/tags" Target="../tags/tag265.xml"/><Relationship Id="rId30" Type="http://schemas.openxmlformats.org/officeDocument/2006/relationships/tags" Target="../tags/tag268.xml"/><Relationship Id="rId35" Type="http://schemas.openxmlformats.org/officeDocument/2006/relationships/tags" Target="../tags/tag273.xml"/><Relationship Id="rId43" Type="http://schemas.openxmlformats.org/officeDocument/2006/relationships/oleObject" Target="../embeddings/oleObject13.bin"/><Relationship Id="rId8" Type="http://schemas.openxmlformats.org/officeDocument/2006/relationships/tags" Target="../tags/tag246.xml"/><Relationship Id="rId3" Type="http://schemas.openxmlformats.org/officeDocument/2006/relationships/tags" Target="../tags/tag241.xml"/><Relationship Id="rId12" Type="http://schemas.openxmlformats.org/officeDocument/2006/relationships/tags" Target="../tags/tag250.xml"/><Relationship Id="rId17" Type="http://schemas.openxmlformats.org/officeDocument/2006/relationships/tags" Target="../tags/tag255.xml"/><Relationship Id="rId25" Type="http://schemas.openxmlformats.org/officeDocument/2006/relationships/tags" Target="../tags/tag263.xml"/><Relationship Id="rId33" Type="http://schemas.openxmlformats.org/officeDocument/2006/relationships/tags" Target="../tags/tag271.xml"/><Relationship Id="rId38" Type="http://schemas.openxmlformats.org/officeDocument/2006/relationships/tags" Target="../tags/tag276.xml"/><Relationship Id="rId46" Type="http://schemas.openxmlformats.org/officeDocument/2006/relationships/chart" Target="../charts/chart24.xml"/><Relationship Id="rId20" Type="http://schemas.openxmlformats.org/officeDocument/2006/relationships/tags" Target="../tags/tag258.xml"/><Relationship Id="rId4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279.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26" Type="http://schemas.openxmlformats.org/officeDocument/2006/relationships/tags" Target="../tags/tag305.xml"/><Relationship Id="rId21" Type="http://schemas.openxmlformats.org/officeDocument/2006/relationships/tags" Target="../tags/tag300.xml"/><Relationship Id="rId42" Type="http://schemas.openxmlformats.org/officeDocument/2006/relationships/tags" Target="../tags/tag321.xml"/><Relationship Id="rId47" Type="http://schemas.openxmlformats.org/officeDocument/2006/relationships/tags" Target="../tags/tag326.xml"/><Relationship Id="rId63" Type="http://schemas.openxmlformats.org/officeDocument/2006/relationships/tags" Target="../tags/tag342.xml"/><Relationship Id="rId68" Type="http://schemas.openxmlformats.org/officeDocument/2006/relationships/tags" Target="../tags/tag347.xml"/><Relationship Id="rId84" Type="http://schemas.openxmlformats.org/officeDocument/2006/relationships/chart" Target="../charts/chart30.xml"/><Relationship Id="rId89" Type="http://schemas.openxmlformats.org/officeDocument/2006/relationships/chart" Target="../charts/chart35.xml"/><Relationship Id="rId16" Type="http://schemas.openxmlformats.org/officeDocument/2006/relationships/tags" Target="../tags/tag295.xml"/><Relationship Id="rId11" Type="http://schemas.openxmlformats.org/officeDocument/2006/relationships/tags" Target="../tags/tag290.xml"/><Relationship Id="rId32" Type="http://schemas.openxmlformats.org/officeDocument/2006/relationships/tags" Target="../tags/tag311.xml"/><Relationship Id="rId37" Type="http://schemas.openxmlformats.org/officeDocument/2006/relationships/tags" Target="../tags/tag316.xml"/><Relationship Id="rId53" Type="http://schemas.openxmlformats.org/officeDocument/2006/relationships/tags" Target="../tags/tag332.xml"/><Relationship Id="rId58" Type="http://schemas.openxmlformats.org/officeDocument/2006/relationships/tags" Target="../tags/tag337.xml"/><Relationship Id="rId74" Type="http://schemas.openxmlformats.org/officeDocument/2006/relationships/tags" Target="../tags/tag353.xml"/><Relationship Id="rId79" Type="http://schemas.openxmlformats.org/officeDocument/2006/relationships/image" Target="../media/image9.emf"/><Relationship Id="rId5" Type="http://schemas.openxmlformats.org/officeDocument/2006/relationships/tags" Target="../tags/tag284.xml"/><Relationship Id="rId90" Type="http://schemas.openxmlformats.org/officeDocument/2006/relationships/chart" Target="../charts/chart36.xml"/><Relationship Id="rId14" Type="http://schemas.openxmlformats.org/officeDocument/2006/relationships/tags" Target="../tags/tag293.xml"/><Relationship Id="rId22" Type="http://schemas.openxmlformats.org/officeDocument/2006/relationships/tags" Target="../tags/tag301.xml"/><Relationship Id="rId27" Type="http://schemas.openxmlformats.org/officeDocument/2006/relationships/tags" Target="../tags/tag306.xml"/><Relationship Id="rId30" Type="http://schemas.openxmlformats.org/officeDocument/2006/relationships/tags" Target="../tags/tag309.xml"/><Relationship Id="rId35" Type="http://schemas.openxmlformats.org/officeDocument/2006/relationships/tags" Target="../tags/tag314.xml"/><Relationship Id="rId43" Type="http://schemas.openxmlformats.org/officeDocument/2006/relationships/tags" Target="../tags/tag322.xml"/><Relationship Id="rId48" Type="http://schemas.openxmlformats.org/officeDocument/2006/relationships/tags" Target="../tags/tag327.xml"/><Relationship Id="rId56" Type="http://schemas.openxmlformats.org/officeDocument/2006/relationships/tags" Target="../tags/tag335.xml"/><Relationship Id="rId64" Type="http://schemas.openxmlformats.org/officeDocument/2006/relationships/tags" Target="../tags/tag343.xml"/><Relationship Id="rId69" Type="http://schemas.openxmlformats.org/officeDocument/2006/relationships/tags" Target="../tags/tag348.xml"/><Relationship Id="rId77" Type="http://schemas.openxmlformats.org/officeDocument/2006/relationships/notesSlide" Target="../notesSlides/notesSlide4.xml"/><Relationship Id="rId8" Type="http://schemas.openxmlformats.org/officeDocument/2006/relationships/tags" Target="../tags/tag287.xml"/><Relationship Id="rId51" Type="http://schemas.openxmlformats.org/officeDocument/2006/relationships/tags" Target="../tags/tag330.xml"/><Relationship Id="rId72" Type="http://schemas.openxmlformats.org/officeDocument/2006/relationships/tags" Target="../tags/tag351.xml"/><Relationship Id="rId80" Type="http://schemas.openxmlformats.org/officeDocument/2006/relationships/chart" Target="../charts/chart26.xml"/><Relationship Id="rId85" Type="http://schemas.openxmlformats.org/officeDocument/2006/relationships/chart" Target="../charts/chart31.xml"/><Relationship Id="rId3" Type="http://schemas.openxmlformats.org/officeDocument/2006/relationships/tags" Target="../tags/tag282.xml"/><Relationship Id="rId12" Type="http://schemas.openxmlformats.org/officeDocument/2006/relationships/tags" Target="../tags/tag291.xml"/><Relationship Id="rId17" Type="http://schemas.openxmlformats.org/officeDocument/2006/relationships/tags" Target="../tags/tag296.xml"/><Relationship Id="rId25" Type="http://schemas.openxmlformats.org/officeDocument/2006/relationships/tags" Target="../tags/tag304.xml"/><Relationship Id="rId33" Type="http://schemas.openxmlformats.org/officeDocument/2006/relationships/tags" Target="../tags/tag312.xml"/><Relationship Id="rId38" Type="http://schemas.openxmlformats.org/officeDocument/2006/relationships/tags" Target="../tags/tag317.xml"/><Relationship Id="rId46" Type="http://schemas.openxmlformats.org/officeDocument/2006/relationships/tags" Target="../tags/tag325.xml"/><Relationship Id="rId59" Type="http://schemas.openxmlformats.org/officeDocument/2006/relationships/tags" Target="../tags/tag338.xml"/><Relationship Id="rId67" Type="http://schemas.openxmlformats.org/officeDocument/2006/relationships/tags" Target="../tags/tag346.xml"/><Relationship Id="rId20" Type="http://schemas.openxmlformats.org/officeDocument/2006/relationships/tags" Target="../tags/tag299.xml"/><Relationship Id="rId41" Type="http://schemas.openxmlformats.org/officeDocument/2006/relationships/tags" Target="../tags/tag320.xml"/><Relationship Id="rId54" Type="http://schemas.openxmlformats.org/officeDocument/2006/relationships/tags" Target="../tags/tag333.xml"/><Relationship Id="rId62" Type="http://schemas.openxmlformats.org/officeDocument/2006/relationships/tags" Target="../tags/tag341.xml"/><Relationship Id="rId70" Type="http://schemas.openxmlformats.org/officeDocument/2006/relationships/tags" Target="../tags/tag349.xml"/><Relationship Id="rId75" Type="http://schemas.openxmlformats.org/officeDocument/2006/relationships/tags" Target="../tags/tag354.xml"/><Relationship Id="rId83" Type="http://schemas.openxmlformats.org/officeDocument/2006/relationships/chart" Target="../charts/chart29.xml"/><Relationship Id="rId88" Type="http://schemas.openxmlformats.org/officeDocument/2006/relationships/chart" Target="../charts/chart34.xml"/><Relationship Id="rId91" Type="http://schemas.openxmlformats.org/officeDocument/2006/relationships/chart" Target="../charts/chart37.xml"/><Relationship Id="rId1" Type="http://schemas.openxmlformats.org/officeDocument/2006/relationships/tags" Target="../tags/tag280.xml"/><Relationship Id="rId6" Type="http://schemas.openxmlformats.org/officeDocument/2006/relationships/tags" Target="../tags/tag285.xml"/><Relationship Id="rId15" Type="http://schemas.openxmlformats.org/officeDocument/2006/relationships/tags" Target="../tags/tag294.xml"/><Relationship Id="rId23" Type="http://schemas.openxmlformats.org/officeDocument/2006/relationships/tags" Target="../tags/tag302.xml"/><Relationship Id="rId28" Type="http://schemas.openxmlformats.org/officeDocument/2006/relationships/tags" Target="../tags/tag307.xml"/><Relationship Id="rId36" Type="http://schemas.openxmlformats.org/officeDocument/2006/relationships/tags" Target="../tags/tag315.xml"/><Relationship Id="rId49" Type="http://schemas.openxmlformats.org/officeDocument/2006/relationships/tags" Target="../tags/tag328.xml"/><Relationship Id="rId57" Type="http://schemas.openxmlformats.org/officeDocument/2006/relationships/tags" Target="../tags/tag336.xml"/><Relationship Id="rId10" Type="http://schemas.openxmlformats.org/officeDocument/2006/relationships/tags" Target="../tags/tag289.xml"/><Relationship Id="rId31" Type="http://schemas.openxmlformats.org/officeDocument/2006/relationships/tags" Target="../tags/tag310.xml"/><Relationship Id="rId44" Type="http://schemas.openxmlformats.org/officeDocument/2006/relationships/tags" Target="../tags/tag323.xml"/><Relationship Id="rId52" Type="http://schemas.openxmlformats.org/officeDocument/2006/relationships/tags" Target="../tags/tag331.xml"/><Relationship Id="rId60" Type="http://schemas.openxmlformats.org/officeDocument/2006/relationships/tags" Target="../tags/tag339.xml"/><Relationship Id="rId65" Type="http://schemas.openxmlformats.org/officeDocument/2006/relationships/tags" Target="../tags/tag344.xml"/><Relationship Id="rId73" Type="http://schemas.openxmlformats.org/officeDocument/2006/relationships/tags" Target="../tags/tag352.xml"/><Relationship Id="rId78" Type="http://schemas.openxmlformats.org/officeDocument/2006/relationships/oleObject" Target="../embeddings/oleObject14.bin"/><Relationship Id="rId81" Type="http://schemas.openxmlformats.org/officeDocument/2006/relationships/chart" Target="../charts/chart27.xml"/><Relationship Id="rId86" Type="http://schemas.openxmlformats.org/officeDocument/2006/relationships/chart" Target="../charts/chart32.xml"/><Relationship Id="rId4" Type="http://schemas.openxmlformats.org/officeDocument/2006/relationships/tags" Target="../tags/tag283.xml"/><Relationship Id="rId9" Type="http://schemas.openxmlformats.org/officeDocument/2006/relationships/tags" Target="../tags/tag288.xml"/><Relationship Id="rId13" Type="http://schemas.openxmlformats.org/officeDocument/2006/relationships/tags" Target="../tags/tag292.xml"/><Relationship Id="rId18" Type="http://schemas.openxmlformats.org/officeDocument/2006/relationships/tags" Target="../tags/tag297.xml"/><Relationship Id="rId39" Type="http://schemas.openxmlformats.org/officeDocument/2006/relationships/tags" Target="../tags/tag318.xml"/><Relationship Id="rId34" Type="http://schemas.openxmlformats.org/officeDocument/2006/relationships/tags" Target="../tags/tag313.xml"/><Relationship Id="rId50" Type="http://schemas.openxmlformats.org/officeDocument/2006/relationships/tags" Target="../tags/tag329.xml"/><Relationship Id="rId55" Type="http://schemas.openxmlformats.org/officeDocument/2006/relationships/tags" Target="../tags/tag334.xml"/><Relationship Id="rId76" Type="http://schemas.openxmlformats.org/officeDocument/2006/relationships/slideLayout" Target="../slideLayouts/slideLayout1.xml"/><Relationship Id="rId7" Type="http://schemas.openxmlformats.org/officeDocument/2006/relationships/tags" Target="../tags/tag286.xml"/><Relationship Id="rId71" Type="http://schemas.openxmlformats.org/officeDocument/2006/relationships/tags" Target="../tags/tag350.xml"/><Relationship Id="rId2" Type="http://schemas.openxmlformats.org/officeDocument/2006/relationships/tags" Target="../tags/tag281.xml"/><Relationship Id="rId29" Type="http://schemas.openxmlformats.org/officeDocument/2006/relationships/tags" Target="../tags/tag308.xml"/><Relationship Id="rId24" Type="http://schemas.openxmlformats.org/officeDocument/2006/relationships/tags" Target="../tags/tag303.xml"/><Relationship Id="rId40" Type="http://schemas.openxmlformats.org/officeDocument/2006/relationships/tags" Target="../tags/tag319.xml"/><Relationship Id="rId45" Type="http://schemas.openxmlformats.org/officeDocument/2006/relationships/tags" Target="../tags/tag324.xml"/><Relationship Id="rId66" Type="http://schemas.openxmlformats.org/officeDocument/2006/relationships/tags" Target="../tags/tag345.xml"/><Relationship Id="rId87" Type="http://schemas.openxmlformats.org/officeDocument/2006/relationships/chart" Target="../charts/chart33.xml"/><Relationship Id="rId61" Type="http://schemas.openxmlformats.org/officeDocument/2006/relationships/tags" Target="../tags/tag340.xml"/><Relationship Id="rId82" Type="http://schemas.openxmlformats.org/officeDocument/2006/relationships/chart" Target="../charts/chart28.xml"/><Relationship Id="rId19" Type="http://schemas.openxmlformats.org/officeDocument/2006/relationships/tags" Target="../tags/tag298.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13" Type="http://schemas.openxmlformats.org/officeDocument/2006/relationships/tags" Target="../tags/tag367.xml"/><Relationship Id="rId18" Type="http://schemas.openxmlformats.org/officeDocument/2006/relationships/tags" Target="../tags/tag372.xml"/><Relationship Id="rId26" Type="http://schemas.openxmlformats.org/officeDocument/2006/relationships/tags" Target="../tags/tag380.xml"/><Relationship Id="rId21" Type="http://schemas.openxmlformats.org/officeDocument/2006/relationships/tags" Target="../tags/tag375.xml"/><Relationship Id="rId34" Type="http://schemas.openxmlformats.org/officeDocument/2006/relationships/image" Target="../media/image9.emf"/><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tags" Target="../tags/tag379.xml"/><Relationship Id="rId33" Type="http://schemas.openxmlformats.org/officeDocument/2006/relationships/oleObject" Target="../embeddings/oleObject15.bin"/><Relationship Id="rId38" Type="http://schemas.openxmlformats.org/officeDocument/2006/relationships/chart" Target="../charts/chart41.xml"/><Relationship Id="rId2" Type="http://schemas.openxmlformats.org/officeDocument/2006/relationships/tags" Target="../tags/tag356.xml"/><Relationship Id="rId16" Type="http://schemas.openxmlformats.org/officeDocument/2006/relationships/tags" Target="../tags/tag370.xml"/><Relationship Id="rId20" Type="http://schemas.openxmlformats.org/officeDocument/2006/relationships/tags" Target="../tags/tag374.xml"/><Relationship Id="rId29" Type="http://schemas.openxmlformats.org/officeDocument/2006/relationships/tags" Target="../tags/tag383.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24" Type="http://schemas.openxmlformats.org/officeDocument/2006/relationships/tags" Target="../tags/tag378.xml"/><Relationship Id="rId32" Type="http://schemas.openxmlformats.org/officeDocument/2006/relationships/slideLayout" Target="../slideLayouts/slideLayout1.xml"/><Relationship Id="rId37" Type="http://schemas.openxmlformats.org/officeDocument/2006/relationships/chart" Target="../charts/chart40.xml"/><Relationship Id="rId5" Type="http://schemas.openxmlformats.org/officeDocument/2006/relationships/tags" Target="../tags/tag359.xml"/><Relationship Id="rId15" Type="http://schemas.openxmlformats.org/officeDocument/2006/relationships/tags" Target="../tags/tag369.xml"/><Relationship Id="rId23" Type="http://schemas.openxmlformats.org/officeDocument/2006/relationships/tags" Target="../tags/tag377.xml"/><Relationship Id="rId28" Type="http://schemas.openxmlformats.org/officeDocument/2006/relationships/tags" Target="../tags/tag382.xml"/><Relationship Id="rId36" Type="http://schemas.openxmlformats.org/officeDocument/2006/relationships/chart" Target="../charts/chart39.xml"/><Relationship Id="rId10" Type="http://schemas.openxmlformats.org/officeDocument/2006/relationships/tags" Target="../tags/tag364.xml"/><Relationship Id="rId19" Type="http://schemas.openxmlformats.org/officeDocument/2006/relationships/tags" Target="../tags/tag373.xml"/><Relationship Id="rId31" Type="http://schemas.openxmlformats.org/officeDocument/2006/relationships/tags" Target="../tags/tag385.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 Id="rId22" Type="http://schemas.openxmlformats.org/officeDocument/2006/relationships/tags" Target="../tags/tag376.xml"/><Relationship Id="rId27" Type="http://schemas.openxmlformats.org/officeDocument/2006/relationships/tags" Target="../tags/tag381.xml"/><Relationship Id="rId30" Type="http://schemas.openxmlformats.org/officeDocument/2006/relationships/tags" Target="../tags/tag384.xml"/><Relationship Id="rId35" Type="http://schemas.openxmlformats.org/officeDocument/2006/relationships/chart" Target="../charts/chart38.xml"/><Relationship Id="rId8" Type="http://schemas.openxmlformats.org/officeDocument/2006/relationships/tags" Target="../tags/tag362.xml"/><Relationship Id="rId3" Type="http://schemas.openxmlformats.org/officeDocument/2006/relationships/tags" Target="../tags/tag357.xml"/></Relationships>
</file>

<file path=ppt/slides/_rels/slide26.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tags" Target="../tags/tag398.xml"/><Relationship Id="rId18" Type="http://schemas.openxmlformats.org/officeDocument/2006/relationships/tags" Target="../tags/tag403.xml"/><Relationship Id="rId3" Type="http://schemas.openxmlformats.org/officeDocument/2006/relationships/tags" Target="../tags/tag388.xml"/><Relationship Id="rId21" Type="http://schemas.openxmlformats.org/officeDocument/2006/relationships/image" Target="../media/image9.emf"/><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tags" Target="../tags/tag402.xml"/><Relationship Id="rId2" Type="http://schemas.openxmlformats.org/officeDocument/2006/relationships/tags" Target="../tags/tag387.xml"/><Relationship Id="rId16" Type="http://schemas.openxmlformats.org/officeDocument/2006/relationships/tags" Target="../tags/tag401.xml"/><Relationship Id="rId20" Type="http://schemas.openxmlformats.org/officeDocument/2006/relationships/oleObject" Target="../embeddings/oleObject16.bin"/><Relationship Id="rId1" Type="http://schemas.openxmlformats.org/officeDocument/2006/relationships/tags" Target="../tags/tag386.x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tags" Target="../tags/tag400.xml"/><Relationship Id="rId23" Type="http://schemas.openxmlformats.org/officeDocument/2006/relationships/chart" Target="../charts/chart43.xml"/><Relationship Id="rId10" Type="http://schemas.openxmlformats.org/officeDocument/2006/relationships/tags" Target="../tags/tag395.xml"/><Relationship Id="rId19" Type="http://schemas.openxmlformats.org/officeDocument/2006/relationships/slideLayout" Target="../slideLayouts/slideLayout1.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tags" Target="../tags/tag399.xml"/><Relationship Id="rId22" Type="http://schemas.openxmlformats.org/officeDocument/2006/relationships/chart" Target="../charts/char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9.emf"/><Relationship Id="rId10" Type="http://schemas.microsoft.com/office/2007/relationships/hdphoto" Target="../media/hdphoto1.wdp"/><Relationship Id="rId4" Type="http://schemas.openxmlformats.org/officeDocument/2006/relationships/oleObject" Target="../embeddings/oleObject4.bin"/><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oleObject" Target="../embeddings/oleObject6.bin"/><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image" Target="../media/image23.jpeg"/><Relationship Id="rId2" Type="http://schemas.openxmlformats.org/officeDocument/2006/relationships/slideLayout" Target="../slideLayouts/slideLayout1.xml"/><Relationship Id="rId16" Type="http://schemas.openxmlformats.org/officeDocument/2006/relationships/image" Target="../media/image22.jpeg"/><Relationship Id="rId1" Type="http://schemas.openxmlformats.org/officeDocument/2006/relationships/tags" Target="../tags/tag7.xml"/><Relationship Id="rId6" Type="http://schemas.openxmlformats.org/officeDocument/2006/relationships/image" Target="../media/image14.png"/><Relationship Id="rId11" Type="http://schemas.microsoft.com/office/2007/relationships/hdphoto" Target="../media/hdphoto4.wdp"/><Relationship Id="rId5" Type="http://schemas.openxmlformats.org/officeDocument/2006/relationships/image" Target="../media/image13.png"/><Relationship Id="rId15" Type="http://schemas.openxmlformats.org/officeDocument/2006/relationships/image" Target="../media/image21.jpeg"/><Relationship Id="rId10" Type="http://schemas.openxmlformats.org/officeDocument/2006/relationships/image" Target="../media/image17.png"/><Relationship Id="rId19" Type="http://schemas.openxmlformats.org/officeDocument/2006/relationships/image" Target="../media/image25.jpeg"/><Relationship Id="rId4" Type="http://schemas.openxmlformats.org/officeDocument/2006/relationships/image" Target="../media/image9.emf"/><Relationship Id="rId9" Type="http://schemas.microsoft.com/office/2007/relationships/hdphoto" Target="../media/hdphoto3.wdp"/><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image" Target="../media/image26.png"/><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tags" Target="../tags/tag61.xml"/><Relationship Id="rId58" Type="http://schemas.openxmlformats.org/officeDocument/2006/relationships/tags" Target="../tags/tag66.xml"/><Relationship Id="rId66" Type="http://schemas.openxmlformats.org/officeDocument/2006/relationships/image" Target="../media/image9.emf"/><Relationship Id="rId74" Type="http://schemas.openxmlformats.org/officeDocument/2006/relationships/chart" Target="../charts/chart6.xml"/><Relationship Id="rId5" Type="http://schemas.openxmlformats.org/officeDocument/2006/relationships/tags" Target="../tags/tag13.xml"/><Relationship Id="rId61" Type="http://schemas.openxmlformats.org/officeDocument/2006/relationships/tags" Target="../tags/tag69.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slideLayout" Target="../slideLayouts/slideLayout1.xml"/><Relationship Id="rId69" Type="http://schemas.openxmlformats.org/officeDocument/2006/relationships/image" Target="../media/image27.png"/><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chart" Target="../charts/chart4.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chart" Target="../charts/chart1.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chart" Target="../charts/chart2.xml"/><Relationship Id="rId75" Type="http://schemas.openxmlformats.org/officeDocument/2006/relationships/chart" Target="../charts/chart7.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oleObject" Target="../embeddings/oleObject7.bin"/><Relationship Id="rId73" Type="http://schemas.openxmlformats.org/officeDocument/2006/relationships/chart" Target="../charts/chart5.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chart" Target="../charts/chart8.xml"/><Relationship Id="rId7" Type="http://schemas.openxmlformats.org/officeDocument/2006/relationships/tags" Target="../tags/tag15.xml"/><Relationship Id="rId71"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7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AA9452-4E9A-6FD7-A511-82BDCC8A9EBA}"/>
              </a:ext>
            </a:extLst>
          </p:cNvPr>
          <p:cNvPicPr>
            <a:picLocks noChangeAspect="1"/>
          </p:cNvPicPr>
          <p:nvPr/>
        </p:nvPicPr>
        <p:blipFill>
          <a:blip r:embed="rId2"/>
          <a:stretch>
            <a:fillRect/>
          </a:stretch>
        </p:blipFill>
        <p:spPr>
          <a:xfrm>
            <a:off x="-172925" y="-78232"/>
            <a:ext cx="13503049" cy="8178800"/>
          </a:xfrm>
          <a:prstGeom prst="rect">
            <a:avLst/>
          </a:prstGeom>
        </p:spPr>
      </p:pic>
      <p:pic>
        <p:nvPicPr>
          <p:cNvPr id="8" name="Imagem" descr="Imagem">
            <a:extLst>
              <a:ext uri="{FF2B5EF4-FFF2-40B4-BE49-F238E27FC236}">
                <a16:creationId xmlns:a16="http://schemas.microsoft.com/office/drawing/2014/main" id="{87F2CD37-2A5C-8F0E-E0FF-C863066FE7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0464800" y="6647278"/>
            <a:ext cx="1600200" cy="559940"/>
          </a:xfrm>
          <a:prstGeom prst="rect">
            <a:avLst/>
          </a:prstGeom>
          <a:ln w="12700">
            <a:miter lim="400000"/>
          </a:ln>
        </p:spPr>
      </p:pic>
      <p:sp>
        <p:nvSpPr>
          <p:cNvPr id="3" name="Produtos">
            <a:extLst>
              <a:ext uri="{FF2B5EF4-FFF2-40B4-BE49-F238E27FC236}">
                <a16:creationId xmlns:a16="http://schemas.microsoft.com/office/drawing/2014/main" id="{CAD77307-9232-75E7-E98D-9AFAFE05FBE0}"/>
              </a:ext>
            </a:extLst>
          </p:cNvPr>
          <p:cNvSpPr txBox="1"/>
          <p:nvPr/>
        </p:nvSpPr>
        <p:spPr>
          <a:xfrm>
            <a:off x="5589861" y="3064416"/>
            <a:ext cx="6854279" cy="9467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pPr algn="r"/>
            <a:r>
              <a:rPr lang="pt-BR" dirty="0" err="1">
                <a:latin typeface="Gatwick Light" panose="00000500000000000000" pitchFamily="2" charset="0"/>
              </a:rPr>
              <a:t>Results</a:t>
            </a:r>
            <a:r>
              <a:rPr lang="pt-BR" dirty="0">
                <a:latin typeface="Gatwick Light" panose="00000500000000000000" pitchFamily="2" charset="0"/>
              </a:rPr>
              <a:t> </a:t>
            </a:r>
          </a:p>
          <a:p>
            <a:pPr algn="r"/>
            <a:r>
              <a:rPr lang="pt-BR" dirty="0">
                <a:latin typeface="Gatwick Light" panose="00000500000000000000" pitchFamily="2" charset="0"/>
              </a:rPr>
              <a:t>2025</a:t>
            </a:r>
            <a:endParaRPr dirty="0">
              <a:latin typeface="Gatwick Light" panose="00000500000000000000" pitchFamily="2" charset="0"/>
            </a:endParaRPr>
          </a:p>
        </p:txBody>
      </p:sp>
      <p:pic>
        <p:nvPicPr>
          <p:cNvPr id="4" name="Picture 3">
            <a:extLst>
              <a:ext uri="{FF2B5EF4-FFF2-40B4-BE49-F238E27FC236}">
                <a16:creationId xmlns:a16="http://schemas.microsoft.com/office/drawing/2014/main" id="{ED73C3BD-87BE-6280-AB3D-6004C0D633C3}"/>
              </a:ext>
            </a:extLst>
          </p:cNvPr>
          <p:cNvPicPr>
            <a:picLocks noChangeAspect="1"/>
          </p:cNvPicPr>
          <p:nvPr/>
        </p:nvPicPr>
        <p:blipFill rotWithShape="1">
          <a:blip r:embed="rId4"/>
          <a:srcRect l="27183" r="-1005" b="11667"/>
          <a:stretch/>
        </p:blipFill>
        <p:spPr>
          <a:xfrm>
            <a:off x="-157163" y="1905886"/>
            <a:ext cx="5534327" cy="6057899"/>
          </a:xfrm>
          <a:prstGeom prst="rect">
            <a:avLst/>
          </a:prstGeom>
        </p:spPr>
      </p:pic>
      <p:sp>
        <p:nvSpPr>
          <p:cNvPr id="2" name="CaixaDeTexto 1">
            <a:extLst>
              <a:ext uri="{FF2B5EF4-FFF2-40B4-BE49-F238E27FC236}">
                <a16:creationId xmlns:a16="http://schemas.microsoft.com/office/drawing/2014/main" id="{83305963-F257-9CD7-0D73-ADE31FD2B702}"/>
              </a:ext>
            </a:extLst>
          </p:cNvPr>
          <p:cNvSpPr txBox="1"/>
          <p:nvPr/>
        </p:nvSpPr>
        <p:spPr>
          <a:xfrm>
            <a:off x="13618640" y="4494650"/>
            <a:ext cx="2103960" cy="880369"/>
          </a:xfrm>
          <a:prstGeom prst="rect">
            <a:avLst/>
          </a:prstGeom>
          <a:noFill/>
          <a:ln w="28575">
            <a:solidFill>
              <a:srgbClr val="FF0000"/>
            </a:solidFill>
          </a:ln>
        </p:spPr>
        <p:txBody>
          <a:bodyPr wrap="square">
            <a:spAutoFit/>
          </a:bodyPr>
          <a:lstStyle/>
          <a:p>
            <a:pPr algn="ctr">
              <a:lnSpc>
                <a:spcPct val="150000"/>
              </a:lnSpc>
            </a:pPr>
            <a:r>
              <a:rPr lang="pt-BR" b="1" spc="200" dirty="0">
                <a:solidFill>
                  <a:schemeClr val="bg1"/>
                </a:solidFill>
                <a:latin typeface="Mulish ExtraBold"/>
                <a:ea typeface="Open Sans" panose="020B0606030504020204" pitchFamily="34" charset="0"/>
                <a:cs typeface="Open Sans" panose="020B0606030504020204" pitchFamily="34" charset="0"/>
                <a:sym typeface="Open Sans" panose="020B0606030504020204" pitchFamily="34" charset="0"/>
              </a:rPr>
              <a:t>[Prévia enviada em 06/02]</a:t>
            </a:r>
            <a:endParaRPr lang="pt-BR" sz="1800" b="1" spc="200" dirty="0">
              <a:solidFill>
                <a:schemeClr val="bg1"/>
              </a:solidFill>
              <a:latin typeface="Mulish ExtraBold"/>
              <a:ea typeface="Open Sans" panose="020B0606030504020204" pitchFamily="34" charset="0"/>
              <a:cs typeface="Open Sans" panose="020B0606030504020204" pitchFamily="34" charset="0"/>
              <a:sym typeface="Open Sans" panose="020B060603050402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to 25" hidden="1">
            <a:extLst>
              <a:ext uri="{FF2B5EF4-FFF2-40B4-BE49-F238E27FC236}">
                <a16:creationId xmlns:a16="http://schemas.microsoft.com/office/drawing/2014/main" id="{086BDFD2-153F-F908-61B1-8386FD68626C}"/>
              </a:ext>
            </a:extLst>
          </p:cNvPr>
          <p:cNvGraphicFramePr>
            <a:graphicFrameLocks/>
          </p:cNvGraphicFramePr>
          <p:nvPr>
            <p:custDataLst>
              <p:tags r:id="rId1"/>
            </p:custDataLst>
            <p:extLst>
              <p:ext uri="{D42A27DB-BD31-4B8C-83A1-F6EECF244321}">
                <p14:modId xmlns:p14="http://schemas.microsoft.com/office/powerpoint/2010/main" val="1388211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58" imgW="421" imgH="420" progId="TCLayout.ActiveDocument.1">
                  <p:embed/>
                </p:oleObj>
              </mc:Choice>
              <mc:Fallback>
                <p:oleObj name="Slide do think-cell" r:id="rId58" imgW="421" imgH="420" progId="TCLayout.ActiveDocument.1">
                  <p:embed/>
                  <p:pic>
                    <p:nvPicPr>
                      <p:cNvPr id="26" name="Objeto 25" hidden="1">
                        <a:extLst>
                          <a:ext uri="{FF2B5EF4-FFF2-40B4-BE49-F238E27FC236}">
                            <a16:creationId xmlns:a16="http://schemas.microsoft.com/office/drawing/2014/main" id="{086BDFD2-153F-F908-61B1-8386FD68626C}"/>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1F7FC511-49A3-27F7-50CB-25228670DA00}"/>
              </a:ext>
            </a:extLst>
          </p:cNvPr>
          <p:cNvSpPr txBox="1"/>
          <p:nvPr/>
        </p:nvSpPr>
        <p:spPr>
          <a:xfrm>
            <a:off x="254000" y="-159280"/>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err="1">
                <a:solidFill>
                  <a:srgbClr val="7F252F"/>
                </a:solidFill>
                <a:latin typeface="Gatwick Light" panose="00000500000000000000" pitchFamily="2" charset="0"/>
              </a:rPr>
              <a:t>Collateralized</a:t>
            </a:r>
            <a:r>
              <a:rPr lang="pt-BR" sz="1400" dirty="0">
                <a:solidFill>
                  <a:srgbClr val="7F252F"/>
                </a:solidFill>
                <a:latin typeface="Gatwick Light" panose="00000500000000000000" pitchFamily="2" charset="0"/>
              </a:rPr>
              <a:t> </a:t>
            </a:r>
            <a:r>
              <a:rPr lang="pt-BR" sz="1400" dirty="0" err="1">
                <a:solidFill>
                  <a:srgbClr val="7F252F"/>
                </a:solidFill>
                <a:latin typeface="Gatwick Light" panose="00000500000000000000" pitchFamily="2" charset="0"/>
              </a:rPr>
              <a:t>Retail</a:t>
            </a:r>
            <a:endParaRPr sz="1400" dirty="0">
              <a:solidFill>
                <a:srgbClr val="7F252F"/>
              </a:solidFill>
              <a:latin typeface="Gatwick Light" panose="00000500000000000000" pitchFamily="2" charset="0"/>
            </a:endParaRPr>
          </a:p>
        </p:txBody>
      </p:sp>
      <p:cxnSp>
        <p:nvCxnSpPr>
          <p:cNvPr id="16" name="Straight Connector 15">
            <a:extLst>
              <a:ext uri="{FF2B5EF4-FFF2-40B4-BE49-F238E27FC236}">
                <a16:creationId xmlns:a16="http://schemas.microsoft.com/office/drawing/2014/main" id="{775B14C8-F668-A444-052E-BA9C932724CF}"/>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CaixaDeTexto 11">
            <a:extLst>
              <a:ext uri="{FF2B5EF4-FFF2-40B4-BE49-F238E27FC236}">
                <a16:creationId xmlns:a16="http://schemas.microsoft.com/office/drawing/2014/main" id="{42CFA7CA-30A0-7CCE-0FB8-B9CB2F00741F}"/>
              </a:ext>
            </a:extLst>
          </p:cNvPr>
          <p:cNvSpPr txBox="1"/>
          <p:nvPr/>
        </p:nvSpPr>
        <p:spPr>
          <a:xfrm>
            <a:off x="177800" y="660400"/>
            <a:ext cx="124968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Light" pitchFamily="2" charset="0"/>
                <a:ea typeface="+mn-ea"/>
                <a:cs typeface="+mn-cs"/>
              </a:rPr>
              <a:t>This period was marked by a portfolio remix, focusing on products with higher spreads and added value.</a:t>
            </a:r>
            <a:endParaRPr kumimoji="0" lang="pt-BR" sz="1600" b="0" i="1"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19" name="Rectangle 67">
            <a:extLst>
              <a:ext uri="{FF2B5EF4-FFF2-40B4-BE49-F238E27FC236}">
                <a16:creationId xmlns:a16="http://schemas.microsoft.com/office/drawing/2014/main" id="{C75A2296-51A5-B54C-F418-A214589B19E7}"/>
              </a:ext>
            </a:extLst>
          </p:cNvPr>
          <p:cNvSpPr/>
          <p:nvPr/>
        </p:nvSpPr>
        <p:spPr>
          <a:xfrm>
            <a:off x="406400" y="12700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Portfolio</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r>
              <a:rPr lang="pt-BR" sz="1000" dirty="0">
                <a:solidFill>
                  <a:schemeClr val="tx1"/>
                </a:solidFill>
                <a:latin typeface="Mulish Light" pitchFamily="2" charset="0"/>
                <a:ea typeface="Open Sans" panose="020B0606030504020204" pitchFamily="34" charset="0"/>
                <a:cs typeface="Open Sans" panose="020B0606030504020204" pitchFamily="34" charset="0"/>
              </a:rPr>
              <a:t>R$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88" name="Rectangle 67">
            <a:extLst>
              <a:ext uri="{FF2B5EF4-FFF2-40B4-BE49-F238E27FC236}">
                <a16:creationId xmlns:a16="http://schemas.microsoft.com/office/drawing/2014/main" id="{CBCC2986-A59E-2FF9-E9B7-1F958FE53894}"/>
              </a:ext>
            </a:extLst>
          </p:cNvPr>
          <p:cNvSpPr/>
          <p:nvPr/>
        </p:nvSpPr>
        <p:spPr>
          <a:xfrm>
            <a:off x="378805" y="4466931"/>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defTabSz="888978">
              <a:lnSpc>
                <a:spcPct val="90000"/>
              </a:lnSpc>
              <a:spcBef>
                <a:spcPct val="0"/>
              </a:spcBef>
              <a:spcAft>
                <a:spcPts val="267"/>
              </a:spcAft>
            </a:pPr>
            <a:r>
              <a:rPr lang="en-US" sz="1400" b="1" dirty="0">
                <a:solidFill>
                  <a:srgbClr val="791C29"/>
                </a:solidFill>
                <a:latin typeface="Mulish" pitchFamily="2" charset="0"/>
                <a:ea typeface="Open Sans" panose="020B0606030504020204" pitchFamily="34" charset="0"/>
                <a:cs typeface="Open Sans" panose="020B0606030504020204" pitchFamily="34" charset="0"/>
              </a:rPr>
              <a:t>Highlights of 2025</a:t>
            </a:r>
          </a:p>
        </p:txBody>
      </p:sp>
      <p:sp>
        <p:nvSpPr>
          <p:cNvPr id="13" name="CaixaDeTexto 12">
            <a:extLst>
              <a:ext uri="{FF2B5EF4-FFF2-40B4-BE49-F238E27FC236}">
                <a16:creationId xmlns:a16="http://schemas.microsoft.com/office/drawing/2014/main" id="{0C059AD9-0C58-9761-8808-E530271E4D29}"/>
              </a:ext>
            </a:extLst>
          </p:cNvPr>
          <p:cNvSpPr txBox="1"/>
          <p:nvPr/>
        </p:nvSpPr>
        <p:spPr>
          <a:xfrm>
            <a:off x="126828" y="4851400"/>
            <a:ext cx="11480972" cy="2508379"/>
          </a:xfrm>
          <a:prstGeom prst="rect">
            <a:avLst/>
          </a:prstGeom>
          <a:noFill/>
        </p:spPr>
        <p:txBody>
          <a:bodyPr wrap="square">
            <a:spAutoFit/>
          </a:bodyPr>
          <a:lstStyle/>
          <a:p>
            <a:pPr marL="601200" lvl="1" indent="-180000" algn="just" defTabSz="457200">
              <a:spcAft>
                <a:spcPts val="600"/>
              </a:spcAft>
              <a:buClr>
                <a:srgbClr val="741836"/>
              </a:buClr>
              <a:buFont typeface="Symbol" panose="05050102010706020507" pitchFamily="18" charset="2"/>
              <a:buChar char="ñ"/>
            </a:pPr>
            <a:r>
              <a:rPr lang="en-US" sz="1200" b="1" kern="0" dirty="0">
                <a:latin typeface="Mulish Light" pitchFamily="2" charset="0"/>
                <a:ea typeface="Open Sans" panose="020B0606030504020204" pitchFamily="34" charset="0"/>
                <a:cs typeface="Open Sans" panose="020B0606030504020204" pitchFamily="34" charset="0"/>
              </a:rPr>
              <a:t>Greater diversification and advancement of Collateralized Retail, portfolio remix, and pioneering positioning in Private Payroll Loans, which boosted the profitability of this business with over 3 million clients and we operate with over 100 public entities.</a:t>
            </a:r>
          </a:p>
          <a:p>
            <a:pPr marL="601200" lvl="1" indent="-180000" algn="just" defTabSz="457200">
              <a:spcAft>
                <a:spcPts val="6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Highly scalable payroll loan market, with an addressable audience of nearly 100 million people among public servants, CLT employees, and INSS beneficiaries. Private payroll loans already total over R$ 100 billion, with potential scale comparable to the public employee market (portfolio exceeding R$ 380 billion).</a:t>
            </a:r>
          </a:p>
          <a:p>
            <a:pPr marL="601200" lvl="1" indent="-180000" algn="just" defTabSz="457200">
              <a:spcAft>
                <a:spcPts val="6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The payroll loan card portfolio¹ surpassed R$ 813 million, with more than 200,000 clients and a 162% YoY growth in proprietary origination, reflecting the efficiency gains of the digital pipeline and the intensive use of data and technology.</a:t>
            </a:r>
          </a:p>
          <a:p>
            <a:pPr marL="601200" lvl="1" indent="-180000" algn="just" defTabSz="457200">
              <a:spcAft>
                <a:spcPts val="6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Consistent expansion of Private Payroll Loans, a 100% digital, collateralized, and scalable product, operated on proprietary pipelines and with attractive risk-adjusted profitability. The customer base is evolving and already has more than 1.4 million clients.</a:t>
            </a:r>
          </a:p>
          <a:p>
            <a:pPr marL="601200" lvl="1" indent="-180000" algn="just" defTabSz="457200">
              <a:spcAft>
                <a:spcPts val="6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Strategic restructuring of the public payroll loan portfolio, after securitizations and portfolio remix, creating avenues for growth with higher profitability.</a:t>
            </a:r>
          </a:p>
          <a:p>
            <a:pPr marL="601200" lvl="1" indent="-180000" algn="just" defTabSz="457200">
              <a:spcAft>
                <a:spcPts val="6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Progress in cross-selling and product integration, strengthening the integrated model and comprehensive, long-term relationship with our customers.</a:t>
            </a:r>
            <a:endParaRPr lang="pt-BR" sz="1200" kern="0" dirty="0">
              <a:latin typeface="Mulish Light" pitchFamily="2" charset="0"/>
              <a:ea typeface="Open Sans" panose="020B0606030504020204" pitchFamily="34" charset="0"/>
              <a:cs typeface="Open Sans" panose="020B0606030504020204" pitchFamily="34" charset="0"/>
            </a:endParaRPr>
          </a:p>
        </p:txBody>
      </p:sp>
      <p:sp>
        <p:nvSpPr>
          <p:cNvPr id="22" name="CaixaDeTexto 21">
            <a:extLst>
              <a:ext uri="{FF2B5EF4-FFF2-40B4-BE49-F238E27FC236}">
                <a16:creationId xmlns:a16="http://schemas.microsoft.com/office/drawing/2014/main" id="{A46FF183-1DCD-6AA5-3A0B-69AE655E42E6}"/>
              </a:ext>
            </a:extLst>
          </p:cNvPr>
          <p:cNvSpPr txBox="1"/>
          <p:nvPr/>
        </p:nvSpPr>
        <p:spPr>
          <a:xfrm>
            <a:off x="177800" y="7486891"/>
            <a:ext cx="6101711" cy="215444"/>
          </a:xfrm>
          <a:prstGeom prst="rect">
            <a:avLst/>
          </a:prstGeom>
          <a:noFill/>
        </p:spPr>
        <p:txBody>
          <a:bodyPr wrap="square">
            <a:spAutoFit/>
          </a:bodyPr>
          <a:lstStyle/>
          <a:p>
            <a:pPr algn="just"/>
            <a:r>
              <a:rPr lang="en-US"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Benefit and Payroll Deduction Cards originated and acquired.</a:t>
            </a:r>
            <a:endPar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8" name="CaixaDeTexto 7">
            <a:extLst>
              <a:ext uri="{FF2B5EF4-FFF2-40B4-BE49-F238E27FC236}">
                <a16:creationId xmlns:a16="http://schemas.microsoft.com/office/drawing/2014/main" id="{06A9479D-680C-D38C-9F27-558417A3F8E5}"/>
              </a:ext>
            </a:extLst>
          </p:cNvPr>
          <p:cNvSpPr txBox="1"/>
          <p:nvPr/>
        </p:nvSpPr>
        <p:spPr>
          <a:xfrm>
            <a:off x="433707" y="10503013"/>
            <a:ext cx="6101711" cy="215444"/>
          </a:xfrm>
          <a:prstGeom prst="rect">
            <a:avLst/>
          </a:prstGeom>
          <a:noFill/>
        </p:spPr>
        <p:txBody>
          <a:bodyPr wrap="square">
            <a:spAutoFit/>
          </a:bodyPr>
          <a:lstStyle/>
          <a:p>
            <a:pPr algn="just"/>
            <a:r>
              <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Cartão Benefício e Consignado originado.</a:t>
            </a:r>
          </a:p>
        </p:txBody>
      </p:sp>
      <p:sp>
        <p:nvSpPr>
          <p:cNvPr id="9" name="CaixaDeTexto 8">
            <a:extLst>
              <a:ext uri="{FF2B5EF4-FFF2-40B4-BE49-F238E27FC236}">
                <a16:creationId xmlns:a16="http://schemas.microsoft.com/office/drawing/2014/main" id="{79CA7034-6469-928B-B878-184EB01DC381}"/>
              </a:ext>
            </a:extLst>
          </p:cNvPr>
          <p:cNvSpPr txBox="1"/>
          <p:nvPr/>
        </p:nvSpPr>
        <p:spPr>
          <a:xfrm>
            <a:off x="586107" y="10655413"/>
            <a:ext cx="6101711" cy="215444"/>
          </a:xfrm>
          <a:prstGeom prst="rect">
            <a:avLst/>
          </a:prstGeom>
          <a:noFill/>
        </p:spPr>
        <p:txBody>
          <a:bodyPr wrap="square">
            <a:spAutoFit/>
          </a:bodyPr>
          <a:lstStyle/>
          <a:p>
            <a:pPr algn="just"/>
            <a:r>
              <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Cartão Benefício e Consignado originado.</a:t>
            </a:r>
          </a:p>
        </p:txBody>
      </p:sp>
      <p:sp>
        <p:nvSpPr>
          <p:cNvPr id="10" name="CaixaDeTexto 9">
            <a:extLst>
              <a:ext uri="{FF2B5EF4-FFF2-40B4-BE49-F238E27FC236}">
                <a16:creationId xmlns:a16="http://schemas.microsoft.com/office/drawing/2014/main" id="{7E3EF820-ADA6-E276-E5DA-00A63FEA9BAF}"/>
              </a:ext>
            </a:extLst>
          </p:cNvPr>
          <p:cNvSpPr txBox="1"/>
          <p:nvPr/>
        </p:nvSpPr>
        <p:spPr>
          <a:xfrm>
            <a:off x="738507" y="10807813"/>
            <a:ext cx="6101711" cy="215444"/>
          </a:xfrm>
          <a:prstGeom prst="rect">
            <a:avLst/>
          </a:prstGeom>
          <a:noFill/>
        </p:spPr>
        <p:txBody>
          <a:bodyPr wrap="square">
            <a:spAutoFit/>
          </a:bodyPr>
          <a:lstStyle/>
          <a:p>
            <a:pPr algn="just"/>
            <a:r>
              <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Cartão Benefício e Consignado originado.</a:t>
            </a:r>
          </a:p>
        </p:txBody>
      </p:sp>
      <p:graphicFrame>
        <p:nvGraphicFramePr>
          <p:cNvPr id="6" name="Chart 3">
            <a:extLst>
              <a:ext uri="{FF2B5EF4-FFF2-40B4-BE49-F238E27FC236}">
                <a16:creationId xmlns:a16="http://schemas.microsoft.com/office/drawing/2014/main" id="{EE72E1CC-930C-856E-0627-82C7E5FAFD96}"/>
              </a:ext>
            </a:extLst>
          </p:cNvPr>
          <p:cNvGraphicFramePr/>
          <p:nvPr>
            <p:custDataLst>
              <p:tags r:id="rId2"/>
            </p:custDataLst>
            <p:extLst>
              <p:ext uri="{D42A27DB-BD31-4B8C-83A1-F6EECF244321}">
                <p14:modId xmlns:p14="http://schemas.microsoft.com/office/powerpoint/2010/main" val="3835825507"/>
              </p:ext>
            </p:extLst>
          </p:nvPr>
        </p:nvGraphicFramePr>
        <p:xfrm>
          <a:off x="1497013" y="1892300"/>
          <a:ext cx="8440737" cy="2540000"/>
        </p:xfrm>
        <a:graphic>
          <a:graphicData uri="http://schemas.openxmlformats.org/drawingml/2006/chart">
            <c:chart xmlns:c="http://schemas.openxmlformats.org/drawingml/2006/chart" xmlns:r="http://schemas.openxmlformats.org/officeDocument/2006/relationships" r:id="rId60"/>
          </a:graphicData>
        </a:graphic>
      </p:graphicFrame>
      <p:cxnSp>
        <p:nvCxnSpPr>
          <p:cNvPr id="43" name="Conector reto 42">
            <a:extLst>
              <a:ext uri="{FF2B5EF4-FFF2-40B4-BE49-F238E27FC236}">
                <a16:creationId xmlns:a16="http://schemas.microsoft.com/office/drawing/2014/main" id="{93C41E0A-4B4C-FE2A-9586-4EA6B8011BC6}"/>
              </a:ext>
            </a:extLst>
          </p:cNvPr>
          <p:cNvCxnSpPr>
            <a:cxnSpLocks/>
          </p:cNvCxnSpPr>
          <p:nvPr>
            <p:custDataLst>
              <p:tags r:id="rId3"/>
            </p:custDataLst>
          </p:nvPr>
        </p:nvCxnSpPr>
        <p:spPr bwMode="auto">
          <a:xfrm flipH="1">
            <a:off x="2790825" y="3892551"/>
            <a:ext cx="95250" cy="11112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 name="Conector reto 3">
            <a:extLst>
              <a:ext uri="{FF2B5EF4-FFF2-40B4-BE49-F238E27FC236}">
                <a16:creationId xmlns:a16="http://schemas.microsoft.com/office/drawing/2014/main" id="{CC99E259-3547-1132-AC1C-1D9C6A70D605}"/>
              </a:ext>
            </a:extLst>
          </p:cNvPr>
          <p:cNvCxnSpPr/>
          <p:nvPr>
            <p:custDataLst>
              <p:tags r:id="rId4"/>
            </p:custDataLst>
          </p:nvPr>
        </p:nvCxnSpPr>
        <p:spPr bwMode="auto">
          <a:xfrm flipH="1" flipV="1">
            <a:off x="2790825" y="4044950"/>
            <a:ext cx="95250" cy="127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Conector reto 44">
            <a:extLst>
              <a:ext uri="{FF2B5EF4-FFF2-40B4-BE49-F238E27FC236}">
                <a16:creationId xmlns:a16="http://schemas.microsoft.com/office/drawing/2014/main" id="{A6507190-AB94-1935-2F19-969782DBBD46}"/>
              </a:ext>
            </a:extLst>
          </p:cNvPr>
          <p:cNvCxnSpPr/>
          <p:nvPr>
            <p:custDataLst>
              <p:tags r:id="rId5"/>
            </p:custDataLst>
          </p:nvPr>
        </p:nvCxnSpPr>
        <p:spPr bwMode="auto">
          <a:xfrm flipH="1">
            <a:off x="6100763" y="4057650"/>
            <a:ext cx="95250" cy="952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Conector reto 45">
            <a:extLst>
              <a:ext uri="{FF2B5EF4-FFF2-40B4-BE49-F238E27FC236}">
                <a16:creationId xmlns:a16="http://schemas.microsoft.com/office/drawing/2014/main" id="{4C541B4F-C3A9-AEEE-A3C3-0A3A5E9D6DE5}"/>
              </a:ext>
            </a:extLst>
          </p:cNvPr>
          <p:cNvCxnSpPr/>
          <p:nvPr>
            <p:custDataLst>
              <p:tags r:id="rId6"/>
            </p:custDataLst>
          </p:nvPr>
        </p:nvCxnSpPr>
        <p:spPr bwMode="auto">
          <a:xfrm flipH="1">
            <a:off x="6100763" y="3975100"/>
            <a:ext cx="95250" cy="147638"/>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Conector reto 47">
            <a:extLst>
              <a:ext uri="{FF2B5EF4-FFF2-40B4-BE49-F238E27FC236}">
                <a16:creationId xmlns:a16="http://schemas.microsoft.com/office/drawing/2014/main" id="{F944D6C7-72CB-B4D6-6580-70FBD2EF6E66}"/>
              </a:ext>
            </a:extLst>
          </p:cNvPr>
          <p:cNvCxnSpPr/>
          <p:nvPr>
            <p:custDataLst>
              <p:tags r:id="rId7"/>
            </p:custDataLst>
          </p:nvPr>
        </p:nvCxnSpPr>
        <p:spPr bwMode="auto">
          <a:xfrm flipH="1">
            <a:off x="4445000" y="3975100"/>
            <a:ext cx="95250" cy="153988"/>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Conector reto 48">
            <a:extLst>
              <a:ext uri="{FF2B5EF4-FFF2-40B4-BE49-F238E27FC236}">
                <a16:creationId xmlns:a16="http://schemas.microsoft.com/office/drawing/2014/main" id="{B7041B4D-9578-D5CF-F5A2-8E422672F213}"/>
              </a:ext>
            </a:extLst>
          </p:cNvPr>
          <p:cNvCxnSpPr/>
          <p:nvPr>
            <p:custDataLst>
              <p:tags r:id="rId8"/>
            </p:custDataLst>
          </p:nvPr>
        </p:nvCxnSpPr>
        <p:spPr bwMode="auto">
          <a:xfrm flipH="1">
            <a:off x="4445000" y="4057650"/>
            <a:ext cx="95250" cy="1016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Conector reto 49">
            <a:extLst>
              <a:ext uri="{FF2B5EF4-FFF2-40B4-BE49-F238E27FC236}">
                <a16:creationId xmlns:a16="http://schemas.microsoft.com/office/drawing/2014/main" id="{14EE8BCB-DD20-BAD9-D985-A308D6484E67}"/>
              </a:ext>
            </a:extLst>
          </p:cNvPr>
          <p:cNvCxnSpPr/>
          <p:nvPr>
            <p:custDataLst>
              <p:tags r:id="rId9"/>
            </p:custDataLst>
          </p:nvPr>
        </p:nvCxnSpPr>
        <p:spPr bwMode="auto">
          <a:xfrm flipH="1">
            <a:off x="7754938" y="3975100"/>
            <a:ext cx="95250" cy="14922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Conector reto 50">
            <a:extLst>
              <a:ext uri="{FF2B5EF4-FFF2-40B4-BE49-F238E27FC236}">
                <a16:creationId xmlns:a16="http://schemas.microsoft.com/office/drawing/2014/main" id="{951335B3-56A1-3F17-5759-83E819085386}"/>
              </a:ext>
            </a:extLst>
          </p:cNvPr>
          <p:cNvCxnSpPr/>
          <p:nvPr>
            <p:custDataLst>
              <p:tags r:id="rId10"/>
            </p:custDataLst>
          </p:nvPr>
        </p:nvCxnSpPr>
        <p:spPr bwMode="auto">
          <a:xfrm flipH="1">
            <a:off x="7754938" y="4057649"/>
            <a:ext cx="95250" cy="952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Conector reto 141">
            <a:extLst>
              <a:ext uri="{FF2B5EF4-FFF2-40B4-BE49-F238E27FC236}">
                <a16:creationId xmlns:a16="http://schemas.microsoft.com/office/drawing/2014/main" id="{0A6C6D35-3271-12A3-ABC9-68F67F6B877C}"/>
              </a:ext>
            </a:extLst>
          </p:cNvPr>
          <p:cNvCxnSpPr/>
          <p:nvPr>
            <p:custDataLst>
              <p:tags r:id="rId11"/>
            </p:custDataLst>
          </p:nvPr>
        </p:nvCxnSpPr>
        <p:spPr bwMode="auto">
          <a:xfrm flipH="1">
            <a:off x="9410700" y="3810000"/>
            <a:ext cx="95250" cy="303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Conector reto 51">
            <a:extLst>
              <a:ext uri="{FF2B5EF4-FFF2-40B4-BE49-F238E27FC236}">
                <a16:creationId xmlns:a16="http://schemas.microsoft.com/office/drawing/2014/main" id="{7177C533-6B75-3AF0-E1CD-F65A69440599}"/>
              </a:ext>
            </a:extLst>
          </p:cNvPr>
          <p:cNvCxnSpPr/>
          <p:nvPr>
            <p:custDataLst>
              <p:tags r:id="rId12"/>
            </p:custDataLst>
          </p:nvPr>
        </p:nvCxnSpPr>
        <p:spPr bwMode="auto">
          <a:xfrm flipH="1">
            <a:off x="9410700" y="3975099"/>
            <a:ext cx="95250" cy="1651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Conector reto 53">
            <a:extLst>
              <a:ext uri="{FF2B5EF4-FFF2-40B4-BE49-F238E27FC236}">
                <a16:creationId xmlns:a16="http://schemas.microsoft.com/office/drawing/2014/main" id="{19CCD0E6-4A30-5FF6-91E1-219060D91695}"/>
              </a:ext>
            </a:extLst>
          </p:cNvPr>
          <p:cNvCxnSpPr/>
          <p:nvPr>
            <p:custDataLst>
              <p:tags r:id="rId13"/>
            </p:custDataLst>
          </p:nvPr>
        </p:nvCxnSpPr>
        <p:spPr bwMode="auto">
          <a:xfrm flipH="1">
            <a:off x="9410700" y="4057650"/>
            <a:ext cx="95250" cy="1016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Retângulo 55">
            <a:extLst>
              <a:ext uri="{FF2B5EF4-FFF2-40B4-BE49-F238E27FC236}">
                <a16:creationId xmlns:a16="http://schemas.microsoft.com/office/drawing/2014/main" id="{9587AC11-391A-F1D1-0C85-CD3F0FAC8318}"/>
              </a:ext>
            </a:extLst>
          </p:cNvPr>
          <p:cNvSpPr/>
          <p:nvPr>
            <p:custDataLst>
              <p:tags r:id="rId14"/>
            </p:custDataLst>
          </p:nvPr>
        </p:nvSpPr>
        <p:spPr bwMode="gray">
          <a:xfrm>
            <a:off x="3671888" y="3992563"/>
            <a:ext cx="320675" cy="165100"/>
          </a:xfrm>
          <a:prstGeom prst="rect">
            <a:avLst/>
          </a:prstGeom>
          <a:solidFill>
            <a:srgbClr val="FFFFFF"/>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8B849D66-E657-4BFB-92B7-71906F1A47B1}" type="datetime'''''''''3''''''''0''''''9'''''''''''''''''''''''''''">
              <a:rPr lang="en-US" altLang="en-US" sz="1200" smtClean="0">
                <a:solidFill>
                  <a:schemeClr val="tx1"/>
                </a:solidFill>
                <a:effectLst/>
                <a:latin typeface="Mulish" pitchFamily="2" charset="0"/>
                <a:ea typeface="+mj-ea"/>
                <a:cs typeface="+mj-cs"/>
              </a:rPr>
              <a:pPr algn="ctr">
                <a:lnSpc>
                  <a:spcPct val="90000"/>
                </a:lnSpc>
                <a:spcBef>
                  <a:spcPct val="0"/>
                </a:spcBef>
                <a:spcAft>
                  <a:spcPct val="0"/>
                </a:spcAft>
              </a:pPr>
              <a:t>309</a:t>
            </a:fld>
            <a:endParaRPr lang="en-US" sz="1200">
              <a:solidFill>
                <a:schemeClr val="tx1"/>
              </a:solidFill>
              <a:latin typeface="Mulish" pitchFamily="2" charset="0"/>
              <a:ea typeface="+mj-ea"/>
              <a:cs typeface="+mj-cs"/>
              <a:sym typeface="Mulish"/>
            </a:endParaRPr>
          </a:p>
        </p:txBody>
      </p:sp>
      <p:sp>
        <p:nvSpPr>
          <p:cNvPr id="127" name="Retângulo 126">
            <a:extLst>
              <a:ext uri="{FF2B5EF4-FFF2-40B4-BE49-F238E27FC236}">
                <a16:creationId xmlns:a16="http://schemas.microsoft.com/office/drawing/2014/main" id="{6446E541-0124-C9AD-035C-7FE3D02E45A4}"/>
              </a:ext>
            </a:extLst>
          </p:cNvPr>
          <p:cNvSpPr/>
          <p:nvPr>
            <p:custDataLst>
              <p:tags r:id="rId15"/>
            </p:custDataLst>
          </p:nvPr>
        </p:nvSpPr>
        <p:spPr bwMode="auto">
          <a:xfrm>
            <a:off x="3790950" y="4267200"/>
            <a:ext cx="53975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effectLst/>
                <a:latin typeface="Mulish" pitchFamily="2" charset="0"/>
                <a:sym typeface="Mulish" pitchFamily="2" charset="0"/>
              </a:rPr>
              <a:t>Mar-25</a:t>
            </a:r>
            <a:endParaRPr lang="pt-BR" sz="1200" dirty="0">
              <a:solidFill>
                <a:schemeClr val="tx1"/>
              </a:solidFill>
              <a:latin typeface="Mulish" pitchFamily="2" charset="0"/>
              <a:sym typeface="Mulish" pitchFamily="2" charset="0"/>
            </a:endParaRPr>
          </a:p>
        </p:txBody>
      </p:sp>
      <p:sp>
        <p:nvSpPr>
          <p:cNvPr id="58" name="Retângulo 57">
            <a:extLst>
              <a:ext uri="{FF2B5EF4-FFF2-40B4-BE49-F238E27FC236}">
                <a16:creationId xmlns:a16="http://schemas.microsoft.com/office/drawing/2014/main" id="{B7125D7C-BB55-E12E-3629-C95A74FA5C03}"/>
              </a:ext>
            </a:extLst>
          </p:cNvPr>
          <p:cNvSpPr/>
          <p:nvPr>
            <p:custDataLst>
              <p:tags r:id="rId16"/>
            </p:custDataLst>
          </p:nvPr>
        </p:nvSpPr>
        <p:spPr bwMode="gray">
          <a:xfrm>
            <a:off x="5786438" y="3949700"/>
            <a:ext cx="320675" cy="165100"/>
          </a:xfrm>
          <a:prstGeom prst="rect">
            <a:avLst/>
          </a:prstGeom>
          <a:solidFill>
            <a:srgbClr val="D6D7D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7A4F59E5-250A-49C9-8963-F994F6963EFC}" type="datetime'''''''''''''''''''3''''''''''6''''''''''2'''''''">
              <a:rPr lang="en-US" altLang="en-US" sz="1200" smtClean="0">
                <a:solidFill>
                  <a:schemeClr val="tx1"/>
                </a:solidFill>
                <a:effectLst/>
                <a:latin typeface="Mulish" pitchFamily="2" charset="0"/>
              </a:rPr>
              <a:pPr algn="ctr">
                <a:lnSpc>
                  <a:spcPct val="90000"/>
                </a:lnSpc>
                <a:spcBef>
                  <a:spcPct val="0"/>
                </a:spcBef>
                <a:spcAft>
                  <a:spcPct val="0"/>
                </a:spcAft>
              </a:pPr>
              <a:t>362</a:t>
            </a:fld>
            <a:endParaRPr lang="en-US" sz="1200">
              <a:solidFill>
                <a:schemeClr val="tx1"/>
              </a:solidFill>
              <a:latin typeface="Mulish" pitchFamily="2" charset="0"/>
              <a:sym typeface="Mulish"/>
            </a:endParaRPr>
          </a:p>
        </p:txBody>
      </p:sp>
      <p:sp>
        <p:nvSpPr>
          <p:cNvPr id="60" name="Retângulo 59">
            <a:extLst>
              <a:ext uri="{FF2B5EF4-FFF2-40B4-BE49-F238E27FC236}">
                <a16:creationId xmlns:a16="http://schemas.microsoft.com/office/drawing/2014/main" id="{8E6F81D6-6CCC-CE1B-0B2B-6922DFECB971}"/>
              </a:ext>
            </a:extLst>
          </p:cNvPr>
          <p:cNvSpPr/>
          <p:nvPr>
            <p:custDataLst>
              <p:tags r:id="rId17"/>
            </p:custDataLst>
          </p:nvPr>
        </p:nvSpPr>
        <p:spPr bwMode="gray">
          <a:xfrm>
            <a:off x="5326063" y="4002088"/>
            <a:ext cx="320675" cy="165100"/>
          </a:xfrm>
          <a:prstGeom prst="rect">
            <a:avLst/>
          </a:prstGeom>
          <a:solidFill>
            <a:srgbClr val="FFFFFF"/>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28BCD1CD-B532-4030-83DC-3EF850DF24E6}" type="datetime'''''''''''''''''''''1''''''''''''''''''9''''''3'''''''''''">
              <a:rPr lang="en-US" altLang="en-US" sz="1200" smtClean="0">
                <a:solidFill>
                  <a:schemeClr val="tx1"/>
                </a:solidFill>
                <a:effectLst/>
                <a:latin typeface="Mulish" pitchFamily="2" charset="0"/>
                <a:ea typeface="+mj-ea"/>
                <a:cs typeface="+mj-cs"/>
              </a:rPr>
              <a:pPr algn="ctr">
                <a:lnSpc>
                  <a:spcPct val="90000"/>
                </a:lnSpc>
                <a:spcBef>
                  <a:spcPct val="0"/>
                </a:spcBef>
                <a:spcAft>
                  <a:spcPct val="0"/>
                </a:spcAft>
              </a:pPr>
              <a:t>193</a:t>
            </a:fld>
            <a:endParaRPr lang="en-US" sz="1200">
              <a:solidFill>
                <a:schemeClr val="tx1"/>
              </a:solidFill>
              <a:latin typeface="Mulish" pitchFamily="2" charset="0"/>
              <a:ea typeface="+mj-ea"/>
              <a:cs typeface="+mj-cs"/>
              <a:sym typeface="Mulish" pitchFamily="2" charset="0"/>
            </a:endParaRPr>
          </a:p>
        </p:txBody>
      </p:sp>
      <p:sp>
        <p:nvSpPr>
          <p:cNvPr id="128" name="Retângulo 127">
            <a:extLst>
              <a:ext uri="{FF2B5EF4-FFF2-40B4-BE49-F238E27FC236}">
                <a16:creationId xmlns:a16="http://schemas.microsoft.com/office/drawing/2014/main" id="{0BFFA0CE-93F6-6AE5-F572-9F0C4F6E9FA8}"/>
              </a:ext>
            </a:extLst>
          </p:cNvPr>
          <p:cNvSpPr/>
          <p:nvPr>
            <p:custDataLst>
              <p:tags r:id="rId18"/>
            </p:custDataLst>
          </p:nvPr>
        </p:nvSpPr>
        <p:spPr bwMode="auto">
          <a:xfrm>
            <a:off x="5472113" y="4267200"/>
            <a:ext cx="48895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effectLst/>
                <a:latin typeface="Mulish" pitchFamily="2" charset="0"/>
                <a:sym typeface="Mulish" pitchFamily="2" charset="0"/>
              </a:rPr>
              <a:t>Jun-25</a:t>
            </a:r>
            <a:endParaRPr lang="pt-BR" sz="1200" dirty="0">
              <a:solidFill>
                <a:schemeClr val="tx1"/>
              </a:solidFill>
              <a:latin typeface="Mulish" pitchFamily="2" charset="0"/>
              <a:sym typeface="Mulish" pitchFamily="2" charset="0"/>
            </a:endParaRPr>
          </a:p>
        </p:txBody>
      </p:sp>
      <p:sp>
        <p:nvSpPr>
          <p:cNvPr id="61" name="Retângulo 60">
            <a:extLst>
              <a:ext uri="{FF2B5EF4-FFF2-40B4-BE49-F238E27FC236}">
                <a16:creationId xmlns:a16="http://schemas.microsoft.com/office/drawing/2014/main" id="{B7ED392F-BE34-DFBD-71B5-EE1B33D4C72E}"/>
              </a:ext>
            </a:extLst>
          </p:cNvPr>
          <p:cNvSpPr/>
          <p:nvPr>
            <p:custDataLst>
              <p:tags r:id="rId19"/>
            </p:custDataLst>
          </p:nvPr>
        </p:nvSpPr>
        <p:spPr bwMode="gray">
          <a:xfrm>
            <a:off x="2476500" y="3684588"/>
            <a:ext cx="320675" cy="165100"/>
          </a:xfrm>
          <a:prstGeom prst="rect">
            <a:avLst/>
          </a:prstGeom>
          <a:solidFill>
            <a:srgbClr val="77797A"/>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DCE8DB4A-453D-4CBF-97FD-C6FB039C5130}" type="datetime'''''''''''''''''''3''''7''''9'''''''''''''''''''''''''''''''''">
              <a:rPr lang="pt-BR" altLang="en-US" sz="1200" smtClean="0">
                <a:solidFill>
                  <a:schemeClr val="bg1"/>
                </a:solidFill>
                <a:effectLst/>
                <a:latin typeface="Mulish" pitchFamily="2" charset="0"/>
              </a:rPr>
              <a:pPr algn="ctr">
                <a:lnSpc>
                  <a:spcPct val="90000"/>
                </a:lnSpc>
                <a:spcBef>
                  <a:spcPct val="0"/>
                </a:spcBef>
                <a:spcAft>
                  <a:spcPct val="0"/>
                </a:spcAft>
              </a:pPr>
              <a:t>379</a:t>
            </a:fld>
            <a:endParaRPr lang="en-US" sz="1200">
              <a:solidFill>
                <a:schemeClr val="bg1"/>
              </a:solidFill>
              <a:latin typeface="Mulish" pitchFamily="2" charset="0"/>
              <a:sym typeface="Mulish"/>
            </a:endParaRPr>
          </a:p>
        </p:txBody>
      </p:sp>
      <p:sp>
        <p:nvSpPr>
          <p:cNvPr id="134" name="Retângulo 133">
            <a:extLst>
              <a:ext uri="{FF2B5EF4-FFF2-40B4-BE49-F238E27FC236}">
                <a16:creationId xmlns:a16="http://schemas.microsoft.com/office/drawing/2014/main" id="{E9668913-186D-328D-A204-3B4AA4667978}"/>
              </a:ext>
            </a:extLst>
          </p:cNvPr>
          <p:cNvSpPr/>
          <p:nvPr>
            <p:custDataLst>
              <p:tags r:id="rId20"/>
            </p:custDataLst>
          </p:nvPr>
        </p:nvSpPr>
        <p:spPr bwMode="gray">
          <a:xfrm>
            <a:off x="6981825" y="4010025"/>
            <a:ext cx="320675" cy="165100"/>
          </a:xfrm>
          <a:prstGeom prst="rect">
            <a:avLst/>
          </a:prstGeom>
          <a:solidFill>
            <a:srgbClr val="FFFFFF"/>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E8BA663D-1ABC-4532-9073-1C2E32D66B0D}" type="datetime'''''''''''''''''1''''''''7''''''''''''''''''''''''1'''">
              <a:rPr lang="pt-BR" altLang="en-US" sz="1200" smtClean="0">
                <a:solidFill>
                  <a:schemeClr val="tx1"/>
                </a:solidFill>
                <a:effectLst/>
                <a:latin typeface="Mulish" pitchFamily="2" charset="0"/>
                <a:ea typeface="+mj-ea"/>
                <a:cs typeface="+mj-cs"/>
                <a:sym typeface="Mulish" pitchFamily="2" charset="0"/>
              </a:rPr>
              <a:pPr algn="ctr">
                <a:lnSpc>
                  <a:spcPct val="90000"/>
                </a:lnSpc>
                <a:spcBef>
                  <a:spcPct val="0"/>
                </a:spcBef>
                <a:spcAft>
                  <a:spcPct val="0"/>
                </a:spcAft>
              </a:pPr>
              <a:t>171</a:t>
            </a:fld>
            <a:endParaRPr lang="pt-BR" sz="1200">
              <a:solidFill>
                <a:schemeClr val="tx1"/>
              </a:solidFill>
              <a:latin typeface="Mulish" pitchFamily="2" charset="0"/>
              <a:ea typeface="+mj-ea"/>
              <a:cs typeface="+mj-cs"/>
              <a:sym typeface="Mulish" pitchFamily="2" charset="0"/>
            </a:endParaRPr>
          </a:p>
        </p:txBody>
      </p:sp>
      <p:sp>
        <p:nvSpPr>
          <p:cNvPr id="65" name="Retângulo 64">
            <a:extLst>
              <a:ext uri="{FF2B5EF4-FFF2-40B4-BE49-F238E27FC236}">
                <a16:creationId xmlns:a16="http://schemas.microsoft.com/office/drawing/2014/main" id="{49679ED1-8031-17E8-EC3E-4349A7458477}"/>
              </a:ext>
            </a:extLst>
          </p:cNvPr>
          <p:cNvSpPr/>
          <p:nvPr>
            <p:custDataLst>
              <p:tags r:id="rId21"/>
            </p:custDataLst>
          </p:nvPr>
        </p:nvSpPr>
        <p:spPr bwMode="gray">
          <a:xfrm>
            <a:off x="2476500" y="3994150"/>
            <a:ext cx="320675" cy="165100"/>
          </a:xfrm>
          <a:prstGeom prst="rect">
            <a:avLst/>
          </a:prstGeom>
          <a:solidFill>
            <a:srgbClr val="C0C0C0"/>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F89DC317-2B54-4185-A08D-A8BEFDA06473}" type="datetime'''''''''''''27''''''1'''''''''''''''''''''''''''''''''''''''''">
              <a:rPr lang="en-US" altLang="en-US" sz="1200" smtClean="0">
                <a:solidFill>
                  <a:schemeClr val="tx1"/>
                </a:solidFill>
                <a:effectLst/>
                <a:latin typeface="Mulish" pitchFamily="2" charset="0"/>
                <a:ea typeface="+mj-ea"/>
                <a:cs typeface="+mj-cs"/>
              </a:rPr>
              <a:pPr algn="ctr">
                <a:lnSpc>
                  <a:spcPct val="90000"/>
                </a:lnSpc>
                <a:spcBef>
                  <a:spcPct val="0"/>
                </a:spcBef>
                <a:spcAft>
                  <a:spcPct val="0"/>
                </a:spcAft>
              </a:pPr>
              <a:t>271</a:t>
            </a:fld>
            <a:endParaRPr lang="en-US" sz="1200">
              <a:solidFill>
                <a:schemeClr val="tx1"/>
              </a:solidFill>
              <a:latin typeface="Mulish" pitchFamily="2" charset="0"/>
              <a:ea typeface="+mj-ea"/>
              <a:cs typeface="+mj-cs"/>
              <a:sym typeface="Mulish"/>
            </a:endParaRPr>
          </a:p>
        </p:txBody>
      </p:sp>
      <p:sp>
        <p:nvSpPr>
          <p:cNvPr id="3" name="Retângulo 2">
            <a:extLst>
              <a:ext uri="{FF2B5EF4-FFF2-40B4-BE49-F238E27FC236}">
                <a16:creationId xmlns:a16="http://schemas.microsoft.com/office/drawing/2014/main" id="{E46388A7-AB35-F1CA-96D2-C484AFF6F967}"/>
              </a:ext>
            </a:extLst>
          </p:cNvPr>
          <p:cNvSpPr/>
          <p:nvPr>
            <p:custDataLst>
              <p:tags r:id="rId22"/>
            </p:custDataLst>
          </p:nvPr>
        </p:nvSpPr>
        <p:spPr bwMode="gray">
          <a:xfrm>
            <a:off x="2016125" y="4051300"/>
            <a:ext cx="320675" cy="165100"/>
          </a:xfrm>
          <a:prstGeom prst="rect">
            <a:avLst/>
          </a:prstGeom>
          <a:solidFill>
            <a:srgbClr val="C1717B"/>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1D2B0935-7ED0-4241-A287-4B5A385B70A6}" type="datetime'''''''33''''''''1'''''''''''''''''''''''''''''''''">
              <a:rPr lang="pt-BR" altLang="en-US" sz="1200" smtClean="0">
                <a:solidFill>
                  <a:schemeClr val="bg1"/>
                </a:solidFill>
                <a:effectLst/>
                <a:latin typeface="Mulish" pitchFamily="2" charset="0"/>
                <a:ea typeface="+mj-ea"/>
                <a:cs typeface="+mj-cs"/>
                <a:sym typeface="Mulish" pitchFamily="2" charset="0"/>
              </a:rPr>
              <a:pPr algn="ctr">
                <a:lnSpc>
                  <a:spcPct val="90000"/>
                </a:lnSpc>
                <a:spcBef>
                  <a:spcPct val="0"/>
                </a:spcBef>
                <a:spcAft>
                  <a:spcPct val="0"/>
                </a:spcAft>
              </a:pPr>
              <a:t>331</a:t>
            </a:fld>
            <a:endParaRPr lang="pt-BR" sz="1200">
              <a:solidFill>
                <a:schemeClr val="bg1"/>
              </a:solidFill>
              <a:latin typeface="Mulish" pitchFamily="2" charset="0"/>
              <a:ea typeface="+mj-ea"/>
              <a:cs typeface="+mj-cs"/>
              <a:sym typeface="Mulish" pitchFamily="2" charset="0"/>
            </a:endParaRPr>
          </a:p>
        </p:txBody>
      </p:sp>
      <p:sp>
        <p:nvSpPr>
          <p:cNvPr id="129" name="Retângulo 128">
            <a:extLst>
              <a:ext uri="{FF2B5EF4-FFF2-40B4-BE49-F238E27FC236}">
                <a16:creationId xmlns:a16="http://schemas.microsoft.com/office/drawing/2014/main" id="{B3C07F7D-834C-4FBC-ED85-217C85330AB7}"/>
              </a:ext>
            </a:extLst>
          </p:cNvPr>
          <p:cNvSpPr/>
          <p:nvPr>
            <p:custDataLst>
              <p:tags r:id="rId23"/>
            </p:custDataLst>
          </p:nvPr>
        </p:nvSpPr>
        <p:spPr bwMode="auto">
          <a:xfrm>
            <a:off x="7105650" y="4267200"/>
            <a:ext cx="531813"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sz="1200" dirty="0">
                <a:solidFill>
                  <a:schemeClr val="tx1"/>
                </a:solidFill>
                <a:latin typeface="Mulish" pitchFamily="2" charset="0"/>
                <a:sym typeface="Mulish" pitchFamily="2" charset="0"/>
              </a:rPr>
              <a:t>Sep-25</a:t>
            </a:r>
          </a:p>
        </p:txBody>
      </p:sp>
      <p:sp>
        <p:nvSpPr>
          <p:cNvPr id="141" name="Retângulo 140">
            <a:extLst>
              <a:ext uri="{FF2B5EF4-FFF2-40B4-BE49-F238E27FC236}">
                <a16:creationId xmlns:a16="http://schemas.microsoft.com/office/drawing/2014/main" id="{6C7B9A43-7079-5E81-770B-AE028F4F6305}"/>
              </a:ext>
            </a:extLst>
          </p:cNvPr>
          <p:cNvSpPr/>
          <p:nvPr>
            <p:custDataLst>
              <p:tags r:id="rId24"/>
            </p:custDataLst>
          </p:nvPr>
        </p:nvSpPr>
        <p:spPr bwMode="gray">
          <a:xfrm>
            <a:off x="9096375" y="3876675"/>
            <a:ext cx="320675" cy="165100"/>
          </a:xfrm>
          <a:prstGeom prst="rect">
            <a:avLst/>
          </a:prstGeom>
          <a:solidFill>
            <a:srgbClr val="765627"/>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FB53F96A-DC86-422F-BA49-809FE0B9BC65}" type="datetime'''''''6''''''''''''3''''''''''''''3'">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633</a:t>
            </a:fld>
            <a:endParaRPr lang="pt-BR" sz="1200">
              <a:solidFill>
                <a:schemeClr val="bg1"/>
              </a:solidFill>
              <a:latin typeface="Mulish" pitchFamily="2" charset="0"/>
              <a:sym typeface="Mulish" pitchFamily="2" charset="0"/>
            </a:endParaRPr>
          </a:p>
        </p:txBody>
      </p:sp>
      <p:sp>
        <p:nvSpPr>
          <p:cNvPr id="67" name="Retângulo 66">
            <a:extLst>
              <a:ext uri="{FF2B5EF4-FFF2-40B4-BE49-F238E27FC236}">
                <a16:creationId xmlns:a16="http://schemas.microsoft.com/office/drawing/2014/main" id="{BCF70F5B-1F17-62D1-41FD-3447FF6B7D0E}"/>
              </a:ext>
            </a:extLst>
          </p:cNvPr>
          <p:cNvSpPr/>
          <p:nvPr>
            <p:custDataLst>
              <p:tags r:id="rId25"/>
            </p:custDataLst>
          </p:nvPr>
        </p:nvSpPr>
        <p:spPr bwMode="gray">
          <a:xfrm>
            <a:off x="8636000" y="3976688"/>
            <a:ext cx="320675" cy="165100"/>
          </a:xfrm>
          <a:prstGeom prst="rect">
            <a:avLst/>
          </a:prstGeom>
          <a:solidFill>
            <a:srgbClr val="D6D7D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86931CE4-2BB5-4E5D-8757-584A2DC547D3}" type="datetime'''4''''''''''''''''''''''''2''''''''''''''''''''''''''''4'''''">
              <a:rPr lang="en-US" altLang="en-US" sz="1200" smtClean="0">
                <a:solidFill>
                  <a:schemeClr val="tx1"/>
                </a:solidFill>
                <a:effectLst/>
                <a:latin typeface="Mulish" pitchFamily="2" charset="0"/>
              </a:rPr>
              <a:pPr algn="ctr">
                <a:lnSpc>
                  <a:spcPct val="90000"/>
                </a:lnSpc>
                <a:spcBef>
                  <a:spcPct val="0"/>
                </a:spcBef>
                <a:spcAft>
                  <a:spcPct val="0"/>
                </a:spcAft>
              </a:pPr>
              <a:t>424</a:t>
            </a:fld>
            <a:endParaRPr lang="en-US" sz="1200">
              <a:solidFill>
                <a:schemeClr val="tx1"/>
              </a:solidFill>
              <a:latin typeface="Mulish" pitchFamily="2" charset="0"/>
              <a:sym typeface="Mulish"/>
            </a:endParaRPr>
          </a:p>
        </p:txBody>
      </p:sp>
      <p:sp>
        <p:nvSpPr>
          <p:cNvPr id="125" name="Retângulo 124">
            <a:extLst>
              <a:ext uri="{FF2B5EF4-FFF2-40B4-BE49-F238E27FC236}">
                <a16:creationId xmlns:a16="http://schemas.microsoft.com/office/drawing/2014/main" id="{6F3DC237-D1ED-9970-9C7F-5A627D4D52B5}"/>
              </a:ext>
            </a:extLst>
          </p:cNvPr>
          <p:cNvSpPr/>
          <p:nvPr>
            <p:custDataLst>
              <p:tags r:id="rId26"/>
            </p:custDataLst>
          </p:nvPr>
        </p:nvSpPr>
        <p:spPr bwMode="auto">
          <a:xfrm>
            <a:off x="2139950" y="4267200"/>
            <a:ext cx="534988"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effectLst/>
                <a:latin typeface="Mulish" pitchFamily="2" charset="0"/>
                <a:sym typeface="Mulish" pitchFamily="2" charset="0"/>
              </a:rPr>
              <a:t>Dec-24</a:t>
            </a:r>
            <a:endParaRPr lang="pt-BR" sz="1200" dirty="0">
              <a:solidFill>
                <a:schemeClr val="tx1"/>
              </a:solidFill>
              <a:latin typeface="Mulish" pitchFamily="2" charset="0"/>
              <a:sym typeface="Mulish" pitchFamily="2" charset="0"/>
            </a:endParaRPr>
          </a:p>
        </p:txBody>
      </p:sp>
      <p:sp>
        <p:nvSpPr>
          <p:cNvPr id="71" name="Retângulo 70">
            <a:extLst>
              <a:ext uri="{FF2B5EF4-FFF2-40B4-BE49-F238E27FC236}">
                <a16:creationId xmlns:a16="http://schemas.microsoft.com/office/drawing/2014/main" id="{9CFF6C35-2DB8-8E2C-9ED6-A9242D433DF6}"/>
              </a:ext>
            </a:extLst>
          </p:cNvPr>
          <p:cNvSpPr/>
          <p:nvPr>
            <p:custDataLst>
              <p:tags r:id="rId27"/>
            </p:custDataLst>
          </p:nvPr>
        </p:nvSpPr>
        <p:spPr bwMode="gray">
          <a:xfrm>
            <a:off x="4130675" y="3708400"/>
            <a:ext cx="320675" cy="165100"/>
          </a:xfrm>
          <a:prstGeom prst="rect">
            <a:avLst/>
          </a:prstGeom>
          <a:solidFill>
            <a:srgbClr val="77797A"/>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1E461B89-E33D-4A0C-8D35-91DCE6DCCA82}" type="datetime'''''''''''''''''''''''''50''''''''''''''''''''''''2'''''''''">
              <a:rPr lang="en-US" altLang="en-US" sz="1200" smtClean="0">
                <a:solidFill>
                  <a:schemeClr val="bg1"/>
                </a:solidFill>
                <a:effectLst/>
                <a:latin typeface="Mulish" pitchFamily="2" charset="0"/>
              </a:rPr>
              <a:pPr algn="ctr">
                <a:lnSpc>
                  <a:spcPct val="90000"/>
                </a:lnSpc>
                <a:spcBef>
                  <a:spcPct val="0"/>
                </a:spcBef>
                <a:spcAft>
                  <a:spcPct val="0"/>
                </a:spcAft>
              </a:pPr>
              <a:t>502</a:t>
            </a:fld>
            <a:endParaRPr lang="en-US" sz="1200">
              <a:solidFill>
                <a:schemeClr val="bg1"/>
              </a:solidFill>
              <a:latin typeface="Mulish" pitchFamily="2" charset="0"/>
              <a:sym typeface="Mulish"/>
            </a:endParaRPr>
          </a:p>
        </p:txBody>
      </p:sp>
      <p:sp>
        <p:nvSpPr>
          <p:cNvPr id="55" name="Retângulo 54">
            <a:extLst>
              <a:ext uri="{FF2B5EF4-FFF2-40B4-BE49-F238E27FC236}">
                <a16:creationId xmlns:a16="http://schemas.microsoft.com/office/drawing/2014/main" id="{C7FE2E25-501D-1E3D-CCE4-80B08CE6CBFA}"/>
              </a:ext>
            </a:extLst>
          </p:cNvPr>
          <p:cNvSpPr/>
          <p:nvPr>
            <p:custDataLst>
              <p:tags r:id="rId28"/>
            </p:custDataLst>
          </p:nvPr>
        </p:nvSpPr>
        <p:spPr bwMode="gray">
          <a:xfrm>
            <a:off x="4130675" y="3932238"/>
            <a:ext cx="320675" cy="165100"/>
          </a:xfrm>
          <a:prstGeom prst="rect">
            <a:avLst/>
          </a:prstGeom>
          <a:solidFill>
            <a:srgbClr val="D6D7D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8F7BA4AF-D85E-4835-93E0-DC4D227D4669}" type="datetime'''''''''''''''''''''3''''3''''''''''''''9'''''''''''''''">
              <a:rPr lang="en-US" altLang="en-US" sz="1200" smtClean="0">
                <a:solidFill>
                  <a:schemeClr val="tx1"/>
                </a:solidFill>
                <a:effectLst/>
                <a:latin typeface="Mulish" pitchFamily="2" charset="0"/>
              </a:rPr>
              <a:pPr algn="ctr">
                <a:lnSpc>
                  <a:spcPct val="90000"/>
                </a:lnSpc>
                <a:spcBef>
                  <a:spcPct val="0"/>
                </a:spcBef>
                <a:spcAft>
                  <a:spcPct val="0"/>
                </a:spcAft>
              </a:pPr>
              <a:t>339</a:t>
            </a:fld>
            <a:endParaRPr lang="en-US" sz="1200">
              <a:solidFill>
                <a:schemeClr val="tx1"/>
              </a:solidFill>
              <a:latin typeface="Mulish" pitchFamily="2" charset="0"/>
              <a:sym typeface="Mulish"/>
            </a:endParaRPr>
          </a:p>
        </p:txBody>
      </p:sp>
      <p:sp>
        <p:nvSpPr>
          <p:cNvPr id="130" name="Retângulo 129">
            <a:extLst>
              <a:ext uri="{FF2B5EF4-FFF2-40B4-BE49-F238E27FC236}">
                <a16:creationId xmlns:a16="http://schemas.microsoft.com/office/drawing/2014/main" id="{36263C57-EEDD-E756-6650-386F25E94DD4}"/>
              </a:ext>
            </a:extLst>
          </p:cNvPr>
          <p:cNvSpPr/>
          <p:nvPr>
            <p:custDataLst>
              <p:tags r:id="rId29"/>
            </p:custDataLst>
          </p:nvPr>
        </p:nvSpPr>
        <p:spPr bwMode="auto">
          <a:xfrm>
            <a:off x="8759824" y="4267200"/>
            <a:ext cx="534988"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effectLst/>
                <a:latin typeface="Mulish" pitchFamily="2" charset="0"/>
                <a:sym typeface="Mulish" pitchFamily="2" charset="0"/>
              </a:rPr>
              <a:t>Dec-25</a:t>
            </a:r>
            <a:endParaRPr lang="pt-BR" sz="1200" dirty="0">
              <a:solidFill>
                <a:schemeClr val="tx1"/>
              </a:solidFill>
              <a:latin typeface="Mulish" pitchFamily="2" charset="0"/>
              <a:sym typeface="Mulish" pitchFamily="2" charset="0"/>
            </a:endParaRPr>
          </a:p>
        </p:txBody>
      </p:sp>
      <p:sp>
        <p:nvSpPr>
          <p:cNvPr id="73" name="Retângulo 72">
            <a:extLst>
              <a:ext uri="{FF2B5EF4-FFF2-40B4-BE49-F238E27FC236}">
                <a16:creationId xmlns:a16="http://schemas.microsoft.com/office/drawing/2014/main" id="{2BE24DED-3E60-931D-E8A1-430980DBAB94}"/>
              </a:ext>
            </a:extLst>
          </p:cNvPr>
          <p:cNvSpPr/>
          <p:nvPr>
            <p:custDataLst>
              <p:tags r:id="rId30"/>
            </p:custDataLst>
          </p:nvPr>
        </p:nvSpPr>
        <p:spPr bwMode="gray">
          <a:xfrm>
            <a:off x="2182813" y="2400300"/>
            <a:ext cx="4476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7A2A45C4-8E64-47DC-ADD6-77864C353FD4}" type="datetime'''''''''8.''''''''3''''0''''''8'''''''''''''">
              <a:rPr lang="pt-BR" altLang="en-US" sz="1200" smtClean="0">
                <a:solidFill>
                  <a:srgbClr val="000000"/>
                </a:solidFill>
                <a:latin typeface="Mulish" pitchFamily="2" charset="0"/>
                <a:ea typeface="+mj-ea"/>
                <a:cs typeface="+mj-cs"/>
              </a:rPr>
              <a:pPr algn="ctr">
                <a:lnSpc>
                  <a:spcPct val="90000"/>
                </a:lnSpc>
                <a:spcBef>
                  <a:spcPct val="0"/>
                </a:spcBef>
                <a:spcAft>
                  <a:spcPct val="0"/>
                </a:spcAft>
              </a:pPr>
              <a:t>8.308</a:t>
            </a:fld>
            <a:endParaRPr lang="pt-BR" sz="1200" dirty="0">
              <a:solidFill>
                <a:srgbClr val="000000"/>
              </a:solidFill>
              <a:latin typeface="Mulish" pitchFamily="2" charset="0"/>
              <a:ea typeface="+mj-ea"/>
              <a:cs typeface="+mj-cs"/>
              <a:sym typeface="Mulish"/>
            </a:endParaRPr>
          </a:p>
        </p:txBody>
      </p:sp>
      <p:sp>
        <p:nvSpPr>
          <p:cNvPr id="75" name="Retângulo 74">
            <a:extLst>
              <a:ext uri="{FF2B5EF4-FFF2-40B4-BE49-F238E27FC236}">
                <a16:creationId xmlns:a16="http://schemas.microsoft.com/office/drawing/2014/main" id="{0C4534F6-8BA9-D16A-5AD1-50ADE17DBA71}"/>
              </a:ext>
            </a:extLst>
          </p:cNvPr>
          <p:cNvSpPr/>
          <p:nvPr>
            <p:custDataLst>
              <p:tags r:id="rId31"/>
            </p:custDataLst>
          </p:nvPr>
        </p:nvSpPr>
        <p:spPr bwMode="gray">
          <a:xfrm>
            <a:off x="3836988" y="2205038"/>
            <a:ext cx="4476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BAFD9FE2-3407-46DB-8B8D-27CB5CF3FB67}" type="datetime'''''''9''''''''''''''''''''''.''''34''''''''0'''''''''''">
              <a:rPr lang="en-US" altLang="en-US" sz="1200" smtClean="0">
                <a:solidFill>
                  <a:srgbClr val="000000"/>
                </a:solidFill>
                <a:latin typeface="Mulish" pitchFamily="2" charset="0"/>
                <a:ea typeface="+mj-ea"/>
                <a:cs typeface="+mj-cs"/>
              </a:rPr>
              <a:pPr algn="ctr">
                <a:lnSpc>
                  <a:spcPct val="90000"/>
                </a:lnSpc>
                <a:spcBef>
                  <a:spcPct val="0"/>
                </a:spcBef>
                <a:spcAft>
                  <a:spcPct val="0"/>
                </a:spcAft>
              </a:pPr>
              <a:t>9.340</a:t>
            </a:fld>
            <a:endParaRPr lang="pt-BR" sz="1200" dirty="0">
              <a:solidFill>
                <a:srgbClr val="000000"/>
              </a:solidFill>
              <a:latin typeface="Mulish" pitchFamily="2" charset="0"/>
              <a:ea typeface="+mj-ea"/>
              <a:cs typeface="+mj-cs"/>
              <a:sym typeface="Mulish"/>
            </a:endParaRPr>
          </a:p>
        </p:txBody>
      </p:sp>
      <p:sp>
        <p:nvSpPr>
          <p:cNvPr id="76" name="Retângulo 75">
            <a:extLst>
              <a:ext uri="{FF2B5EF4-FFF2-40B4-BE49-F238E27FC236}">
                <a16:creationId xmlns:a16="http://schemas.microsoft.com/office/drawing/2014/main" id="{1DC872A7-EEC5-921E-4F60-2AF0E2CC2DDD}"/>
              </a:ext>
            </a:extLst>
          </p:cNvPr>
          <p:cNvSpPr/>
          <p:nvPr>
            <p:custDataLst>
              <p:tags r:id="rId32"/>
            </p:custDataLst>
          </p:nvPr>
        </p:nvSpPr>
        <p:spPr bwMode="gray">
          <a:xfrm>
            <a:off x="5492750" y="2124075"/>
            <a:ext cx="4476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041A1ABE-905D-4A95-B7AE-B09F7DEAE363}" type="datetime'''''''9''''''''.''''''''''''''''''''7''''''''6''''''''''5'">
              <a:rPr lang="pt-BR" altLang="en-US" sz="1200" smtClean="0">
                <a:solidFill>
                  <a:srgbClr val="000000"/>
                </a:solidFill>
                <a:latin typeface="Mulish" pitchFamily="2" charset="0"/>
                <a:ea typeface="+mj-ea"/>
                <a:cs typeface="+mj-cs"/>
              </a:rPr>
              <a:pPr algn="ctr">
                <a:lnSpc>
                  <a:spcPct val="90000"/>
                </a:lnSpc>
                <a:spcBef>
                  <a:spcPct val="0"/>
                </a:spcBef>
                <a:spcAft>
                  <a:spcPct val="0"/>
                </a:spcAft>
              </a:pPr>
              <a:t>9.765</a:t>
            </a:fld>
            <a:endParaRPr lang="pt-BR" sz="1200" dirty="0">
              <a:solidFill>
                <a:srgbClr val="000000"/>
              </a:solidFill>
              <a:latin typeface="Mulish" pitchFamily="2" charset="0"/>
              <a:ea typeface="+mj-ea"/>
              <a:cs typeface="+mj-cs"/>
              <a:sym typeface="Mulish"/>
            </a:endParaRPr>
          </a:p>
        </p:txBody>
      </p:sp>
      <p:sp>
        <p:nvSpPr>
          <p:cNvPr id="77" name="Retângulo 76">
            <a:extLst>
              <a:ext uri="{FF2B5EF4-FFF2-40B4-BE49-F238E27FC236}">
                <a16:creationId xmlns:a16="http://schemas.microsoft.com/office/drawing/2014/main" id="{60489982-CDB6-88D6-37E3-38B5344A7F40}"/>
              </a:ext>
            </a:extLst>
          </p:cNvPr>
          <p:cNvSpPr/>
          <p:nvPr>
            <p:custDataLst>
              <p:tags r:id="rId33"/>
            </p:custDataLst>
          </p:nvPr>
        </p:nvSpPr>
        <p:spPr bwMode="gray">
          <a:xfrm>
            <a:off x="7100888" y="1968500"/>
            <a:ext cx="53975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28440524-D8B9-4D68-8EB2-30BF2F6FA35D}" type="datetime'''''''''''''''''''''10''''''''''.5''''8''''''4'">
              <a:rPr lang="en-US" altLang="en-US" sz="1200" smtClean="0">
                <a:solidFill>
                  <a:srgbClr val="000000"/>
                </a:solidFill>
                <a:latin typeface="Mulish" pitchFamily="2" charset="0"/>
                <a:ea typeface="+mj-ea"/>
                <a:cs typeface="+mj-cs"/>
              </a:rPr>
              <a:pPr algn="ctr">
                <a:lnSpc>
                  <a:spcPct val="90000"/>
                </a:lnSpc>
                <a:spcBef>
                  <a:spcPct val="0"/>
                </a:spcBef>
                <a:spcAft>
                  <a:spcPct val="0"/>
                </a:spcAft>
              </a:pPr>
              <a:t>10.584</a:t>
            </a:fld>
            <a:endParaRPr lang="pt-BR" sz="1200" dirty="0">
              <a:solidFill>
                <a:srgbClr val="000000"/>
              </a:solidFill>
              <a:latin typeface="Mulish" pitchFamily="2" charset="0"/>
              <a:ea typeface="+mj-ea"/>
              <a:cs typeface="+mj-cs"/>
              <a:sym typeface="Mulish" pitchFamily="2" charset="0"/>
            </a:endParaRPr>
          </a:p>
        </p:txBody>
      </p:sp>
      <p:sp>
        <p:nvSpPr>
          <p:cNvPr id="78" name="Retângulo 77">
            <a:extLst>
              <a:ext uri="{FF2B5EF4-FFF2-40B4-BE49-F238E27FC236}">
                <a16:creationId xmlns:a16="http://schemas.microsoft.com/office/drawing/2014/main" id="{84934478-5665-50FC-D6C2-A34705E13B2E}"/>
              </a:ext>
            </a:extLst>
          </p:cNvPr>
          <p:cNvSpPr/>
          <p:nvPr>
            <p:custDataLst>
              <p:tags r:id="rId34"/>
            </p:custDataLst>
          </p:nvPr>
        </p:nvSpPr>
        <p:spPr bwMode="gray">
          <a:xfrm>
            <a:off x="8756650" y="1971675"/>
            <a:ext cx="53975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45E3F14C-9A30-47C1-AEAD-C5605F382691}" type="datetime'''''1''''''''''''0''''''''''''''.''''''''''57''''0'">
              <a:rPr lang="en-US" altLang="en-US" sz="1200" smtClean="0">
                <a:solidFill>
                  <a:srgbClr val="000000"/>
                </a:solidFill>
                <a:latin typeface="Mulish" pitchFamily="2" charset="0"/>
                <a:ea typeface="+mj-ea"/>
                <a:cs typeface="+mj-cs"/>
              </a:rPr>
              <a:pPr algn="ctr">
                <a:lnSpc>
                  <a:spcPct val="90000"/>
                </a:lnSpc>
                <a:spcBef>
                  <a:spcPct val="0"/>
                </a:spcBef>
                <a:spcAft>
                  <a:spcPct val="0"/>
                </a:spcAft>
              </a:pPr>
              <a:t>10.570</a:t>
            </a:fld>
            <a:endParaRPr lang="pt-BR" sz="1200" dirty="0">
              <a:solidFill>
                <a:srgbClr val="000000"/>
              </a:solidFill>
              <a:latin typeface="Mulish" pitchFamily="2" charset="0"/>
              <a:ea typeface="+mj-ea"/>
              <a:cs typeface="+mj-cs"/>
              <a:sym typeface="Mulish"/>
            </a:endParaRPr>
          </a:p>
        </p:txBody>
      </p:sp>
      <p:sp>
        <p:nvSpPr>
          <p:cNvPr id="62" name="Retângulo 61">
            <a:extLst>
              <a:ext uri="{FF2B5EF4-FFF2-40B4-BE49-F238E27FC236}">
                <a16:creationId xmlns:a16="http://schemas.microsoft.com/office/drawing/2014/main" id="{DCA0A285-683C-68B3-D349-DAAA24FEF802}"/>
              </a:ext>
            </a:extLst>
          </p:cNvPr>
          <p:cNvSpPr/>
          <p:nvPr>
            <p:custDataLst>
              <p:tags r:id="rId35"/>
            </p:custDataLst>
          </p:nvPr>
        </p:nvSpPr>
        <p:spPr bwMode="gray">
          <a:xfrm>
            <a:off x="7440613" y="3954463"/>
            <a:ext cx="320675" cy="165100"/>
          </a:xfrm>
          <a:prstGeom prst="rect">
            <a:avLst/>
          </a:prstGeom>
          <a:solidFill>
            <a:srgbClr val="D6D7D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0F4F251B-4C94-4023-BE72-1DBBD2444746}" type="datetime'''''''''''''''''''''''''''''''4''''0''''''''''''''''''''8'''">
              <a:rPr lang="en-US" altLang="en-US" sz="1200" smtClean="0">
                <a:solidFill>
                  <a:schemeClr val="tx1"/>
                </a:solidFill>
                <a:effectLst/>
                <a:latin typeface="Mulish" pitchFamily="2" charset="0"/>
              </a:rPr>
              <a:pPr algn="ctr">
                <a:lnSpc>
                  <a:spcPct val="90000"/>
                </a:lnSpc>
                <a:spcBef>
                  <a:spcPct val="0"/>
                </a:spcBef>
                <a:spcAft>
                  <a:spcPct val="0"/>
                </a:spcAft>
              </a:pPr>
              <a:t>408</a:t>
            </a:fld>
            <a:endParaRPr lang="en-US" sz="1200">
              <a:solidFill>
                <a:schemeClr val="tx1"/>
              </a:solidFill>
              <a:latin typeface="Mulish" pitchFamily="2" charset="0"/>
              <a:sym typeface="Mulish"/>
            </a:endParaRPr>
          </a:p>
        </p:txBody>
      </p:sp>
      <p:sp>
        <p:nvSpPr>
          <p:cNvPr id="80" name="Retângulo 79">
            <a:extLst>
              <a:ext uri="{FF2B5EF4-FFF2-40B4-BE49-F238E27FC236}">
                <a16:creationId xmlns:a16="http://schemas.microsoft.com/office/drawing/2014/main" id="{2C260779-43F6-1DCA-0CE6-759BF59E35BE}"/>
              </a:ext>
            </a:extLst>
          </p:cNvPr>
          <p:cNvSpPr/>
          <p:nvPr>
            <p:custDataLst>
              <p:tags r:id="rId36"/>
            </p:custDataLst>
          </p:nvPr>
        </p:nvSpPr>
        <p:spPr bwMode="auto">
          <a:xfrm>
            <a:off x="10407650" y="2009775"/>
            <a:ext cx="187325" cy="139700"/>
          </a:xfrm>
          <a:prstGeom prst="rect">
            <a:avLst/>
          </a:prstGeom>
          <a:solidFill>
            <a:srgbClr val="491018"/>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Retângulo 81">
            <a:extLst>
              <a:ext uri="{FF2B5EF4-FFF2-40B4-BE49-F238E27FC236}">
                <a16:creationId xmlns:a16="http://schemas.microsoft.com/office/drawing/2014/main" id="{9C777A88-A9FB-8249-748A-B116C9393B7C}"/>
              </a:ext>
            </a:extLst>
          </p:cNvPr>
          <p:cNvSpPr/>
          <p:nvPr>
            <p:custDataLst>
              <p:tags r:id="rId37"/>
            </p:custDataLst>
          </p:nvPr>
        </p:nvSpPr>
        <p:spPr bwMode="auto">
          <a:xfrm>
            <a:off x="10407650" y="2220913"/>
            <a:ext cx="187325" cy="139700"/>
          </a:xfrm>
          <a:prstGeom prst="rect">
            <a:avLst/>
          </a:prstGeom>
          <a:solidFill>
            <a:srgbClr val="791C29"/>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Retângulo 82">
            <a:extLst>
              <a:ext uri="{FF2B5EF4-FFF2-40B4-BE49-F238E27FC236}">
                <a16:creationId xmlns:a16="http://schemas.microsoft.com/office/drawing/2014/main" id="{803433A4-CC3E-170D-7E62-091F235E91A0}"/>
              </a:ext>
            </a:extLst>
          </p:cNvPr>
          <p:cNvSpPr/>
          <p:nvPr>
            <p:custDataLst>
              <p:tags r:id="rId38"/>
            </p:custDataLst>
          </p:nvPr>
        </p:nvSpPr>
        <p:spPr bwMode="auto">
          <a:xfrm>
            <a:off x="10407650" y="2432050"/>
            <a:ext cx="187325" cy="139700"/>
          </a:xfrm>
          <a:prstGeom prst="rect">
            <a:avLst/>
          </a:prstGeom>
          <a:solidFill>
            <a:srgbClr val="77797A"/>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tângulo 83">
            <a:extLst>
              <a:ext uri="{FF2B5EF4-FFF2-40B4-BE49-F238E27FC236}">
                <a16:creationId xmlns:a16="http://schemas.microsoft.com/office/drawing/2014/main" id="{00FD4063-165C-6714-72DE-21E0A43F4D32}"/>
              </a:ext>
            </a:extLst>
          </p:cNvPr>
          <p:cNvSpPr/>
          <p:nvPr>
            <p:custDataLst>
              <p:tags r:id="rId39"/>
            </p:custDataLst>
          </p:nvPr>
        </p:nvSpPr>
        <p:spPr bwMode="auto">
          <a:xfrm>
            <a:off x="10407650" y="2643188"/>
            <a:ext cx="187325" cy="139700"/>
          </a:xfrm>
          <a:prstGeom prst="rect">
            <a:avLst/>
          </a:prstGeom>
          <a:solidFill>
            <a:srgbClr val="765627"/>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Retângulo 85">
            <a:extLst>
              <a:ext uri="{FF2B5EF4-FFF2-40B4-BE49-F238E27FC236}">
                <a16:creationId xmlns:a16="http://schemas.microsoft.com/office/drawing/2014/main" id="{2A5530BB-9EDE-BF6B-174D-6D47BF4A22E1}"/>
              </a:ext>
            </a:extLst>
          </p:cNvPr>
          <p:cNvSpPr/>
          <p:nvPr>
            <p:custDataLst>
              <p:tags r:id="rId40"/>
            </p:custDataLst>
          </p:nvPr>
        </p:nvSpPr>
        <p:spPr bwMode="auto">
          <a:xfrm>
            <a:off x="10407650" y="2854325"/>
            <a:ext cx="187325" cy="139700"/>
          </a:xfrm>
          <a:prstGeom prst="rect">
            <a:avLst/>
          </a:prstGeom>
          <a:solidFill>
            <a:srgbClr val="D6D7D9"/>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tângulo 88">
            <a:extLst>
              <a:ext uri="{FF2B5EF4-FFF2-40B4-BE49-F238E27FC236}">
                <a16:creationId xmlns:a16="http://schemas.microsoft.com/office/drawing/2014/main" id="{EFA0DCC5-2656-84C5-4E80-F997B1487F34}"/>
              </a:ext>
            </a:extLst>
          </p:cNvPr>
          <p:cNvSpPr/>
          <p:nvPr>
            <p:custDataLst>
              <p:tags r:id="rId41"/>
            </p:custDataLst>
          </p:nvPr>
        </p:nvSpPr>
        <p:spPr bwMode="auto">
          <a:xfrm>
            <a:off x="10407650" y="3065463"/>
            <a:ext cx="187325" cy="139700"/>
          </a:xfrm>
          <a:prstGeom prst="rect">
            <a:avLst/>
          </a:prstGeom>
          <a:solidFill>
            <a:srgbClr val="FFFFFF"/>
          </a:solidFill>
          <a:ln w="3175" cap="flat" cmpd="sng" algn="ctr">
            <a:solidFill>
              <a:srgbClr val="E9DBC5"/>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tângulo 93">
            <a:extLst>
              <a:ext uri="{FF2B5EF4-FFF2-40B4-BE49-F238E27FC236}">
                <a16:creationId xmlns:a16="http://schemas.microsoft.com/office/drawing/2014/main" id="{B9154EA3-6104-4C72-C5E5-86AB64B1DE78}"/>
              </a:ext>
            </a:extLst>
          </p:cNvPr>
          <p:cNvSpPr/>
          <p:nvPr>
            <p:custDataLst>
              <p:tags r:id="rId42"/>
            </p:custDataLst>
          </p:nvPr>
        </p:nvSpPr>
        <p:spPr bwMode="auto">
          <a:xfrm>
            <a:off x="10407650" y="3276600"/>
            <a:ext cx="187325" cy="139700"/>
          </a:xfrm>
          <a:prstGeom prst="rect">
            <a:avLst/>
          </a:prstGeom>
          <a:solidFill>
            <a:srgbClr val="C0C0C0"/>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tângulo 101">
            <a:extLst>
              <a:ext uri="{FF2B5EF4-FFF2-40B4-BE49-F238E27FC236}">
                <a16:creationId xmlns:a16="http://schemas.microsoft.com/office/drawing/2014/main" id="{A8DE8095-8503-6D08-790C-850076ED5C9E}"/>
              </a:ext>
            </a:extLst>
          </p:cNvPr>
          <p:cNvSpPr/>
          <p:nvPr>
            <p:custDataLst>
              <p:tags r:id="rId43"/>
            </p:custDataLst>
          </p:nvPr>
        </p:nvSpPr>
        <p:spPr bwMode="auto">
          <a:xfrm>
            <a:off x="10407650" y="3487738"/>
            <a:ext cx="187325" cy="139700"/>
          </a:xfrm>
          <a:prstGeom prst="rect">
            <a:avLst/>
          </a:prstGeom>
          <a:solidFill>
            <a:srgbClr val="C1717B"/>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tângulo 107">
            <a:extLst>
              <a:ext uri="{FF2B5EF4-FFF2-40B4-BE49-F238E27FC236}">
                <a16:creationId xmlns:a16="http://schemas.microsoft.com/office/drawing/2014/main" id="{3DFEB79B-5A62-EDB1-2BA6-AD69A28EAC62}"/>
              </a:ext>
            </a:extLst>
          </p:cNvPr>
          <p:cNvSpPr/>
          <p:nvPr>
            <p:custDataLst>
              <p:tags r:id="rId44"/>
            </p:custDataLst>
          </p:nvPr>
        </p:nvSpPr>
        <p:spPr bwMode="auto">
          <a:xfrm>
            <a:off x="10645775" y="2005013"/>
            <a:ext cx="300038"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9B22AC15-CC1D-47E0-913B-DD438110E4C8}" type="datetime'''I''''''N''S''''''''''''''''''''''S'''''''">
              <a:rPr lang="pt-BR" altLang="en-US" sz="1050" smtClean="0">
                <a:solidFill>
                  <a:schemeClr val="tx1"/>
                </a:solidFill>
                <a:latin typeface="Mulish" pitchFamily="2" charset="0"/>
                <a:ea typeface="+mj-ea"/>
                <a:cs typeface="+mj-cs"/>
              </a:rPr>
              <a:pPr/>
              <a:t>INSS</a:t>
            </a:fld>
            <a:endParaRPr lang="pt-BR" sz="1050" dirty="0">
              <a:solidFill>
                <a:schemeClr val="tx1"/>
              </a:solidFill>
              <a:latin typeface="Mulish" pitchFamily="2" charset="0"/>
              <a:ea typeface="+mj-ea"/>
              <a:cs typeface="+mj-cs"/>
              <a:sym typeface="Mulish" pitchFamily="2" charset="0"/>
            </a:endParaRPr>
          </a:p>
        </p:txBody>
      </p:sp>
      <p:sp>
        <p:nvSpPr>
          <p:cNvPr id="109" name="Retângulo 108">
            <a:extLst>
              <a:ext uri="{FF2B5EF4-FFF2-40B4-BE49-F238E27FC236}">
                <a16:creationId xmlns:a16="http://schemas.microsoft.com/office/drawing/2014/main" id="{A45E6519-D6BC-1FFD-776D-F3DD3C7DF882}"/>
              </a:ext>
            </a:extLst>
          </p:cNvPr>
          <p:cNvSpPr/>
          <p:nvPr>
            <p:custDataLst>
              <p:tags r:id="rId45"/>
            </p:custDataLst>
          </p:nvPr>
        </p:nvSpPr>
        <p:spPr bwMode="auto">
          <a:xfrm>
            <a:off x="10645775" y="2216150"/>
            <a:ext cx="436563"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050" dirty="0">
                <a:solidFill>
                  <a:schemeClr val="tx1"/>
                </a:solidFill>
                <a:latin typeface="Mulish" pitchFamily="2" charset="0"/>
                <a:ea typeface="+mj-ea"/>
                <a:cs typeface="+mj-cs"/>
              </a:rPr>
              <a:t>Private</a:t>
            </a:r>
            <a:endParaRPr lang="pt-BR" sz="1050" dirty="0">
              <a:solidFill>
                <a:schemeClr val="tx1"/>
              </a:solidFill>
              <a:latin typeface="Mulish" pitchFamily="2" charset="0"/>
              <a:ea typeface="+mj-ea"/>
              <a:cs typeface="+mj-cs"/>
              <a:sym typeface="Mulish" pitchFamily="2" charset="0"/>
            </a:endParaRPr>
          </a:p>
        </p:txBody>
      </p:sp>
      <p:sp>
        <p:nvSpPr>
          <p:cNvPr id="110" name="Retângulo 109">
            <a:extLst>
              <a:ext uri="{FF2B5EF4-FFF2-40B4-BE49-F238E27FC236}">
                <a16:creationId xmlns:a16="http://schemas.microsoft.com/office/drawing/2014/main" id="{978FCDB3-169C-1E2C-D3E2-D67DAA967633}"/>
              </a:ext>
            </a:extLst>
          </p:cNvPr>
          <p:cNvSpPr/>
          <p:nvPr>
            <p:custDataLst>
              <p:tags r:id="rId46"/>
            </p:custDataLst>
          </p:nvPr>
        </p:nvSpPr>
        <p:spPr bwMode="auto">
          <a:xfrm>
            <a:off x="10645775" y="2427288"/>
            <a:ext cx="153670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050" dirty="0" err="1">
                <a:solidFill>
                  <a:schemeClr val="tx1"/>
                </a:solidFill>
                <a:latin typeface="Mulish"/>
                <a:ea typeface="+mj-ea"/>
                <a:cs typeface="+mj-cs"/>
              </a:rPr>
              <a:t>Payroll</a:t>
            </a:r>
            <a:r>
              <a:rPr lang="pt-BR" altLang="en-US" sz="1050" dirty="0">
                <a:solidFill>
                  <a:schemeClr val="tx1"/>
                </a:solidFill>
                <a:latin typeface="Mulish"/>
                <a:ea typeface="+mj-ea"/>
                <a:cs typeface="+mj-cs"/>
              </a:rPr>
              <a:t> </a:t>
            </a:r>
            <a:r>
              <a:rPr lang="pt-BR" altLang="en-US" sz="1050" dirty="0" err="1">
                <a:solidFill>
                  <a:schemeClr val="tx1"/>
                </a:solidFill>
                <a:latin typeface="Mulish"/>
                <a:ea typeface="+mj-ea"/>
                <a:cs typeface="+mj-cs"/>
              </a:rPr>
              <a:t>Deduction</a:t>
            </a:r>
            <a:r>
              <a:rPr lang="pt-BR" altLang="en-US" sz="1050" dirty="0">
                <a:solidFill>
                  <a:schemeClr val="tx1"/>
                </a:solidFill>
                <a:latin typeface="Mulish"/>
                <a:ea typeface="+mj-ea"/>
                <a:cs typeface="+mj-cs"/>
              </a:rPr>
              <a:t> Cards¹</a:t>
            </a:r>
            <a:endParaRPr lang="pt-BR" sz="1050" dirty="0">
              <a:solidFill>
                <a:schemeClr val="tx1"/>
              </a:solidFill>
              <a:latin typeface="Mulish"/>
              <a:ea typeface="+mj-ea"/>
              <a:cs typeface="+mj-cs"/>
              <a:sym typeface="Mulish" pitchFamily="2" charset="0"/>
            </a:endParaRPr>
          </a:p>
        </p:txBody>
      </p:sp>
      <p:sp>
        <p:nvSpPr>
          <p:cNvPr id="111" name="Retângulo 110">
            <a:extLst>
              <a:ext uri="{FF2B5EF4-FFF2-40B4-BE49-F238E27FC236}">
                <a16:creationId xmlns:a16="http://schemas.microsoft.com/office/drawing/2014/main" id="{F14E8340-C166-3D56-68FB-6F6413D2FFB3}"/>
              </a:ext>
            </a:extLst>
          </p:cNvPr>
          <p:cNvSpPr/>
          <p:nvPr>
            <p:custDataLst>
              <p:tags r:id="rId47"/>
            </p:custDataLst>
          </p:nvPr>
        </p:nvSpPr>
        <p:spPr bwMode="auto">
          <a:xfrm>
            <a:off x="10645775" y="2638425"/>
            <a:ext cx="334963"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AC18A315-39ED-457D-A902-06D066D232C3}" type="datetime'''''''''''F''''G''''''''''''''''''''''''''''T''S'''''''''">
              <a:rPr lang="pt-BR" altLang="en-US" sz="1050" smtClean="0">
                <a:solidFill>
                  <a:schemeClr val="tx1"/>
                </a:solidFill>
                <a:latin typeface="Mulish" pitchFamily="2" charset="0"/>
                <a:ea typeface="+mj-ea"/>
                <a:cs typeface="+mj-cs"/>
              </a:rPr>
              <a:pPr/>
              <a:t>FGTS</a:t>
            </a:fld>
            <a:endParaRPr lang="pt-BR" sz="1050" dirty="0">
              <a:solidFill>
                <a:schemeClr val="tx1"/>
              </a:solidFill>
              <a:latin typeface="Mulish" pitchFamily="2" charset="0"/>
              <a:ea typeface="+mj-ea"/>
              <a:cs typeface="+mj-cs"/>
              <a:sym typeface="Mulish" pitchFamily="2" charset="0"/>
            </a:endParaRPr>
          </a:p>
        </p:txBody>
      </p:sp>
      <p:sp>
        <p:nvSpPr>
          <p:cNvPr id="112" name="Retângulo 111">
            <a:extLst>
              <a:ext uri="{FF2B5EF4-FFF2-40B4-BE49-F238E27FC236}">
                <a16:creationId xmlns:a16="http://schemas.microsoft.com/office/drawing/2014/main" id="{8DBE0E87-2CE7-76EA-F1DB-850349876A90}"/>
              </a:ext>
            </a:extLst>
          </p:cNvPr>
          <p:cNvSpPr/>
          <p:nvPr>
            <p:custDataLst>
              <p:tags r:id="rId48"/>
            </p:custDataLst>
          </p:nvPr>
        </p:nvSpPr>
        <p:spPr bwMode="auto">
          <a:xfrm>
            <a:off x="10645775" y="2849563"/>
            <a:ext cx="160655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050" dirty="0" err="1">
                <a:solidFill>
                  <a:schemeClr val="tx1"/>
                </a:solidFill>
                <a:latin typeface="Mulish" pitchFamily="2" charset="0"/>
                <a:ea typeface="+mj-ea"/>
                <a:cs typeface="+mj-cs"/>
              </a:rPr>
              <a:t>Collateralized</a:t>
            </a:r>
            <a:r>
              <a:rPr lang="pt-BR" altLang="en-US" sz="1050" dirty="0">
                <a:solidFill>
                  <a:schemeClr val="tx1"/>
                </a:solidFill>
                <a:latin typeface="Mulish" pitchFamily="2" charset="0"/>
                <a:ea typeface="+mj-ea"/>
                <a:cs typeface="+mj-cs"/>
              </a:rPr>
              <a:t> </a:t>
            </a:r>
            <a:r>
              <a:rPr lang="pt-BR" altLang="en-US" sz="1050" dirty="0" err="1">
                <a:solidFill>
                  <a:schemeClr val="tx1"/>
                </a:solidFill>
                <a:latin typeface="Mulish" pitchFamily="2" charset="0"/>
                <a:ea typeface="+mj-ea"/>
                <a:cs typeface="+mj-cs"/>
              </a:rPr>
              <a:t>Instruments</a:t>
            </a:r>
            <a:endParaRPr lang="pt-BR" sz="1050" dirty="0">
              <a:solidFill>
                <a:schemeClr val="tx1"/>
              </a:solidFill>
              <a:latin typeface="Mulish" pitchFamily="2" charset="0"/>
              <a:ea typeface="+mj-ea"/>
              <a:cs typeface="+mj-cs"/>
              <a:sym typeface="Mulish" pitchFamily="2" charset="0"/>
            </a:endParaRPr>
          </a:p>
        </p:txBody>
      </p:sp>
      <p:sp>
        <p:nvSpPr>
          <p:cNvPr id="113" name="Retângulo 112">
            <a:extLst>
              <a:ext uri="{FF2B5EF4-FFF2-40B4-BE49-F238E27FC236}">
                <a16:creationId xmlns:a16="http://schemas.microsoft.com/office/drawing/2014/main" id="{F2B0F6A6-4A2B-60A1-F821-07B53494F27C}"/>
              </a:ext>
            </a:extLst>
          </p:cNvPr>
          <p:cNvSpPr/>
          <p:nvPr>
            <p:custDataLst>
              <p:tags r:id="rId49"/>
            </p:custDataLst>
          </p:nvPr>
        </p:nvSpPr>
        <p:spPr bwMode="auto">
          <a:xfrm>
            <a:off x="10645775" y="3060700"/>
            <a:ext cx="196850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050" dirty="0" err="1">
                <a:solidFill>
                  <a:schemeClr val="tx1"/>
                </a:solidFill>
                <a:latin typeface="Mulish" pitchFamily="2" charset="0"/>
                <a:ea typeface="+mj-ea"/>
                <a:cs typeface="+mj-cs"/>
              </a:rPr>
              <a:t>Governments</a:t>
            </a:r>
            <a:r>
              <a:rPr lang="pt-BR" altLang="en-US" sz="1050" dirty="0">
                <a:solidFill>
                  <a:schemeClr val="tx1"/>
                </a:solidFill>
                <a:latin typeface="Mulish" pitchFamily="2" charset="0"/>
                <a:ea typeface="+mj-ea"/>
                <a:cs typeface="+mj-cs"/>
              </a:rPr>
              <a:t> </a:t>
            </a:r>
            <a:r>
              <a:rPr lang="pt-BR" altLang="en-US" sz="1050" dirty="0" err="1">
                <a:solidFill>
                  <a:schemeClr val="tx1"/>
                </a:solidFill>
                <a:latin typeface="Mulish" pitchFamily="2" charset="0"/>
                <a:ea typeface="+mj-ea"/>
                <a:cs typeface="+mj-cs"/>
              </a:rPr>
              <a:t>and</a:t>
            </a:r>
            <a:r>
              <a:rPr lang="pt-BR" altLang="en-US" sz="1050" dirty="0">
                <a:solidFill>
                  <a:schemeClr val="tx1"/>
                </a:solidFill>
                <a:latin typeface="Mulish" pitchFamily="2" charset="0"/>
                <a:ea typeface="+mj-ea"/>
                <a:cs typeface="+mj-cs"/>
              </a:rPr>
              <a:t> </a:t>
            </a:r>
            <a:r>
              <a:rPr lang="pt-BR" altLang="en-US" sz="1050" dirty="0" err="1">
                <a:solidFill>
                  <a:schemeClr val="tx1"/>
                </a:solidFill>
                <a:latin typeface="Mulish" pitchFamily="2" charset="0"/>
                <a:ea typeface="+mj-ea"/>
                <a:cs typeface="+mj-cs"/>
              </a:rPr>
              <a:t>Municipalities</a:t>
            </a:r>
            <a:endParaRPr lang="pt-BR" sz="1050" dirty="0">
              <a:solidFill>
                <a:schemeClr val="tx1"/>
              </a:solidFill>
              <a:latin typeface="Mulish" pitchFamily="2" charset="0"/>
              <a:ea typeface="+mj-ea"/>
              <a:cs typeface="+mj-cs"/>
              <a:sym typeface="Mulish" pitchFamily="2" charset="0"/>
            </a:endParaRPr>
          </a:p>
        </p:txBody>
      </p:sp>
      <p:sp>
        <p:nvSpPr>
          <p:cNvPr id="114" name="Retângulo 113">
            <a:extLst>
              <a:ext uri="{FF2B5EF4-FFF2-40B4-BE49-F238E27FC236}">
                <a16:creationId xmlns:a16="http://schemas.microsoft.com/office/drawing/2014/main" id="{C7AAA46E-67E8-688D-6B8B-2D884E1B89E3}"/>
              </a:ext>
            </a:extLst>
          </p:cNvPr>
          <p:cNvSpPr/>
          <p:nvPr>
            <p:custDataLst>
              <p:tags r:id="rId50"/>
            </p:custDataLst>
          </p:nvPr>
        </p:nvSpPr>
        <p:spPr bwMode="auto">
          <a:xfrm>
            <a:off x="10645775" y="3271838"/>
            <a:ext cx="346075"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fld id="{0B8B096B-8392-41AE-BE74-BDE045A12C91}" type="datetime'''''S''''''''''''''ia''''''''''''''''''pe'''''''''''''''''''">
              <a:rPr lang="pt-BR" altLang="en-US" sz="1050" smtClean="0">
                <a:solidFill>
                  <a:schemeClr val="tx1"/>
                </a:solidFill>
                <a:latin typeface="Mulish" pitchFamily="2" charset="0"/>
                <a:ea typeface="+mj-ea"/>
                <a:cs typeface="+mj-cs"/>
              </a:rPr>
              <a:pPr/>
              <a:t>Siape</a:t>
            </a:fld>
            <a:endParaRPr lang="pt-BR" sz="1050" dirty="0">
              <a:solidFill>
                <a:schemeClr val="tx1"/>
              </a:solidFill>
              <a:latin typeface="Mulish" pitchFamily="2" charset="0"/>
              <a:ea typeface="+mj-ea"/>
              <a:cs typeface="+mj-cs"/>
              <a:sym typeface="Mulish" pitchFamily="2" charset="0"/>
            </a:endParaRPr>
          </a:p>
        </p:txBody>
      </p:sp>
      <p:sp>
        <p:nvSpPr>
          <p:cNvPr id="115" name="Retângulo 114">
            <a:extLst>
              <a:ext uri="{FF2B5EF4-FFF2-40B4-BE49-F238E27FC236}">
                <a16:creationId xmlns:a16="http://schemas.microsoft.com/office/drawing/2014/main" id="{0ED2687F-8D91-FDF0-EF7C-3BFFE7374EE2}"/>
              </a:ext>
            </a:extLst>
          </p:cNvPr>
          <p:cNvSpPr/>
          <p:nvPr>
            <p:custDataLst>
              <p:tags r:id="rId51"/>
            </p:custDataLst>
          </p:nvPr>
        </p:nvSpPr>
        <p:spPr bwMode="auto">
          <a:xfrm>
            <a:off x="10645775" y="3482975"/>
            <a:ext cx="828675"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050" dirty="0">
                <a:solidFill>
                  <a:schemeClr val="tx1"/>
                </a:solidFill>
                <a:latin typeface="Mulish" pitchFamily="2" charset="0"/>
                <a:ea typeface="+mj-ea"/>
                <a:cs typeface="+mj-cs"/>
              </a:rPr>
              <a:t>Other </a:t>
            </a:r>
            <a:r>
              <a:rPr lang="pt-BR" altLang="en-US" sz="1050" dirty="0" err="1">
                <a:solidFill>
                  <a:schemeClr val="tx1"/>
                </a:solidFill>
                <a:latin typeface="Mulish" pitchFamily="2" charset="0"/>
                <a:ea typeface="+mj-ea"/>
                <a:cs typeface="+mj-cs"/>
              </a:rPr>
              <a:t>entities</a:t>
            </a:r>
            <a:endParaRPr lang="pt-BR" sz="1050" dirty="0">
              <a:solidFill>
                <a:schemeClr val="tx1"/>
              </a:solidFill>
              <a:latin typeface="Mulish" pitchFamily="2" charset="0"/>
              <a:ea typeface="+mj-ea"/>
              <a:cs typeface="+mj-cs"/>
              <a:sym typeface="Mulish" pitchFamily="2" charset="0"/>
            </a:endParaRPr>
          </a:p>
        </p:txBody>
      </p:sp>
      <p:sp>
        <p:nvSpPr>
          <p:cNvPr id="144" name="Rectangle: Rounded Corners 47">
            <a:extLst>
              <a:ext uri="{FF2B5EF4-FFF2-40B4-BE49-F238E27FC236}">
                <a16:creationId xmlns:a16="http://schemas.microsoft.com/office/drawing/2014/main" id="{F6D4AD9D-0367-74F7-AE63-EC2B8904F97B}"/>
              </a:ext>
            </a:extLst>
          </p:cNvPr>
          <p:cNvSpPr/>
          <p:nvPr/>
        </p:nvSpPr>
        <p:spPr>
          <a:xfrm>
            <a:off x="8497278" y="1203212"/>
            <a:ext cx="1033464" cy="955999"/>
          </a:xfrm>
          <a:prstGeom prst="roundRect">
            <a:avLst/>
          </a:prstGeom>
          <a:noFill/>
          <a:ln w="19050">
            <a:solidFill>
              <a:srgbClr val="A06813"/>
            </a:solidFill>
            <a:prstDash val="dash"/>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a:r>
              <a:rPr lang="pt-BR" sz="1000" b="1" noProof="0" dirty="0">
                <a:solidFill>
                  <a:srgbClr val="A06813"/>
                </a:solidFill>
                <a:latin typeface="Mulish" pitchFamily="2" charset="0"/>
                <a:cs typeface="Itau Display Black" panose="020B0903020204020204" pitchFamily="34" charset="0"/>
              </a:rPr>
              <a:t>R$ 4,9 </a:t>
            </a:r>
            <a:r>
              <a:rPr lang="pt-BR" sz="1000" b="1" noProof="0" dirty="0" err="1">
                <a:solidFill>
                  <a:srgbClr val="A06813"/>
                </a:solidFill>
                <a:latin typeface="Mulish" pitchFamily="2" charset="0"/>
                <a:cs typeface="Itau Display Black" panose="020B0903020204020204" pitchFamily="34" charset="0"/>
              </a:rPr>
              <a:t>bn</a:t>
            </a:r>
            <a:r>
              <a:rPr lang="pt-BR" sz="1000" b="1" noProof="0" dirty="0">
                <a:solidFill>
                  <a:srgbClr val="A06813"/>
                </a:solidFill>
                <a:latin typeface="Mulish" pitchFamily="2" charset="0"/>
                <a:cs typeface="Itau Display Black" panose="020B0903020204020204" pitchFamily="34" charset="0"/>
              </a:rPr>
              <a:t> </a:t>
            </a:r>
            <a:r>
              <a:rPr lang="pt-BR" sz="1400" b="1" noProof="0" dirty="0">
                <a:solidFill>
                  <a:srgbClr val="A06813"/>
                </a:solidFill>
                <a:latin typeface="Mulish" pitchFamily="2" charset="0"/>
                <a:cs typeface="Itau Display Black" panose="020B0903020204020204" pitchFamily="34" charset="0"/>
              </a:rPr>
              <a:t>46%</a:t>
            </a:r>
            <a:br>
              <a:rPr lang="pt-BR" sz="1400" b="1" noProof="0" dirty="0">
                <a:solidFill>
                  <a:srgbClr val="A06813"/>
                </a:solidFill>
                <a:latin typeface="Mulish" pitchFamily="2" charset="0"/>
                <a:cs typeface="Itau Display Black" panose="020B0903020204020204" pitchFamily="34" charset="0"/>
              </a:rPr>
            </a:br>
            <a:r>
              <a:rPr lang="pt-BR" sz="1000" b="1" i="1" noProof="0" dirty="0">
                <a:solidFill>
                  <a:srgbClr val="A06813"/>
                </a:solidFill>
                <a:latin typeface="Mulish" pitchFamily="2" charset="0"/>
                <a:cs typeface="Itau Display Black" panose="020B0903020204020204" pitchFamily="34" charset="0"/>
              </a:rPr>
              <a:t> </a:t>
            </a:r>
            <a:r>
              <a:rPr lang="pt-BR" sz="1000" b="1" i="1" noProof="0" dirty="0" err="1">
                <a:solidFill>
                  <a:srgbClr val="A06813"/>
                </a:solidFill>
                <a:latin typeface="Mulish" pitchFamily="2" charset="0"/>
                <a:cs typeface="Itau Display Black" panose="020B0903020204020204" pitchFamily="34" charset="0"/>
              </a:rPr>
              <a:t>Yield</a:t>
            </a:r>
            <a:r>
              <a:rPr lang="pt-BR" sz="1000" b="1" i="1" noProof="0" dirty="0">
                <a:solidFill>
                  <a:srgbClr val="A06813"/>
                </a:solidFill>
                <a:latin typeface="Mulish" pitchFamily="2" charset="0"/>
                <a:cs typeface="Itau Display Black" panose="020B0903020204020204" pitchFamily="34" charset="0"/>
              </a:rPr>
              <a:t> Roadmap²</a:t>
            </a:r>
          </a:p>
          <a:p>
            <a:pPr algn="ctr"/>
            <a:endParaRPr lang="pt-BR" sz="1000" b="1" i="1" baseline="30000" noProof="0" dirty="0">
              <a:solidFill>
                <a:srgbClr val="A06813"/>
              </a:solidFill>
              <a:latin typeface="Mulish" pitchFamily="2" charset="0"/>
              <a:cs typeface="Itau Display Black" panose="020B0903020204020204" pitchFamily="34" charset="0"/>
            </a:endParaRPr>
          </a:p>
          <a:p>
            <a:pPr algn="ctr"/>
            <a:endParaRPr lang="pt-BR" sz="1000" b="1" baseline="30000" noProof="0" dirty="0">
              <a:solidFill>
                <a:srgbClr val="A06813"/>
              </a:solidFill>
              <a:latin typeface="Mulish" pitchFamily="2" charset="0"/>
              <a:cs typeface="Itau Display Black" panose="020B0903020204020204" pitchFamily="34" charset="0"/>
            </a:endParaRPr>
          </a:p>
        </p:txBody>
      </p:sp>
      <p:graphicFrame>
        <p:nvGraphicFramePr>
          <p:cNvPr id="11" name="Chart 3">
            <a:extLst>
              <a:ext uri="{FF2B5EF4-FFF2-40B4-BE49-F238E27FC236}">
                <a16:creationId xmlns:a16="http://schemas.microsoft.com/office/drawing/2014/main" id="{1E7292C8-A4F5-6135-160F-EF6770F1A55A}"/>
              </a:ext>
            </a:extLst>
          </p:cNvPr>
          <p:cNvGraphicFramePr/>
          <p:nvPr>
            <p:custDataLst>
              <p:tags r:id="rId52"/>
            </p:custDataLst>
            <p:extLst>
              <p:ext uri="{D42A27DB-BD31-4B8C-83A1-F6EECF244321}">
                <p14:modId xmlns:p14="http://schemas.microsoft.com/office/powerpoint/2010/main" val="704486256"/>
              </p:ext>
            </p:extLst>
          </p:nvPr>
        </p:nvGraphicFramePr>
        <p:xfrm>
          <a:off x="1987550" y="1319213"/>
          <a:ext cx="5702300" cy="1106487"/>
        </p:xfrm>
        <a:graphic>
          <a:graphicData uri="http://schemas.openxmlformats.org/drawingml/2006/chart">
            <c:chart xmlns:c="http://schemas.openxmlformats.org/drawingml/2006/chart" xmlns:r="http://schemas.openxmlformats.org/officeDocument/2006/relationships" r:id="rId61"/>
          </a:graphicData>
        </a:graphic>
      </p:graphicFrame>
      <p:cxnSp>
        <p:nvCxnSpPr>
          <p:cNvPr id="93" name="Conector reto 92">
            <a:extLst>
              <a:ext uri="{FF2B5EF4-FFF2-40B4-BE49-F238E27FC236}">
                <a16:creationId xmlns:a16="http://schemas.microsoft.com/office/drawing/2014/main" id="{FFB15EC1-F72D-99C5-E5A6-815A647F4515}"/>
              </a:ext>
            </a:extLst>
          </p:cNvPr>
          <p:cNvCxnSpPr/>
          <p:nvPr>
            <p:custDataLst>
              <p:tags r:id="rId53"/>
            </p:custDataLst>
          </p:nvPr>
        </p:nvCxnSpPr>
        <p:spPr bwMode="gray">
          <a:xfrm>
            <a:off x="10871200" y="3846513"/>
            <a:ext cx="133350" cy="0"/>
          </a:xfrm>
          <a:prstGeom prst="line">
            <a:avLst/>
          </a:prstGeom>
          <a:ln w="19050" cap="rnd" cmpd="sng" algn="ctr">
            <a:solidFill>
              <a:srgbClr val="A67122"/>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Conector reto 91">
            <a:extLst>
              <a:ext uri="{FF2B5EF4-FFF2-40B4-BE49-F238E27FC236}">
                <a16:creationId xmlns:a16="http://schemas.microsoft.com/office/drawing/2014/main" id="{C024FC61-F576-2C18-7177-2E739AF1B4AD}"/>
              </a:ext>
            </a:extLst>
          </p:cNvPr>
          <p:cNvCxnSpPr/>
          <p:nvPr>
            <p:custDataLst>
              <p:tags r:id="rId54"/>
            </p:custDataLst>
          </p:nvPr>
        </p:nvCxnSpPr>
        <p:spPr bwMode="gray">
          <a:xfrm flipH="1">
            <a:off x="10518775" y="3846513"/>
            <a:ext cx="133350" cy="0"/>
          </a:xfrm>
          <a:prstGeom prst="line">
            <a:avLst/>
          </a:prstGeom>
          <a:ln w="19050" cap="rnd" cmpd="sng" algn="ctr">
            <a:solidFill>
              <a:srgbClr val="A67122"/>
            </a:solidFill>
            <a:prstDash val="lgDash"/>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5" name="Retângulo 94">
            <a:extLst>
              <a:ext uri="{FF2B5EF4-FFF2-40B4-BE49-F238E27FC236}">
                <a16:creationId xmlns:a16="http://schemas.microsoft.com/office/drawing/2014/main" id="{C6ABCC0A-13C6-F047-1AF0-C45F99ECEF60}"/>
              </a:ext>
            </a:extLst>
          </p:cNvPr>
          <p:cNvSpPr/>
          <p:nvPr>
            <p:custDataLst>
              <p:tags r:id="rId55"/>
            </p:custDataLst>
          </p:nvPr>
        </p:nvSpPr>
        <p:spPr bwMode="auto">
          <a:xfrm>
            <a:off x="10723563" y="3808413"/>
            <a:ext cx="76200" cy="76200"/>
          </a:xfrm>
          <a:prstGeom prst="rect">
            <a:avLst/>
          </a:prstGeom>
          <a:solidFill>
            <a:srgbClr val="A57020"/>
          </a:solidFill>
          <a:ln w="9525" cap="flat" cmpd="sng" algn="ctr">
            <a:solidFill>
              <a:srgbClr val="A57020"/>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7" name="Retângulo 86">
            <a:extLst>
              <a:ext uri="{FF2B5EF4-FFF2-40B4-BE49-F238E27FC236}">
                <a16:creationId xmlns:a16="http://schemas.microsoft.com/office/drawing/2014/main" id="{73173193-3F1B-26F4-47C6-2EABB03A35DD}"/>
              </a:ext>
            </a:extLst>
          </p:cNvPr>
          <p:cNvSpPr/>
          <p:nvPr>
            <p:custDataLst>
              <p:tags r:id="rId56"/>
            </p:custDataLst>
          </p:nvPr>
        </p:nvSpPr>
        <p:spPr bwMode="auto">
          <a:xfrm>
            <a:off x="11064875" y="3771900"/>
            <a:ext cx="935038" cy="160338"/>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050" dirty="0" err="1">
                <a:solidFill>
                  <a:schemeClr val="tx1"/>
                </a:solidFill>
                <a:latin typeface="Mulish" pitchFamily="2" charset="0"/>
                <a:ea typeface="Open Sans" panose="020B0606030504020204" pitchFamily="34" charset="0"/>
                <a:cs typeface="Open Sans" panose="020B0606030504020204" pitchFamily="34" charset="0"/>
              </a:rPr>
              <a:t>Yield</a:t>
            </a:r>
            <a:r>
              <a:rPr lang="pt-BR" altLang="en-US" sz="1050" dirty="0">
                <a:solidFill>
                  <a:schemeClr val="tx1"/>
                </a:solidFill>
                <a:latin typeface="Mulish" pitchFamily="2" charset="0"/>
                <a:ea typeface="Open Sans" panose="020B0606030504020204" pitchFamily="34" charset="0"/>
                <a:cs typeface="Open Sans" panose="020B0606030504020204" pitchFamily="34" charset="0"/>
              </a:rPr>
              <a:t> </a:t>
            </a:r>
            <a:r>
              <a:rPr lang="pt-BR" altLang="en-US" sz="1050" dirty="0" err="1">
                <a:solidFill>
                  <a:schemeClr val="tx1"/>
                </a:solidFill>
                <a:latin typeface="Mulish" pitchFamily="2" charset="0"/>
                <a:ea typeface="Open Sans" panose="020B0606030504020204" pitchFamily="34" charset="0"/>
                <a:cs typeface="Open Sans" panose="020B0606030504020204" pitchFamily="34" charset="0"/>
              </a:rPr>
              <a:t>Roadmap</a:t>
            </a:r>
            <a:endParaRPr lang="pt-BR" sz="1050" dirty="0">
              <a:solidFill>
                <a:schemeClr val="tx1"/>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p:txBody>
      </p:sp>
    </p:spTree>
    <p:extLst>
      <p:ext uri="{BB962C8B-B14F-4D97-AF65-F5344CB8AC3E}">
        <p14:creationId xmlns:p14="http://schemas.microsoft.com/office/powerpoint/2010/main" val="287688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334C2-88D8-B26C-C449-189FD325C44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C9D4280-D1A2-1916-D931-9828F09DFA1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BB3D9927-626C-92C3-CDE2-BB92653318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9BDF5CAA-7851-BE0E-665D-B5FA29D56155}"/>
              </a:ext>
            </a:extLst>
          </p:cNvPr>
          <p:cNvSpPr txBox="1"/>
          <p:nvPr/>
        </p:nvSpPr>
        <p:spPr>
          <a:xfrm>
            <a:off x="984708" y="2794000"/>
            <a:ext cx="86418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pPr>
              <a:spcAft>
                <a:spcPts val="600"/>
              </a:spcAft>
            </a:pPr>
            <a:r>
              <a:rPr lang="pt-BR" dirty="0">
                <a:solidFill>
                  <a:srgbClr val="EADDCA"/>
                </a:solidFill>
                <a:latin typeface="Gatwick Light" panose="00000500000000000000" pitchFamily="2" charset="0"/>
              </a:rPr>
              <a:t>RETAIL </a:t>
            </a:r>
          </a:p>
          <a:p>
            <a:pPr>
              <a:spcAft>
                <a:spcPts val="600"/>
              </a:spcAft>
            </a:pPr>
            <a:r>
              <a:rPr lang="pt-BR" sz="2800" dirty="0">
                <a:solidFill>
                  <a:srgbClr val="EADDCA"/>
                </a:solidFill>
                <a:latin typeface="Gatwick Light" panose="00000500000000000000" pitchFamily="2" charset="0"/>
              </a:rPr>
              <a:t>INVESTMENTS</a:t>
            </a:r>
            <a:endParaRPr lang="pt-BR" sz="1800"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3677090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to 25" hidden="1">
            <a:extLst>
              <a:ext uri="{FF2B5EF4-FFF2-40B4-BE49-F238E27FC236}">
                <a16:creationId xmlns:a16="http://schemas.microsoft.com/office/drawing/2014/main" id="{086BDFD2-153F-F908-61B1-8386FD68626C}"/>
              </a:ext>
            </a:extLst>
          </p:cNvPr>
          <p:cNvGraphicFramePr>
            <a:graphicFrameLocks/>
          </p:cNvGraphicFramePr>
          <p:nvPr>
            <p:custDataLst>
              <p:tags r:id="rId1"/>
            </p:custDataLst>
            <p:extLst>
              <p:ext uri="{D42A27DB-BD31-4B8C-83A1-F6EECF244321}">
                <p14:modId xmlns:p14="http://schemas.microsoft.com/office/powerpoint/2010/main" val="29675408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20" imgW="421" imgH="420" progId="TCLayout.ActiveDocument.1">
                  <p:embed/>
                </p:oleObj>
              </mc:Choice>
              <mc:Fallback>
                <p:oleObj name="Slide do think-cell" r:id="rId20" imgW="421" imgH="420" progId="TCLayout.ActiveDocument.1">
                  <p:embed/>
                  <p:pic>
                    <p:nvPicPr>
                      <p:cNvPr id="26" name="Objeto 25" hidden="1">
                        <a:extLst>
                          <a:ext uri="{FF2B5EF4-FFF2-40B4-BE49-F238E27FC236}">
                            <a16:creationId xmlns:a16="http://schemas.microsoft.com/office/drawing/2014/main" id="{086BDFD2-153F-F908-61B1-8386FD68626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9" name="Produtos">
            <a:extLst>
              <a:ext uri="{FF2B5EF4-FFF2-40B4-BE49-F238E27FC236}">
                <a16:creationId xmlns:a16="http://schemas.microsoft.com/office/drawing/2014/main" id="{E69FE59F-5406-7D6B-268F-6A2CCA69F855}"/>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RETAIL INVESTMENTS</a:t>
            </a:r>
            <a:endParaRPr sz="1400" dirty="0">
              <a:solidFill>
                <a:srgbClr val="7F252F"/>
              </a:solidFill>
              <a:latin typeface="Gatwick Light" panose="00000500000000000000" pitchFamily="2" charset="0"/>
            </a:endParaRPr>
          </a:p>
        </p:txBody>
      </p:sp>
      <p:cxnSp>
        <p:nvCxnSpPr>
          <p:cNvPr id="22" name="Straight Connector 21">
            <a:extLst>
              <a:ext uri="{FF2B5EF4-FFF2-40B4-BE49-F238E27FC236}">
                <a16:creationId xmlns:a16="http://schemas.microsoft.com/office/drawing/2014/main" id="{9A3EEB6C-EC20-9958-612B-91B8EF94B974}"/>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Conector reto 88">
            <a:extLst>
              <a:ext uri="{FF2B5EF4-FFF2-40B4-BE49-F238E27FC236}">
                <a16:creationId xmlns:a16="http://schemas.microsoft.com/office/drawing/2014/main" id="{31DE8B78-1C62-9767-DEA0-C022DCFADB86}"/>
              </a:ext>
            </a:extLst>
          </p:cNvPr>
          <p:cNvCxnSpPr>
            <a:cxnSpLocks/>
          </p:cNvCxnSpPr>
          <p:nvPr/>
        </p:nvCxnSpPr>
        <p:spPr>
          <a:xfrm>
            <a:off x="18885273" y="9493250"/>
            <a:ext cx="1588" cy="25558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589135BC-4BA5-50A9-83E3-29897F04BAFA}"/>
              </a:ext>
            </a:extLst>
          </p:cNvPr>
          <p:cNvSpPr/>
          <p:nvPr/>
        </p:nvSpPr>
        <p:spPr>
          <a:xfrm>
            <a:off x="531176" y="3175000"/>
            <a:ext cx="5209224" cy="307975"/>
          </a:xfrm>
          <a:prstGeom prst="rect">
            <a:avLst/>
          </a:prstGeom>
        </p:spPr>
        <p:txBody>
          <a:bodyPr wrap="square" anchor="b">
            <a:spAutoFit/>
          </a:bodyPr>
          <a:lstStyle/>
          <a:p>
            <a:pPr lvl="0">
              <a:spcBef>
                <a:spcPts val="300"/>
              </a:spcBef>
              <a:spcAft>
                <a:spcPts val="800"/>
              </a:spcAft>
              <a:buClr>
                <a:srgbClr val="741836"/>
              </a:buClr>
            </a:pPr>
            <a:r>
              <a:rPr lang="pt-BR" sz="1400" b="1" dirty="0" err="1">
                <a:solidFill>
                  <a:srgbClr val="7F252F"/>
                </a:solidFill>
                <a:latin typeface="Mulish" pitchFamily="2" charset="0"/>
                <a:ea typeface="Open Sans" panose="020B0606030504020204" pitchFamily="34" charset="0"/>
                <a:cs typeface="Open Sans" panose="020B0606030504020204" pitchFamily="34" charset="0"/>
              </a:rPr>
              <a:t>AmigoZ</a:t>
            </a:r>
            <a:r>
              <a:rPr lang="pt-BR" sz="1400" dirty="0">
                <a:solidFill>
                  <a:srgbClr val="7F252F"/>
                </a:solidFill>
                <a:latin typeface="Mulish" pitchFamily="2" charset="0"/>
                <a:ea typeface="Open Sans" panose="020B0606030504020204" pitchFamily="34" charset="0"/>
                <a:cs typeface="Open Sans" panose="020B0606030504020204" pitchFamily="34" charset="0"/>
              </a:rPr>
              <a:t> – Total </a:t>
            </a:r>
            <a:r>
              <a:rPr lang="pt-BR" sz="1400" dirty="0" err="1">
                <a:solidFill>
                  <a:srgbClr val="7F252F"/>
                </a:solidFill>
                <a:latin typeface="Mulish" pitchFamily="2" charset="0"/>
                <a:ea typeface="Open Sans" panose="020B0606030504020204" pitchFamily="34" charset="0"/>
                <a:cs typeface="Open Sans" panose="020B0606030504020204" pitchFamily="34" charset="0"/>
              </a:rPr>
              <a:t>Share</a:t>
            </a:r>
            <a:r>
              <a:rPr lang="pt-BR" sz="1400" dirty="0">
                <a:solidFill>
                  <a:srgbClr val="7F252F"/>
                </a:solidFill>
                <a:latin typeface="Mulish" pitchFamily="2" charset="0"/>
                <a:ea typeface="Open Sans" panose="020B0606030504020204" pitchFamily="34" charset="0"/>
                <a:cs typeface="Open Sans" panose="020B0606030504020204" pitchFamily="34" charset="0"/>
              </a:rPr>
              <a:t> Pine Holding – 99.84%</a:t>
            </a:r>
            <a:endParaRPr lang="pt-BR" sz="1600" dirty="0">
              <a:solidFill>
                <a:srgbClr val="7F252F"/>
              </a:solidFill>
              <a:latin typeface="Mulish"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716F558A-2C9C-7583-87EA-F55AEA6A4018}"/>
              </a:ext>
            </a:extLst>
          </p:cNvPr>
          <p:cNvSpPr txBox="1"/>
          <p:nvPr/>
        </p:nvSpPr>
        <p:spPr>
          <a:xfrm>
            <a:off x="531176" y="3556794"/>
            <a:ext cx="8900888" cy="307975"/>
          </a:xfrm>
          <a:prstGeom prst="rect">
            <a:avLst/>
          </a:prstGeom>
          <a:noFill/>
        </p:spPr>
        <p:txBody>
          <a:bodyPr wrap="square">
            <a:spAutoFit/>
          </a:bodyPr>
          <a:lstStyle/>
          <a:p>
            <a:pPr algn="l"/>
            <a:r>
              <a:rPr lang="en-US" sz="1400" dirty="0">
                <a:solidFill>
                  <a:srgbClr val="7F252F"/>
                </a:solidFill>
                <a:latin typeface="Mulish Light" pitchFamily="2" charset="0"/>
              </a:rPr>
              <a:t>Benefit Card and Public and Private Payroll Deduction Credit Card</a:t>
            </a:r>
            <a:endParaRPr lang="pt-BR" sz="1400" dirty="0">
              <a:solidFill>
                <a:srgbClr val="7F252F"/>
              </a:solidFill>
              <a:latin typeface="Mulish Light" pitchFamily="2" charset="0"/>
            </a:endParaRPr>
          </a:p>
        </p:txBody>
      </p:sp>
      <p:sp>
        <p:nvSpPr>
          <p:cNvPr id="2" name="Rectangle 67">
            <a:extLst>
              <a:ext uri="{FF2B5EF4-FFF2-40B4-BE49-F238E27FC236}">
                <a16:creationId xmlns:a16="http://schemas.microsoft.com/office/drawing/2014/main" id="{E0AC65BE-1D13-83E4-44D7-B985F4678519}"/>
              </a:ext>
            </a:extLst>
          </p:cNvPr>
          <p:cNvSpPr/>
          <p:nvPr/>
        </p:nvSpPr>
        <p:spPr>
          <a:xfrm>
            <a:off x="8018292" y="3440426"/>
            <a:ext cx="4770437" cy="925208"/>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lvl="0" defTabSz="888978">
              <a:lnSpc>
                <a:spcPct val="90000"/>
              </a:lnSpc>
              <a:spcBef>
                <a:spcPct val="0"/>
              </a:spcBef>
              <a:spcAft>
                <a:spcPts val="267"/>
              </a:spcAft>
              <a:defRPr/>
            </a:pPr>
            <a:r>
              <a:rPr lang="pt-BR" sz="1400" b="1" dirty="0" err="1">
                <a:solidFill>
                  <a:schemeClr val="tx1"/>
                </a:solidFill>
                <a:latin typeface="Mulish" pitchFamily="2" charset="0"/>
                <a:ea typeface="Open Sans" panose="020B0606030504020204" pitchFamily="34" charset="0"/>
                <a:cs typeface="Open Sans" panose="020B0606030504020204" pitchFamily="34" charset="0"/>
              </a:rPr>
              <a:t>Equity</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Method</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Result</a:t>
            </a:r>
            <a:r>
              <a:rPr lang="pt-BR" sz="1400" b="1" dirty="0">
                <a:solidFill>
                  <a:schemeClr val="tx1"/>
                </a:solidFill>
                <a:latin typeface="Mulish" pitchFamily="2" charset="0"/>
                <a:ea typeface="Open Sans" panose="020B0606030504020204" pitchFamily="34" charset="0"/>
                <a:cs typeface="Open Sans" panose="020B0606030504020204" pitchFamily="34" charset="0"/>
              </a:rPr>
              <a:t> –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AmigoZ</a:t>
            </a:r>
            <a:endParaRPr lang="pt-BR" sz="1400" b="1" dirty="0">
              <a:solidFill>
                <a:schemeClr val="tx1"/>
              </a:solidFill>
              <a:latin typeface="Mulish" pitchFamily="2" charset="0"/>
              <a:ea typeface="Open Sans" panose="020B0606030504020204" pitchFamily="34" charset="0"/>
              <a:cs typeface="Open Sans" panose="020B0606030504020204" pitchFamily="34" charset="0"/>
            </a:endParaRPr>
          </a:p>
          <a:p>
            <a:pPr lvl="0" defTabSz="888978">
              <a:lnSpc>
                <a:spcPct val="90000"/>
              </a:lnSpc>
              <a:spcBef>
                <a:spcPct val="0"/>
              </a:spcBef>
              <a:spcAft>
                <a:spcPts val="267"/>
              </a:spcAft>
              <a:defRPr/>
            </a:pPr>
            <a:r>
              <a:rPr lang="pt-BR" sz="1000" dirty="0">
                <a:solidFill>
                  <a:schemeClr val="tx1"/>
                </a:solidFill>
                <a:latin typeface="Mulish Light" pitchFamily="2" charset="0"/>
                <a:ea typeface="Open Sans" panose="020B0606030504020204" pitchFamily="34" charset="0"/>
                <a:cs typeface="Open Sans" panose="020B0606030504020204" pitchFamily="34" charset="0"/>
              </a:rPr>
              <a:t>(R$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mn</a:t>
            </a:r>
            <a:r>
              <a:rPr lang="pt-BR" sz="1000" dirty="0">
                <a:solidFill>
                  <a:schemeClr val="tx1"/>
                </a:solidFill>
                <a:latin typeface="Mulish Light" pitchFamily="2" charset="0"/>
                <a:ea typeface="Open Sans" panose="020B0606030504020204" pitchFamily="34" charset="0"/>
                <a:cs typeface="Open Sans" panose="020B0606030504020204" pitchFamily="34" charset="0"/>
              </a:rPr>
              <a:t>)</a:t>
            </a:r>
            <a:endParaRPr lang="pt-BR" sz="1100" dirty="0">
              <a:solidFill>
                <a:schemeClr val="tx1"/>
              </a:solidFill>
              <a:latin typeface="Mulish Light"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84" name="CaixaDeTexto 83">
            <a:extLst>
              <a:ext uri="{FF2B5EF4-FFF2-40B4-BE49-F238E27FC236}">
                <a16:creationId xmlns:a16="http://schemas.microsoft.com/office/drawing/2014/main" id="{971A3F3C-3D7C-9EED-E65A-A354857C886B}"/>
              </a:ext>
            </a:extLst>
          </p:cNvPr>
          <p:cNvSpPr txBox="1"/>
          <p:nvPr/>
        </p:nvSpPr>
        <p:spPr>
          <a:xfrm>
            <a:off x="254000" y="3795712"/>
            <a:ext cx="10694988" cy="1284288"/>
          </a:xfrm>
          <a:prstGeom prst="rect">
            <a:avLst/>
          </a:prstGeom>
          <a:noFill/>
          <a:ln w="25400">
            <a:noFill/>
          </a:ln>
        </p:spPr>
        <p:txBody>
          <a:bodyPr vert="horz" wrap="square" lIns="0" tIns="108000" rIns="0" bIns="0" numCol="2" rtlCol="0">
            <a:noAutofit/>
          </a:bodyPr>
          <a:lstStyle>
            <a:defPPr>
              <a:defRPr lang="pt-BR"/>
            </a:defPPr>
            <a:lvl1pPr algn="just">
              <a:lnSpc>
                <a:spcPts val="1400"/>
              </a:lnSpc>
              <a:defRPr sz="1000">
                <a:solidFill>
                  <a:srgbClr val="7B7B7A"/>
                </a:solidFill>
                <a:latin typeface="Arial" panose="020B0604020202020204" pitchFamily="34" charset="0"/>
                <a:cs typeface="Arial" panose="020B0604020202020204" pitchFamily="34" charset="0"/>
              </a:defRPr>
            </a:lvl1pPr>
          </a:lstStyle>
          <a:p>
            <a:pPr marL="601200" lvl="1" indent="-180000" defTabSz="457200">
              <a:spcAft>
                <a:spcPts val="300"/>
              </a:spcAft>
              <a:buClr>
                <a:srgbClr val="741836"/>
              </a:buClr>
              <a:buFont typeface="Symbol" panose="05050102010706020507" pitchFamily="18" charset="2"/>
              <a:buChar char="ñ"/>
            </a:pPr>
            <a:r>
              <a:rPr lang="en-US" sz="1200" i="1" kern="0" dirty="0">
                <a:latin typeface="Mulish Light" pitchFamily="2" charset="0"/>
                <a:ea typeface="Open Sans" panose="020B0606030504020204" pitchFamily="34" charset="0"/>
                <a:cs typeface="Open Sans" panose="020B0606030504020204" pitchFamily="34" charset="0"/>
              </a:rPr>
              <a:t>Fintech dedicated to its own origination of collateralized retail transactions.</a:t>
            </a:r>
          </a:p>
          <a:p>
            <a:pPr marL="601200" lvl="1" indent="-180000" defTabSz="457200">
              <a:spcAft>
                <a:spcPts val="300"/>
              </a:spcAft>
              <a:buClr>
                <a:srgbClr val="741836"/>
              </a:buClr>
              <a:buFont typeface="Symbol" panose="05050102010706020507" pitchFamily="18" charset="2"/>
              <a:buChar char="ñ"/>
            </a:pPr>
            <a:r>
              <a:rPr lang="en-US" sz="1200" i="1" kern="0" dirty="0">
                <a:latin typeface="Mulish Light" pitchFamily="2" charset="0"/>
                <a:ea typeface="Open Sans" panose="020B0606030504020204" pitchFamily="34" charset="0"/>
                <a:cs typeface="Open Sans" panose="020B0606030504020204" pitchFamily="34" charset="0"/>
              </a:rPr>
              <a:t>Focused on multiple channels.</a:t>
            </a:r>
          </a:p>
          <a:p>
            <a:pPr marL="601200" lvl="1" indent="-180000" defTabSz="457200">
              <a:spcAft>
                <a:spcPts val="300"/>
              </a:spcAft>
              <a:buClr>
                <a:srgbClr val="741836"/>
              </a:buClr>
              <a:buFont typeface="Symbol" panose="05050102010706020507" pitchFamily="18" charset="2"/>
              <a:buChar char="ñ"/>
            </a:pPr>
            <a:r>
              <a:rPr lang="en-US" sz="1200" i="1" kern="0" dirty="0">
                <a:latin typeface="Mulish Light" pitchFamily="2" charset="0"/>
                <a:ea typeface="Open Sans" panose="020B0606030504020204" pitchFamily="34" charset="0"/>
                <a:cs typeface="Open Sans" panose="020B0606030504020204" pitchFamily="34" charset="0"/>
              </a:rPr>
              <a:t>Public and private partnerships.</a:t>
            </a: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kern="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graphicFrame>
        <p:nvGraphicFramePr>
          <p:cNvPr id="7" name="Chart 3">
            <a:extLst>
              <a:ext uri="{FF2B5EF4-FFF2-40B4-BE49-F238E27FC236}">
                <a16:creationId xmlns:a16="http://schemas.microsoft.com/office/drawing/2014/main" id="{C6C02C6F-D95E-E226-3076-FCC25E89116E}"/>
              </a:ext>
            </a:extLst>
          </p:cNvPr>
          <p:cNvGraphicFramePr/>
          <p:nvPr>
            <p:custDataLst>
              <p:tags r:id="rId2"/>
            </p:custDataLst>
            <p:extLst>
              <p:ext uri="{D42A27DB-BD31-4B8C-83A1-F6EECF244321}">
                <p14:modId xmlns:p14="http://schemas.microsoft.com/office/powerpoint/2010/main" val="1272457925"/>
              </p:ext>
            </p:extLst>
          </p:nvPr>
        </p:nvGraphicFramePr>
        <p:xfrm>
          <a:off x="13709650" y="2644775"/>
          <a:ext cx="4575175" cy="1806575"/>
        </p:xfrm>
        <a:graphic>
          <a:graphicData uri="http://schemas.openxmlformats.org/drawingml/2006/chart">
            <c:chart xmlns:c="http://schemas.openxmlformats.org/drawingml/2006/chart" xmlns:r="http://schemas.openxmlformats.org/officeDocument/2006/relationships" r:id="rId22"/>
          </a:graphicData>
        </a:graphic>
      </p:graphicFrame>
      <p:sp>
        <p:nvSpPr>
          <p:cNvPr id="103" name="Retângulo 102">
            <a:extLst>
              <a:ext uri="{FF2B5EF4-FFF2-40B4-BE49-F238E27FC236}">
                <a16:creationId xmlns:a16="http://schemas.microsoft.com/office/drawing/2014/main" id="{E9291C0F-300B-435A-0FFA-D3B55F1D0724}"/>
              </a:ext>
            </a:extLst>
          </p:cNvPr>
          <p:cNvSpPr/>
          <p:nvPr>
            <p:custDataLst>
              <p:tags r:id="rId3"/>
            </p:custDataLst>
          </p:nvPr>
        </p:nvSpPr>
        <p:spPr bwMode="auto">
          <a:xfrm>
            <a:off x="13995400"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E698E14-9004-4371-BD41-CC46ABFC66A3}" type="datetime'ju''n''''''''-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jun-24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4" name="Retângulo 103">
            <a:extLst>
              <a:ext uri="{FF2B5EF4-FFF2-40B4-BE49-F238E27FC236}">
                <a16:creationId xmlns:a16="http://schemas.microsoft.com/office/drawing/2014/main" id="{E3373E8D-043B-4B2B-0A66-AB8752FE9A3B}"/>
              </a:ext>
            </a:extLst>
          </p:cNvPr>
          <p:cNvSpPr/>
          <p:nvPr>
            <p:custDataLst>
              <p:tags r:id="rId4"/>
            </p:custDataLst>
          </p:nvPr>
        </p:nvSpPr>
        <p:spPr bwMode="auto">
          <a:xfrm>
            <a:off x="14878050"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1FD835F-80CB-46DB-B80B-571172FD06BB}" type="datetime's''''''''''''''''''''e''''''''t''''-''''''''''''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set-24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5" name="Retângulo 104">
            <a:extLst>
              <a:ext uri="{FF2B5EF4-FFF2-40B4-BE49-F238E27FC236}">
                <a16:creationId xmlns:a16="http://schemas.microsoft.com/office/drawing/2014/main" id="{B1279B4B-A531-C1A2-A41C-EFFA9E8F7EC4}"/>
              </a:ext>
            </a:extLst>
          </p:cNvPr>
          <p:cNvSpPr/>
          <p:nvPr>
            <p:custDataLst>
              <p:tags r:id="rId5"/>
            </p:custDataLst>
          </p:nvPr>
        </p:nvSpPr>
        <p:spPr bwMode="auto">
          <a:xfrm>
            <a:off x="15738475" y="4235450"/>
            <a:ext cx="5159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A77C332-C5E0-44E8-BE38-34FF8B156302}" type="datetime'd''''''''e''z''-''''''''''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dez-24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6" name="Retângulo 105">
            <a:extLst>
              <a:ext uri="{FF2B5EF4-FFF2-40B4-BE49-F238E27FC236}">
                <a16:creationId xmlns:a16="http://schemas.microsoft.com/office/drawing/2014/main" id="{660EE189-1F6C-28F8-4810-8A34AA7DCEB3}"/>
              </a:ext>
            </a:extLst>
          </p:cNvPr>
          <p:cNvSpPr/>
          <p:nvPr>
            <p:custDataLst>
              <p:tags r:id="rId6"/>
            </p:custDataLst>
          </p:nvPr>
        </p:nvSpPr>
        <p:spPr bwMode="auto">
          <a:xfrm>
            <a:off x="16606838" y="4235450"/>
            <a:ext cx="5429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9AF7E86-CEDC-4FA7-B8D5-73DA194512D7}" type="datetime'''m''''''''a''''''''''r''''''''''''''''''-''''''2''''''''5'">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mar-25</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4" name="Retângulo 3">
            <a:extLst>
              <a:ext uri="{FF2B5EF4-FFF2-40B4-BE49-F238E27FC236}">
                <a16:creationId xmlns:a16="http://schemas.microsoft.com/office/drawing/2014/main" id="{593D2E64-64F3-2690-26C7-8E0F64D6367C}"/>
              </a:ext>
            </a:extLst>
          </p:cNvPr>
          <p:cNvSpPr/>
          <p:nvPr>
            <p:custDataLst>
              <p:tags r:id="rId7"/>
            </p:custDataLst>
          </p:nvPr>
        </p:nvSpPr>
        <p:spPr bwMode="auto">
          <a:xfrm>
            <a:off x="17522825"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BFA459A-D5C6-41B0-B849-3FCC3F268F00}" type="datetime'''j''''''''''''''''''''u''''''''''n''''''''''''''-25'''">
              <a:rPr lang="pt-BR" altLang="en-US" sz="1200" smtClean="0">
                <a:solidFill>
                  <a:srgbClr val="000000"/>
                </a:solidFill>
                <a:latin typeface="Mulish"/>
                <a:ea typeface="Open Sans" panose="020B0606030504020204" pitchFamily="34" charset="0"/>
                <a:cs typeface="Open Sans" panose="020B0606030504020204" pitchFamily="34" charset="0"/>
              </a:rPr>
              <a:pPr algn="ctr">
                <a:spcBef>
                  <a:spcPct val="0"/>
                </a:spcBef>
                <a:spcAft>
                  <a:spcPct val="0"/>
                </a:spcAft>
              </a:pPr>
              <a:t>jun-25</a:t>
            </a:fld>
            <a:endParaRPr lang="pt-BR" sz="1200" dirty="0">
              <a:solidFill>
                <a:srgbClr val="000000"/>
              </a:solidFill>
              <a:latin typeface="Mulish"/>
              <a:ea typeface="Open Sans" panose="020B0606030504020204" pitchFamily="34" charset="0"/>
              <a:cs typeface="Open Sans" panose="020B0606030504020204" pitchFamily="34" charset="0"/>
              <a:sym typeface="Mulish"/>
            </a:endParaRPr>
          </a:p>
        </p:txBody>
      </p:sp>
      <p:graphicFrame>
        <p:nvGraphicFramePr>
          <p:cNvPr id="35" name="Chart 3">
            <a:extLst>
              <a:ext uri="{FF2B5EF4-FFF2-40B4-BE49-F238E27FC236}">
                <a16:creationId xmlns:a16="http://schemas.microsoft.com/office/drawing/2014/main" id="{F19C407F-C053-527A-F3BB-CB7EAB0DB98A}"/>
              </a:ext>
            </a:extLst>
          </p:cNvPr>
          <p:cNvGraphicFramePr/>
          <p:nvPr>
            <p:custDataLst>
              <p:tags r:id="rId8"/>
            </p:custDataLst>
            <p:extLst>
              <p:ext uri="{D42A27DB-BD31-4B8C-83A1-F6EECF244321}">
                <p14:modId xmlns:p14="http://schemas.microsoft.com/office/powerpoint/2010/main" val="3831076802"/>
              </p:ext>
            </p:extLst>
          </p:nvPr>
        </p:nvGraphicFramePr>
        <p:xfrm>
          <a:off x="8359775" y="4500563"/>
          <a:ext cx="4373563" cy="2744787"/>
        </p:xfrm>
        <a:graphic>
          <a:graphicData uri="http://schemas.openxmlformats.org/drawingml/2006/chart">
            <c:chart xmlns:c="http://schemas.openxmlformats.org/drawingml/2006/chart" xmlns:r="http://schemas.openxmlformats.org/officeDocument/2006/relationships" r:id="rId23"/>
          </a:graphicData>
        </a:graphic>
      </p:graphicFrame>
      <p:cxnSp>
        <p:nvCxnSpPr>
          <p:cNvPr id="11" name="Conector reto 10">
            <a:extLst>
              <a:ext uri="{FF2B5EF4-FFF2-40B4-BE49-F238E27FC236}">
                <a16:creationId xmlns:a16="http://schemas.microsoft.com/office/drawing/2014/main" id="{D4FAB9F0-5D8A-ADD6-22C5-ED05091FCBA3}"/>
              </a:ext>
            </a:extLst>
          </p:cNvPr>
          <p:cNvCxnSpPr/>
          <p:nvPr>
            <p:custDataLst>
              <p:tags r:id="rId9"/>
            </p:custDataLst>
          </p:nvPr>
        </p:nvCxnSpPr>
        <p:spPr bwMode="auto">
          <a:xfrm flipV="1">
            <a:off x="8861425" y="4478338"/>
            <a:ext cx="0" cy="1914525"/>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Conector reto 13">
            <a:extLst>
              <a:ext uri="{FF2B5EF4-FFF2-40B4-BE49-F238E27FC236}">
                <a16:creationId xmlns:a16="http://schemas.microsoft.com/office/drawing/2014/main" id="{8D3B3C21-3A34-84CC-A5B3-63465C0C37C7}"/>
              </a:ext>
            </a:extLst>
          </p:cNvPr>
          <p:cNvCxnSpPr/>
          <p:nvPr>
            <p:custDataLst>
              <p:tags r:id="rId10"/>
            </p:custDataLst>
          </p:nvPr>
        </p:nvCxnSpPr>
        <p:spPr bwMode="auto">
          <a:xfrm>
            <a:off x="8861425" y="4478338"/>
            <a:ext cx="137001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Conector reto 14">
            <a:extLst>
              <a:ext uri="{FF2B5EF4-FFF2-40B4-BE49-F238E27FC236}">
                <a16:creationId xmlns:a16="http://schemas.microsoft.com/office/drawing/2014/main" id="{0254CB4B-337E-1CBC-B7D1-983D3B9F806A}"/>
              </a:ext>
            </a:extLst>
          </p:cNvPr>
          <p:cNvCxnSpPr/>
          <p:nvPr>
            <p:custDataLst>
              <p:tags r:id="rId11"/>
            </p:custDataLst>
          </p:nvPr>
        </p:nvCxnSpPr>
        <p:spPr bwMode="auto">
          <a:xfrm>
            <a:off x="10856913" y="4478338"/>
            <a:ext cx="13716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Conector reto 15">
            <a:extLst>
              <a:ext uri="{FF2B5EF4-FFF2-40B4-BE49-F238E27FC236}">
                <a16:creationId xmlns:a16="http://schemas.microsoft.com/office/drawing/2014/main" id="{E81DB1A3-CA88-4FEA-D49E-276A15C7A6BD}"/>
              </a:ext>
            </a:extLst>
          </p:cNvPr>
          <p:cNvCxnSpPr/>
          <p:nvPr>
            <p:custDataLst>
              <p:tags r:id="rId12"/>
            </p:custDataLst>
          </p:nvPr>
        </p:nvCxnSpPr>
        <p:spPr bwMode="auto">
          <a:xfrm>
            <a:off x="12228513" y="44783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 name="Retângulo 16">
            <a:extLst>
              <a:ext uri="{FF2B5EF4-FFF2-40B4-BE49-F238E27FC236}">
                <a16:creationId xmlns:a16="http://schemas.microsoft.com/office/drawing/2014/main" id="{A52D8D0A-E112-CE3A-53FB-D1B69708D23F}"/>
              </a:ext>
            </a:extLst>
          </p:cNvPr>
          <p:cNvSpPr/>
          <p:nvPr>
            <p:custDataLst>
              <p:tags r:id="rId13"/>
            </p:custDataLst>
          </p:nvPr>
        </p:nvSpPr>
        <p:spPr bwMode="auto">
          <a:xfrm>
            <a:off x="8696325" y="7053263"/>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13566EB-C4F9-42FC-AB58-6E8D0A87AC39}" type="datetime'''''''4''''''''T''''''''''''''''''2''''''4'''''''''''''">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4T24</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8" name="Retângulo 17">
            <a:extLst>
              <a:ext uri="{FF2B5EF4-FFF2-40B4-BE49-F238E27FC236}">
                <a16:creationId xmlns:a16="http://schemas.microsoft.com/office/drawing/2014/main" id="{B1DD3026-FF8F-B096-8157-5A698FC8B1B7}"/>
              </a:ext>
            </a:extLst>
          </p:cNvPr>
          <p:cNvSpPr/>
          <p:nvPr>
            <p:custDataLst>
              <p:tags r:id="rId14"/>
            </p:custDataLst>
          </p:nvPr>
        </p:nvSpPr>
        <p:spPr bwMode="auto">
          <a:xfrm>
            <a:off x="9537700" y="7053263"/>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D42D581-9314-43EA-9700-58DDAAA5E916}" type="datetime'''''1''''''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1T25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9" name="Retângulo 18">
            <a:extLst>
              <a:ext uri="{FF2B5EF4-FFF2-40B4-BE49-F238E27FC236}">
                <a16:creationId xmlns:a16="http://schemas.microsoft.com/office/drawing/2014/main" id="{F1372508-3225-10F6-6FB9-16F192CBAAD4}"/>
              </a:ext>
            </a:extLst>
          </p:cNvPr>
          <p:cNvSpPr/>
          <p:nvPr>
            <p:custDataLst>
              <p:tags r:id="rId15"/>
            </p:custDataLst>
          </p:nvPr>
        </p:nvSpPr>
        <p:spPr bwMode="auto">
          <a:xfrm>
            <a:off x="10380663" y="7053263"/>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40CA8B4-DBD3-480F-9737-746668AA1E19}" type="datetime'2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2T25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0" name="Retângulo 19">
            <a:extLst>
              <a:ext uri="{FF2B5EF4-FFF2-40B4-BE49-F238E27FC236}">
                <a16:creationId xmlns:a16="http://schemas.microsoft.com/office/drawing/2014/main" id="{AD0BBE04-530A-C8AA-2F6E-6DDAAAF81A2E}"/>
              </a:ext>
            </a:extLst>
          </p:cNvPr>
          <p:cNvSpPr/>
          <p:nvPr>
            <p:custDataLst>
              <p:tags r:id="rId16"/>
            </p:custDataLst>
          </p:nvPr>
        </p:nvSpPr>
        <p:spPr bwMode="auto">
          <a:xfrm>
            <a:off x="11222038" y="7053263"/>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FDC2A116-741A-4AF5-A4C2-1ECDA2F4F65E}" type="datetime'''''''''3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3T25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1" name="Retângulo 20">
            <a:extLst>
              <a:ext uri="{FF2B5EF4-FFF2-40B4-BE49-F238E27FC236}">
                <a16:creationId xmlns:a16="http://schemas.microsoft.com/office/drawing/2014/main" id="{4C2DC232-7E22-1536-387F-D44F9E4929F2}"/>
              </a:ext>
            </a:extLst>
          </p:cNvPr>
          <p:cNvSpPr/>
          <p:nvPr>
            <p:custDataLst>
              <p:tags r:id="rId17"/>
            </p:custDataLst>
          </p:nvPr>
        </p:nvSpPr>
        <p:spPr bwMode="auto">
          <a:xfrm>
            <a:off x="12063413" y="7053263"/>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6EDEC8E-4E3D-4E37-A9DF-14A584C7F7F7}" type="datetime'''''''''''''4''''''''''''''''''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4T25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3" name="Elipse 22">
            <a:extLst>
              <a:ext uri="{FF2B5EF4-FFF2-40B4-BE49-F238E27FC236}">
                <a16:creationId xmlns:a16="http://schemas.microsoft.com/office/drawing/2014/main" id="{D772F226-0D13-00BF-D1B5-77F64AA76D31}"/>
              </a:ext>
            </a:extLst>
          </p:cNvPr>
          <p:cNvSpPr/>
          <p:nvPr>
            <p:custDataLst>
              <p:tags r:id="rId18"/>
            </p:custDataLst>
          </p:nvPr>
        </p:nvSpPr>
        <p:spPr bwMode="auto">
          <a:xfrm>
            <a:off x="10231438" y="4365625"/>
            <a:ext cx="627063" cy="227013"/>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55875CC9-85C8-4D7A-BF39-462BF627BD25}" type="datetime'''''''''''+4''''3''''''''''''''''''''''''1''''''''''''''''%'">
              <a:rPr lang="en-US" altLang="en-US" sz="1050" b="1" smtClean="0">
                <a:solidFill>
                  <a:schemeClr val="tx1"/>
                </a:solidFill>
                <a:latin typeface="Mulish" pitchFamily="2" charset="0"/>
              </a:rPr>
              <a:pPr algn="ctr">
                <a:spcBef>
                  <a:spcPct val="0"/>
                </a:spcBef>
                <a:spcAft>
                  <a:spcPct val="0"/>
                </a:spcAft>
              </a:pPr>
              <a:t>+431%</a:t>
            </a:fld>
            <a:endParaRPr lang="en-US" sz="1050" b="1" dirty="0">
              <a:solidFill>
                <a:schemeClr val="tx1"/>
              </a:solidFill>
              <a:latin typeface="Mulish" pitchFamily="2" charset="0"/>
              <a:sym typeface="Mulish" pitchFamily="2" charset="0"/>
            </a:endParaRPr>
          </a:p>
        </p:txBody>
      </p:sp>
      <p:sp>
        <p:nvSpPr>
          <p:cNvPr id="45" name="CaixaDeTexto 44">
            <a:extLst>
              <a:ext uri="{FF2B5EF4-FFF2-40B4-BE49-F238E27FC236}">
                <a16:creationId xmlns:a16="http://schemas.microsoft.com/office/drawing/2014/main" id="{1A8C4554-9176-FABF-6FDE-5F37AB2A90B8}"/>
              </a:ext>
            </a:extLst>
          </p:cNvPr>
          <p:cNvSpPr txBox="1"/>
          <p:nvPr/>
        </p:nvSpPr>
        <p:spPr>
          <a:xfrm>
            <a:off x="131616" y="4723331"/>
            <a:ext cx="7666183" cy="3170099"/>
          </a:xfrm>
          <a:prstGeom prst="rect">
            <a:avLst/>
          </a:prstGeom>
          <a:noFill/>
        </p:spPr>
        <p:txBody>
          <a:bodyPr wrap="square">
            <a:spAutoFit/>
          </a:bodyPr>
          <a:lstStyle/>
          <a:p>
            <a:pPr marL="421200" lvl="1" defTabSz="457200">
              <a:spcAft>
                <a:spcPts val="300"/>
              </a:spcAft>
              <a:buClr>
                <a:srgbClr val="741836"/>
              </a:buClr>
            </a:pPr>
            <a:r>
              <a:rPr lang="pt-BR" sz="1400" b="1" dirty="0" err="1">
                <a:solidFill>
                  <a:srgbClr val="7F252F"/>
                </a:solidFill>
                <a:latin typeface="Mulish" pitchFamily="2" charset="0"/>
                <a:ea typeface="Open Sans" panose="020B0606030504020204" pitchFamily="34" charset="0"/>
                <a:cs typeface="Open Sans" panose="020B0606030504020204" pitchFamily="34" charset="0"/>
              </a:rPr>
              <a:t>Multiple</a:t>
            </a:r>
            <a:r>
              <a:rPr lang="pt-BR" sz="1400" b="1" dirty="0">
                <a:solidFill>
                  <a:srgbClr val="7F252F"/>
                </a:solidFill>
                <a:latin typeface="Mulish" pitchFamily="2" charset="0"/>
                <a:ea typeface="Open Sans" panose="020B0606030504020204" pitchFamily="34" charset="0"/>
                <a:cs typeface="Open Sans" panose="020B0606030504020204" pitchFamily="34" charset="0"/>
              </a:rPr>
              <a:t> </a:t>
            </a:r>
            <a:r>
              <a:rPr lang="pt-BR" sz="1400" b="1" dirty="0" err="1">
                <a:solidFill>
                  <a:srgbClr val="7F252F"/>
                </a:solidFill>
                <a:latin typeface="Mulish" pitchFamily="2" charset="0"/>
                <a:ea typeface="Open Sans" panose="020B0606030504020204" pitchFamily="34" charset="0"/>
                <a:cs typeface="Open Sans" panose="020B0606030504020204" pitchFamily="34" charset="0"/>
              </a:rPr>
              <a:t>Avenues</a:t>
            </a:r>
            <a:r>
              <a:rPr lang="pt-BR" sz="1400" b="1" dirty="0">
                <a:solidFill>
                  <a:srgbClr val="7F252F"/>
                </a:solidFill>
                <a:latin typeface="Mulish" pitchFamily="2" charset="0"/>
                <a:ea typeface="Open Sans" panose="020B0606030504020204" pitchFamily="34" charset="0"/>
                <a:cs typeface="Open Sans" panose="020B0606030504020204" pitchFamily="34" charset="0"/>
              </a:rPr>
              <a:t> </a:t>
            </a:r>
            <a:r>
              <a:rPr lang="pt-BR" sz="1400" b="1" dirty="0" err="1">
                <a:solidFill>
                  <a:srgbClr val="7F252F"/>
                </a:solidFill>
                <a:latin typeface="Mulish" pitchFamily="2" charset="0"/>
                <a:ea typeface="Open Sans" panose="020B0606030504020204" pitchFamily="34" charset="0"/>
                <a:cs typeface="Open Sans" panose="020B0606030504020204" pitchFamily="34" charset="0"/>
              </a:rPr>
              <a:t>of</a:t>
            </a:r>
            <a:r>
              <a:rPr lang="pt-BR" sz="1400" b="1" dirty="0">
                <a:solidFill>
                  <a:srgbClr val="7F252F"/>
                </a:solidFill>
                <a:latin typeface="Mulish" pitchFamily="2" charset="0"/>
                <a:ea typeface="Open Sans" panose="020B0606030504020204" pitchFamily="34" charset="0"/>
                <a:cs typeface="Open Sans" panose="020B0606030504020204" pitchFamily="34" charset="0"/>
              </a:rPr>
              <a:t> Growth</a:t>
            </a:r>
          </a:p>
          <a:p>
            <a:pPr marL="421200" lvl="1" defTabSz="457200">
              <a:spcAft>
                <a:spcPts val="300"/>
              </a:spcAft>
              <a:buClr>
                <a:srgbClr val="741836"/>
              </a:buClr>
            </a:pPr>
            <a:r>
              <a:rPr lang="en-US" sz="1200" dirty="0">
                <a:solidFill>
                  <a:srgbClr val="7F252F"/>
                </a:solidFill>
                <a:latin typeface="Mulish" pitchFamily="2" charset="0"/>
                <a:ea typeface="Open Sans" panose="020B0606030504020204" pitchFamily="34" charset="0"/>
                <a:cs typeface="Open Sans" panose="020B0606030504020204" pitchFamily="34" charset="0"/>
              </a:rPr>
              <a:t>Payroll Deduction Credit Cards as a Scalable Growth Vertical</a:t>
            </a:r>
          </a:p>
          <a:p>
            <a:pPr marL="1058400" lvl="2" indent="-180000" algn="just">
              <a:spcAft>
                <a:spcPts val="600"/>
              </a:spcAft>
              <a:buClr>
                <a:srgbClr val="741836"/>
              </a:buClr>
              <a:buFont typeface="Symbol" panose="05050102010706020507" pitchFamily="18" charset="2"/>
              <a:buChar char="ñ"/>
            </a:pPr>
            <a:r>
              <a:rPr lang="en-US" sz="1200" dirty="0">
                <a:latin typeface="Mulish Light" pitchFamily="2" charset="0"/>
                <a:ea typeface="Open Sans" panose="020B0606030504020204" pitchFamily="34" charset="0"/>
                <a:cs typeface="Open Sans" panose="020B0606030504020204" pitchFamily="34" charset="0"/>
              </a:rPr>
              <a:t>Partnerships with retailers to offer discounts on selected products, increasing the attractiveness of the card, frequency of use and customer engagement, without increasing exposure to credit risk.</a:t>
            </a:r>
          </a:p>
          <a:p>
            <a:pPr marL="1058400" lvl="2" indent="-180000" algn="just">
              <a:spcAft>
                <a:spcPts val="600"/>
              </a:spcAft>
              <a:buClr>
                <a:srgbClr val="741836"/>
              </a:buClr>
              <a:buFont typeface="Symbol" panose="05050102010706020507" pitchFamily="18" charset="2"/>
              <a:buChar char="ñ"/>
            </a:pPr>
            <a:r>
              <a:rPr lang="en-US" sz="1200" dirty="0">
                <a:latin typeface="Mulish Light" pitchFamily="2" charset="0"/>
                <a:ea typeface="Open Sans" panose="020B0606030504020204" pitchFamily="34" charset="0"/>
                <a:cs typeface="Open Sans" panose="020B0606030504020204" pitchFamily="34" charset="0"/>
              </a:rPr>
              <a:t>Incentives focused on expanding the use of the available payroll deduction margin for purchases, boosting transactional volume and monetization, without incremental credit risk.</a:t>
            </a:r>
          </a:p>
          <a:p>
            <a:pPr marL="1058400" lvl="2" indent="-180000" algn="just">
              <a:spcAft>
                <a:spcPts val="600"/>
              </a:spcAft>
              <a:buClr>
                <a:srgbClr val="741836"/>
              </a:buClr>
              <a:buFont typeface="Symbol" panose="05050102010706020507" pitchFamily="18" charset="2"/>
              <a:buChar char="ñ"/>
            </a:pPr>
            <a:r>
              <a:rPr lang="en-US" sz="1200" dirty="0">
                <a:latin typeface="Mulish Light" pitchFamily="2" charset="0"/>
                <a:ea typeface="Open Sans" panose="020B0606030504020204" pitchFamily="34" charset="0"/>
                <a:cs typeface="Open Sans" panose="020B0606030504020204" pitchFamily="34" charset="0"/>
              </a:rPr>
              <a:t>When linked to the current account, the cards can offer additional unsecured credit limits, allowing incremental growth beyond the regulated payroll deduction margin, preserving risk discipline.</a:t>
            </a:r>
          </a:p>
          <a:p>
            <a:pPr marL="1058400" lvl="2" indent="-180000" algn="just">
              <a:spcAft>
                <a:spcPts val="600"/>
              </a:spcAft>
              <a:buClr>
                <a:srgbClr val="741836"/>
              </a:buClr>
              <a:buFont typeface="Symbol" panose="05050102010706020507" pitchFamily="18" charset="2"/>
              <a:buChar char="ñ"/>
            </a:pPr>
            <a:r>
              <a:rPr lang="en-US" sz="1200" dirty="0">
                <a:latin typeface="Mulish Light" pitchFamily="2" charset="0"/>
                <a:ea typeface="Open Sans" panose="020B0606030504020204" pitchFamily="34" charset="0"/>
                <a:cs typeface="Open Sans" panose="020B0606030504020204" pitchFamily="34" charset="0"/>
              </a:rPr>
              <a:t>Improved access to payroll deduction credit limits, driven by the evolution of margin processing platforms, enhancing the user experience and utilization within regulatory limits.</a:t>
            </a:r>
            <a:endParaRPr lang="pt-BR" sz="1200" dirty="0">
              <a:latin typeface="Mulish Light" pitchFamily="2" charset="0"/>
              <a:ea typeface="Open Sans" panose="020B0606030504020204" pitchFamily="34" charset="0"/>
              <a:cs typeface="Open Sans" panose="020B0606030504020204" pitchFamily="34" charset="0"/>
            </a:endParaRPr>
          </a:p>
          <a:p>
            <a:pPr marL="601200" lvl="1" indent="-180000" defTabSz="457200">
              <a:spcAft>
                <a:spcPts val="600"/>
              </a:spcAft>
              <a:buClr>
                <a:srgbClr val="741836"/>
              </a:buClr>
              <a:buFont typeface="Symbol" panose="05050102010706020507" pitchFamily="18" charset="2"/>
              <a:buChar char="ñ"/>
            </a:pPr>
            <a:endParaRPr lang="pt-BR" sz="1200" kern="0" dirty="0">
              <a:latin typeface="Mulish Light" pitchFamily="2" charset="0"/>
              <a:ea typeface="Open Sans" panose="020B0606030504020204" pitchFamily="34" charset="0"/>
              <a:cs typeface="Open Sans" panose="020B0606030504020204" pitchFamily="34" charset="0"/>
            </a:endParaRPr>
          </a:p>
          <a:p>
            <a:pPr marL="601200" lvl="1" indent="-180000" defTabSz="457200">
              <a:spcAft>
                <a:spcPts val="600"/>
              </a:spcAft>
              <a:buClr>
                <a:srgbClr val="741836"/>
              </a:buClr>
              <a:buFont typeface="Symbol" panose="05050102010706020507" pitchFamily="18" charset="2"/>
              <a:buChar char="ñ"/>
            </a:pPr>
            <a:endParaRPr lang="pt-BR" sz="1200" kern="0" dirty="0">
              <a:latin typeface="Mulish Light" pitchFamily="2" charset="0"/>
              <a:ea typeface="Open Sans" panose="020B0606030504020204" pitchFamily="34" charset="0"/>
              <a:cs typeface="Open Sans" panose="020B0606030504020204" pitchFamily="34" charset="0"/>
            </a:endParaRPr>
          </a:p>
        </p:txBody>
      </p:sp>
      <p:sp>
        <p:nvSpPr>
          <p:cNvPr id="3" name="CaixaDeTexto 2">
            <a:extLst>
              <a:ext uri="{FF2B5EF4-FFF2-40B4-BE49-F238E27FC236}">
                <a16:creationId xmlns:a16="http://schemas.microsoft.com/office/drawing/2014/main" id="{1595828C-7057-4087-7A2A-2951A326F4A0}"/>
              </a:ext>
            </a:extLst>
          </p:cNvPr>
          <p:cNvSpPr txBox="1"/>
          <p:nvPr/>
        </p:nvSpPr>
        <p:spPr>
          <a:xfrm>
            <a:off x="107726" y="867000"/>
            <a:ext cx="7690074" cy="1238801"/>
          </a:xfrm>
          <a:prstGeom prst="rect">
            <a:avLst/>
          </a:prstGeom>
          <a:noFill/>
        </p:spPr>
        <p:txBody>
          <a:bodyPr wrap="square">
            <a:spAutoFit/>
          </a:bodyPr>
          <a:lstStyle/>
          <a:p>
            <a:pPr marL="421200" lvl="1" algn="just">
              <a:spcAft>
                <a:spcPts val="600"/>
              </a:spcAft>
              <a:buClr>
                <a:srgbClr val="741836"/>
              </a:buClr>
            </a:pPr>
            <a:r>
              <a:rPr lang="pt-BR" sz="1400" b="1" dirty="0">
                <a:solidFill>
                  <a:srgbClr val="7F252F"/>
                </a:solidFill>
                <a:latin typeface="Mulish" pitchFamily="2" charset="0"/>
                <a:ea typeface="Open Sans" panose="020B0606030504020204" pitchFamily="34" charset="0"/>
                <a:cs typeface="Open Sans" panose="020B0606030504020204" pitchFamily="34" charset="0"/>
              </a:rPr>
              <a:t>Pine Holding </a:t>
            </a:r>
            <a:r>
              <a:rPr lang="pt-BR" sz="1200" b="1" dirty="0">
                <a:latin typeface="Mulish Light" pitchFamily="2" charset="0"/>
                <a:ea typeface="Open Sans" panose="020B0606030504020204" pitchFamily="34" charset="0"/>
                <a:cs typeface="Open Sans" panose="020B0606030504020204" pitchFamily="34" charset="0"/>
              </a:rPr>
              <a:t>– </a:t>
            </a:r>
            <a:r>
              <a:rPr lang="en-US" sz="1200" dirty="0">
                <a:latin typeface="Mulish Light" pitchFamily="2" charset="0"/>
                <a:ea typeface="Open Sans" panose="020B0606030504020204" pitchFamily="34" charset="0"/>
                <a:cs typeface="Open Sans" panose="020B0606030504020204" pitchFamily="34" charset="0"/>
              </a:rPr>
              <a:t>Retail Reorganization Completed, with Total Focus on Scale and Profitability</a:t>
            </a:r>
          </a:p>
          <a:p>
            <a:pPr marL="601200" lvl="1" indent="-180000" defTabSz="457200">
              <a:spcAft>
                <a:spcPts val="3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Full Exit from BYX and Consolidation of 99.8% of </a:t>
            </a:r>
            <a:r>
              <a:rPr lang="en-US" sz="1200" kern="0" dirty="0" err="1">
                <a:latin typeface="Mulish Light" pitchFamily="2" charset="0"/>
                <a:ea typeface="Open Sans" panose="020B0606030504020204" pitchFamily="34" charset="0"/>
                <a:cs typeface="Open Sans" panose="020B0606030504020204" pitchFamily="34" charset="0"/>
              </a:rPr>
              <a:t>AmigoZ</a:t>
            </a:r>
            <a:r>
              <a:rPr lang="en-US" sz="1200" kern="0" dirty="0">
                <a:latin typeface="Mulish Light" pitchFamily="2" charset="0"/>
                <a:ea typeface="Open Sans" panose="020B0606030504020204" pitchFamily="34" charset="0"/>
                <a:cs typeface="Open Sans" panose="020B0606030504020204" pitchFamily="34" charset="0"/>
              </a:rPr>
              <a:t> – Jan/26</a:t>
            </a:r>
          </a:p>
          <a:p>
            <a:pPr marL="601200" lvl="1" indent="-180000" defTabSz="457200">
              <a:spcAft>
                <a:spcPts val="3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Payroll Deduction Cards as the Main Driver of Scalable Growth</a:t>
            </a:r>
          </a:p>
          <a:p>
            <a:pPr marL="601200" lvl="1" indent="-180000" defTabSz="457200">
              <a:spcAft>
                <a:spcPts val="3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Recurring and Low-Risk Vertical</a:t>
            </a:r>
          </a:p>
          <a:p>
            <a:pPr marL="601200" lvl="1" indent="-180000" defTabSz="457200">
              <a:spcAft>
                <a:spcPts val="300"/>
              </a:spcAft>
              <a:buClr>
                <a:srgbClr val="741836"/>
              </a:buClr>
              <a:buFont typeface="Symbol" panose="05050102010706020507" pitchFamily="18" charset="2"/>
              <a:buChar char="ñ"/>
            </a:pPr>
            <a:r>
              <a:rPr lang="en-US" sz="1200" kern="0" dirty="0">
                <a:latin typeface="Mulish Light" pitchFamily="2" charset="0"/>
                <a:ea typeface="Open Sans" panose="020B0606030504020204" pitchFamily="34" charset="0"/>
                <a:cs typeface="Open Sans" panose="020B0606030504020204" pitchFamily="34" charset="0"/>
              </a:rPr>
              <a:t>Receipt of Additional </a:t>
            </a:r>
            <a:r>
              <a:rPr lang="en-US" sz="1200" kern="0" dirty="0" err="1">
                <a:latin typeface="Mulish Light" pitchFamily="2" charset="0"/>
                <a:ea typeface="Open Sans" panose="020B0606030504020204" pitchFamily="34" charset="0"/>
                <a:cs typeface="Open Sans" panose="020B0606030504020204" pitchFamily="34" charset="0"/>
              </a:rPr>
              <a:t>AmigoZ</a:t>
            </a:r>
            <a:r>
              <a:rPr lang="en-US" sz="1200" kern="0" dirty="0">
                <a:latin typeface="Mulish Light" pitchFamily="2" charset="0"/>
                <a:ea typeface="Open Sans" panose="020B0606030504020204" pitchFamily="34" charset="0"/>
                <a:cs typeface="Open Sans" panose="020B0606030504020204" pitchFamily="34" charset="0"/>
              </a:rPr>
              <a:t> Quotas</a:t>
            </a:r>
            <a:endParaRPr lang="pt-BR" sz="1200" kern="0" dirty="0">
              <a:latin typeface="Mulish Light" pitchFamily="2" charset="0"/>
              <a:ea typeface="Open Sans" panose="020B0606030504020204" pitchFamily="34" charset="0"/>
              <a:cs typeface="Open Sans" panose="020B0606030504020204" pitchFamily="34" charset="0"/>
            </a:endParaRPr>
          </a:p>
        </p:txBody>
      </p:sp>
      <p:sp>
        <p:nvSpPr>
          <p:cNvPr id="31" name="CaixaDeTexto 30">
            <a:extLst>
              <a:ext uri="{FF2B5EF4-FFF2-40B4-BE49-F238E27FC236}">
                <a16:creationId xmlns:a16="http://schemas.microsoft.com/office/drawing/2014/main" id="{D4FCE45C-BE0D-4D4D-9473-9C2EBD7FC03B}"/>
              </a:ext>
            </a:extLst>
          </p:cNvPr>
          <p:cNvSpPr txBox="1"/>
          <p:nvPr/>
        </p:nvSpPr>
        <p:spPr>
          <a:xfrm>
            <a:off x="260126" y="8219113"/>
            <a:ext cx="13557474" cy="3185487"/>
          </a:xfrm>
          <a:prstGeom prst="rect">
            <a:avLst/>
          </a:prstGeom>
          <a:noFill/>
        </p:spPr>
        <p:txBody>
          <a:bodyPr wrap="square">
            <a:spAutoFit/>
          </a:bodyPr>
          <a:lstStyle/>
          <a:p>
            <a:pPr marL="421200" lvl="1" algn="just">
              <a:spcAft>
                <a:spcPts val="600"/>
              </a:spcAft>
              <a:buClr>
                <a:srgbClr val="741836"/>
              </a:buClr>
            </a:pPr>
            <a:r>
              <a:rPr lang="pt-BR" sz="1400" b="1" dirty="0">
                <a:solidFill>
                  <a:srgbClr val="7F252F"/>
                </a:solidFill>
                <a:latin typeface="Mulish" pitchFamily="2" charset="0"/>
                <a:ea typeface="Open Sans" panose="020B0606030504020204" pitchFamily="34" charset="0"/>
                <a:cs typeface="Open Sans" panose="020B0606030504020204" pitchFamily="34" charset="0"/>
              </a:rPr>
              <a:t>Pine Holding </a:t>
            </a:r>
            <a:r>
              <a:rPr lang="pt-BR" sz="1200" b="1" dirty="0">
                <a:latin typeface="Mulish Light" pitchFamily="2" charset="0"/>
                <a:ea typeface="Open Sans" panose="020B0606030504020204" pitchFamily="34" charset="0"/>
                <a:cs typeface="Open Sans" panose="020B0606030504020204" pitchFamily="34" charset="0"/>
              </a:rPr>
              <a:t>– </a:t>
            </a:r>
            <a:r>
              <a:rPr lang="pt-BR" sz="1200" dirty="0">
                <a:latin typeface="Mulish Light" pitchFamily="2" charset="0"/>
                <a:ea typeface="Open Sans" panose="020B0606030504020204" pitchFamily="34" charset="0"/>
                <a:cs typeface="Open Sans" panose="020B0606030504020204" pitchFamily="34" charset="0"/>
              </a:rPr>
              <a:t>Reorganização do Varejo Concluída, com Foco Total em Escala e Rentabilidade</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Saída integral da BYX e consolidação de 99,8%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 </a:t>
            </a:r>
            <a:r>
              <a:rPr lang="pt-BR" sz="1200" dirty="0" err="1">
                <a:latin typeface="Mulish Light" pitchFamily="2" charset="0"/>
                <a:ea typeface="Open Sans" panose="020B0606030504020204" pitchFamily="34" charset="0"/>
                <a:cs typeface="Open Sans" panose="020B0606030504020204" pitchFamily="34" charset="0"/>
              </a:rPr>
              <a:t>jan</a:t>
            </a:r>
            <a:r>
              <a:rPr lang="pt-BR" sz="1200" dirty="0">
                <a:latin typeface="Mulish Light" pitchFamily="2" charset="0"/>
                <a:ea typeface="Open Sans" panose="020B0606030504020204" pitchFamily="34" charset="0"/>
                <a:cs typeface="Open Sans" panose="020B0606030504020204" pitchFamily="34" charset="0"/>
              </a:rPr>
              <a:t>/26</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Cartões Consignados como Principal Vetor de Crescimento Escalável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Vertical recorrente e de baixo risco</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Recebimento de quotas adicionais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Conclusão da transação (aquisição de mais 11,98%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elevando a participação para 99,8%) – </a:t>
            </a:r>
            <a:r>
              <a:rPr lang="pt-BR" sz="1200" dirty="0" err="1">
                <a:latin typeface="Mulish Light" pitchFamily="2" charset="0"/>
                <a:ea typeface="Open Sans" panose="020B0606030504020204" pitchFamily="34" charset="0"/>
                <a:cs typeface="Open Sans" panose="020B0606030504020204" pitchFamily="34" charset="0"/>
              </a:rPr>
              <a:t>jan</a:t>
            </a:r>
            <a:r>
              <a:rPr lang="pt-BR" sz="1200" dirty="0">
                <a:latin typeface="Mulish Light" pitchFamily="2" charset="0"/>
                <a:ea typeface="Open Sans" panose="020B0606030504020204" pitchFamily="34" charset="0"/>
                <a:cs typeface="Open Sans" panose="020B0606030504020204" pitchFamily="34" charset="0"/>
              </a:rPr>
              <a:t>/26</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Expansão de Uso e Monetização sem Aumento de Risco de Crédito</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Parcerias com varejistas, incentivos à utilização da margem e maior frequência transacional</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Oferta de Crédito Incremental com Disciplina de Risco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Limites adicionais “clean” via integração com conta corrente</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Plataforma em Evolução para Sustentar Crescimento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Melhoria contínua no processamento da margem e na experiência do cliente</a:t>
            </a:r>
          </a:p>
        </p:txBody>
      </p:sp>
    </p:spTree>
    <p:extLst>
      <p:ext uri="{BB962C8B-B14F-4D97-AF65-F5344CB8AC3E}">
        <p14:creationId xmlns:p14="http://schemas.microsoft.com/office/powerpoint/2010/main" val="383735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E3CD4-5A57-0EA8-41CB-1B2B1981AD8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B3D9927-626C-92C3-CDE2-BB92653318D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0978E9F9-1E71-01FB-162E-6E19B2DB37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D879F9A0-88F9-C4A4-D84C-8F0DCAE6F46F}"/>
              </a:ext>
            </a:extLst>
          </p:cNvPr>
          <p:cNvSpPr txBox="1"/>
          <p:nvPr/>
        </p:nvSpPr>
        <p:spPr>
          <a:xfrm>
            <a:off x="984708" y="2794000"/>
            <a:ext cx="86418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pPr>
              <a:spcAft>
                <a:spcPts val="600"/>
              </a:spcAft>
            </a:pPr>
            <a:r>
              <a:rPr lang="pt-BR" dirty="0" err="1">
                <a:solidFill>
                  <a:srgbClr val="EADDCA"/>
                </a:solidFill>
                <a:latin typeface="Gatwick Light" panose="00000500000000000000" pitchFamily="2" charset="0"/>
              </a:rPr>
              <a:t>Wholesale</a:t>
            </a:r>
            <a:r>
              <a:rPr lang="pt-BR" dirty="0">
                <a:solidFill>
                  <a:srgbClr val="EADDCA"/>
                </a:solidFill>
                <a:latin typeface="Gatwick Light" panose="00000500000000000000" pitchFamily="2" charset="0"/>
              </a:rPr>
              <a:t> Corporate </a:t>
            </a:r>
            <a:r>
              <a:rPr lang="pt-BR" dirty="0" err="1">
                <a:solidFill>
                  <a:srgbClr val="EADDCA"/>
                </a:solidFill>
                <a:latin typeface="Gatwick Light" panose="00000500000000000000" pitchFamily="2" charset="0"/>
              </a:rPr>
              <a:t>Credit</a:t>
            </a:r>
            <a:endParaRPr lang="pt-BR" sz="2000"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3441076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8" name="Objeto 177" hidden="1">
            <a:extLst>
              <a:ext uri="{FF2B5EF4-FFF2-40B4-BE49-F238E27FC236}">
                <a16:creationId xmlns:a16="http://schemas.microsoft.com/office/drawing/2014/main" id="{79171F68-57C9-C0E8-8C99-B917D86BB8F4}"/>
              </a:ext>
            </a:extLst>
          </p:cNvPr>
          <p:cNvGraphicFramePr>
            <a:graphicFrameLocks/>
          </p:cNvGraphicFramePr>
          <p:nvPr>
            <p:custDataLst>
              <p:tags r:id="rId1"/>
            </p:custDataLst>
            <p:extLst>
              <p:ext uri="{D42A27DB-BD31-4B8C-83A1-F6EECF244321}">
                <p14:modId xmlns:p14="http://schemas.microsoft.com/office/powerpoint/2010/main" val="1737159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5" imgW="421" imgH="420" progId="TCLayout.ActiveDocument.1">
                  <p:embed/>
                </p:oleObj>
              </mc:Choice>
              <mc:Fallback>
                <p:oleObj name="Slide do think-cell" r:id="rId45" imgW="421" imgH="420" progId="TCLayout.ActiveDocument.1">
                  <p:embed/>
                  <p:pic>
                    <p:nvPicPr>
                      <p:cNvPr id="178" name="Objeto 177" hidden="1">
                        <a:extLst>
                          <a:ext uri="{FF2B5EF4-FFF2-40B4-BE49-F238E27FC236}">
                            <a16:creationId xmlns:a16="http://schemas.microsoft.com/office/drawing/2014/main" id="{79171F68-57C9-C0E8-8C99-B917D86BB8F4}"/>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169" name="TextBox 10">
            <a:extLst>
              <a:ext uri="{FF2B5EF4-FFF2-40B4-BE49-F238E27FC236}">
                <a16:creationId xmlns:a16="http://schemas.microsoft.com/office/drawing/2014/main" id="{B85EF06D-5942-D7BC-265E-B2375D42F30C}"/>
              </a:ext>
            </a:extLst>
          </p:cNvPr>
          <p:cNvSpPr txBox="1"/>
          <p:nvPr/>
        </p:nvSpPr>
        <p:spPr>
          <a:xfrm>
            <a:off x="11495666" y="5581527"/>
            <a:ext cx="1061652" cy="723275"/>
          </a:xfrm>
          <a:prstGeom prst="rect">
            <a:avLst/>
          </a:prstGeom>
          <a:noFill/>
          <a:ln w="19050">
            <a:solidFill>
              <a:srgbClr val="A4844E"/>
            </a:solidFill>
            <a:prstDash val="dash"/>
          </a:ln>
        </p:spPr>
        <p:txBody>
          <a:bodyPr wrap="square" rtlCol="0" anchor="b" anchorCtr="0">
            <a:spAutoFit/>
          </a:bodyPr>
          <a:lstStyle/>
          <a:p>
            <a:pPr marL="0" marR="0" lvl="0" indent="0" algn="ctr" defTabSz="914217" rtl="0" eaLnBrk="1" fontAlgn="auto" latinLnBrk="0" hangingPunct="1">
              <a:lnSpc>
                <a:spcPct val="100000"/>
              </a:lnSpc>
              <a:spcBef>
                <a:spcPts val="0"/>
              </a:spcBef>
              <a:spcAft>
                <a:spcPts val="600"/>
              </a:spcAft>
              <a:buClrTx/>
              <a:buSzTx/>
              <a:buFontTx/>
              <a:buNone/>
              <a:tabLst/>
              <a:defRPr/>
            </a:pPr>
            <a:r>
              <a:rPr kumimoji="0" lang="en-US" sz="1200" b="1" i="0" u="sng" strike="noStrike" kern="1200" cap="none" spc="-3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PPI </a:t>
            </a:r>
            <a:r>
              <a:rPr kumimoji="0" lang="en-US" sz="1200" b="1" i="0" u="sng" strike="noStrike" kern="1200" cap="none" spc="-30" normalizeH="0" baseline="3000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1 </a:t>
            </a:r>
            <a:r>
              <a:rPr kumimoji="0" lang="en-US" sz="1200" b="0" i="0" u="sng" strike="noStrike" kern="1200" cap="none" spc="-3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index</a:t>
            </a:r>
          </a:p>
          <a:p>
            <a:pPr marL="0" marR="0" lvl="0" indent="0" algn="ctr" defTabSz="914217"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3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2.4 </a:t>
            </a:r>
            <a:br>
              <a:rPr kumimoji="0" lang="en-US" sz="1200" b="1" i="0" u="none" strike="noStrike" kern="1200" cap="none" spc="-3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br>
            <a:r>
              <a:rPr kumimoji="0" lang="en-US" sz="1200" b="0" i="0" u="none" strike="noStrike" kern="1200" cap="none" spc="-30" normalizeH="0" baseline="0" noProof="0" dirty="0" err="1">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produ</a:t>
            </a:r>
            <a:r>
              <a:rPr lang="en-US" sz="1200" spc="-30" dirty="0" err="1">
                <a:latin typeface="Mulish" pitchFamily="2" charset="0"/>
                <a:ea typeface="Open Sans" panose="020B0606030504020204" pitchFamily="34" charset="0"/>
                <a:cs typeface="Open Sans" panose="020B0606030504020204" pitchFamily="34" charset="0"/>
                <a:sym typeface="Open Sans" panose="020B0606030504020204" pitchFamily="34" charset="0"/>
              </a:rPr>
              <a:t>ct</a:t>
            </a:r>
            <a:r>
              <a:rPr kumimoji="0" lang="en-US" sz="1200" b="0" i="0" u="none" strike="noStrike" kern="1200" cap="none" spc="-3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Open Sans" panose="020B0606030504020204" pitchFamily="34" charset="0"/>
              </a:rPr>
              <a:t>s</a:t>
            </a:r>
          </a:p>
        </p:txBody>
      </p:sp>
      <p:graphicFrame>
        <p:nvGraphicFramePr>
          <p:cNvPr id="4" name="Chart 3">
            <a:extLst>
              <a:ext uri="{FF2B5EF4-FFF2-40B4-BE49-F238E27FC236}">
                <a16:creationId xmlns:a16="http://schemas.microsoft.com/office/drawing/2014/main" id="{C22D6C80-DD02-64D2-A15A-63E6A0294F80}"/>
              </a:ext>
            </a:extLst>
          </p:cNvPr>
          <p:cNvGraphicFramePr/>
          <p:nvPr>
            <p:custDataLst>
              <p:tags r:id="rId2"/>
            </p:custDataLst>
            <p:extLst>
              <p:ext uri="{D42A27DB-BD31-4B8C-83A1-F6EECF244321}">
                <p14:modId xmlns:p14="http://schemas.microsoft.com/office/powerpoint/2010/main" val="2676918154"/>
              </p:ext>
            </p:extLst>
          </p:nvPr>
        </p:nvGraphicFramePr>
        <p:xfrm>
          <a:off x="2238375" y="1612900"/>
          <a:ext cx="2538413" cy="2978150"/>
        </p:xfrm>
        <a:graphic>
          <a:graphicData uri="http://schemas.openxmlformats.org/drawingml/2006/chart">
            <c:chart xmlns:c="http://schemas.openxmlformats.org/drawingml/2006/chart" xmlns:r="http://schemas.openxmlformats.org/officeDocument/2006/relationships" r:id="rId47"/>
          </a:graphicData>
        </a:graphic>
      </p:graphicFrame>
      <p:cxnSp>
        <p:nvCxnSpPr>
          <p:cNvPr id="40" name="Conector reto 39">
            <a:extLst>
              <a:ext uri="{FF2B5EF4-FFF2-40B4-BE49-F238E27FC236}">
                <a16:creationId xmlns:a16="http://schemas.microsoft.com/office/drawing/2014/main" id="{0288E1EB-36EC-C5D3-CA7C-DC95B629406B}"/>
              </a:ext>
            </a:extLst>
          </p:cNvPr>
          <p:cNvCxnSpPr/>
          <p:nvPr>
            <p:custDataLst>
              <p:tags r:id="rId3"/>
            </p:custDataLst>
          </p:nvPr>
        </p:nvCxnSpPr>
        <p:spPr bwMode="white">
          <a:xfrm flipH="1">
            <a:off x="2503488" y="3308350"/>
            <a:ext cx="609600" cy="311150"/>
          </a:xfrm>
          <a:prstGeom prst="line">
            <a:avLst/>
          </a:prstGeom>
          <a:ln w="9525"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Conector reto 6">
            <a:extLst>
              <a:ext uri="{FF2B5EF4-FFF2-40B4-BE49-F238E27FC236}">
                <a16:creationId xmlns:a16="http://schemas.microsoft.com/office/drawing/2014/main" id="{13E3048E-CEB6-1A64-21E5-50D42E842D9F}"/>
              </a:ext>
            </a:extLst>
          </p:cNvPr>
          <p:cNvCxnSpPr/>
          <p:nvPr>
            <p:custDataLst>
              <p:tags r:id="rId4"/>
            </p:custDataLst>
          </p:nvPr>
        </p:nvCxnSpPr>
        <p:spPr bwMode="white">
          <a:xfrm flipH="1" flipV="1">
            <a:off x="2498725" y="2593975"/>
            <a:ext cx="612775" cy="304800"/>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Conector reto 34">
            <a:extLst>
              <a:ext uri="{FF2B5EF4-FFF2-40B4-BE49-F238E27FC236}">
                <a16:creationId xmlns:a16="http://schemas.microsoft.com/office/drawing/2014/main" id="{D1FCF275-7056-E89B-4D48-BA58A628741A}"/>
              </a:ext>
            </a:extLst>
          </p:cNvPr>
          <p:cNvCxnSpPr>
            <a:cxnSpLocks/>
          </p:cNvCxnSpPr>
          <p:nvPr>
            <p:custDataLst>
              <p:tags r:id="rId5"/>
            </p:custDataLst>
          </p:nvPr>
        </p:nvCxnSpPr>
        <p:spPr bwMode="white">
          <a:xfrm flipH="1" flipV="1">
            <a:off x="3049589" y="2063750"/>
            <a:ext cx="282575" cy="623888"/>
          </a:xfrm>
          <a:prstGeom prst="line">
            <a:avLst/>
          </a:prstGeom>
          <a:ln w="19050"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Conector reto 43">
            <a:extLst>
              <a:ext uri="{FF2B5EF4-FFF2-40B4-BE49-F238E27FC236}">
                <a16:creationId xmlns:a16="http://schemas.microsoft.com/office/drawing/2014/main" id="{E50F0D6F-D47A-250D-6121-BDAB579A0A56}"/>
              </a:ext>
            </a:extLst>
          </p:cNvPr>
          <p:cNvCxnSpPr>
            <a:cxnSpLocks/>
          </p:cNvCxnSpPr>
          <p:nvPr>
            <p:custDataLst>
              <p:tags r:id="rId6"/>
            </p:custDataLst>
          </p:nvPr>
        </p:nvCxnSpPr>
        <p:spPr bwMode="white">
          <a:xfrm flipH="1">
            <a:off x="3471863" y="3557588"/>
            <a:ext cx="28575" cy="682625"/>
          </a:xfrm>
          <a:prstGeom prst="line">
            <a:avLst/>
          </a:prstGeom>
          <a:ln w="9525" cap="flat" cmpd="sng" algn="ctr">
            <a:solidFill>
              <a:schemeClr val="bg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0" name="Retângulo 29">
            <a:extLst>
              <a:ext uri="{FF2B5EF4-FFF2-40B4-BE49-F238E27FC236}">
                <a16:creationId xmlns:a16="http://schemas.microsoft.com/office/drawing/2014/main" id="{81EEEE9C-826B-7C92-B857-3DCF900A5694}"/>
              </a:ext>
            </a:extLst>
          </p:cNvPr>
          <p:cNvSpPr/>
          <p:nvPr>
            <p:custDataLst>
              <p:tags r:id="rId7"/>
            </p:custDataLst>
          </p:nvPr>
        </p:nvSpPr>
        <p:spPr bwMode="auto">
          <a:xfrm>
            <a:off x="1873250" y="3011488"/>
            <a:ext cx="4603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chemeClr val="tx1"/>
                </a:solidFill>
                <a:latin typeface="Mulish" pitchFamily="2" charset="0"/>
              </a:rPr>
              <a:t>Grains</a:t>
            </a:r>
            <a:endParaRPr lang="pt-BR" sz="1200" dirty="0">
              <a:solidFill>
                <a:schemeClr val="tx1"/>
              </a:solidFill>
              <a:latin typeface="Mulish" pitchFamily="2" charset="0"/>
              <a:sym typeface="Mulish" pitchFamily="2" charset="0"/>
            </a:endParaRPr>
          </a:p>
        </p:txBody>
      </p:sp>
      <p:sp>
        <p:nvSpPr>
          <p:cNvPr id="46" name="Retângulo 45">
            <a:extLst>
              <a:ext uri="{FF2B5EF4-FFF2-40B4-BE49-F238E27FC236}">
                <a16:creationId xmlns:a16="http://schemas.microsoft.com/office/drawing/2014/main" id="{193410A8-2163-7FBD-4F9B-2D23BE4B86B6}"/>
              </a:ext>
            </a:extLst>
          </p:cNvPr>
          <p:cNvSpPr/>
          <p:nvPr>
            <p:custDataLst>
              <p:tags r:id="rId8"/>
            </p:custDataLst>
          </p:nvPr>
        </p:nvSpPr>
        <p:spPr bwMode="auto">
          <a:xfrm>
            <a:off x="2206625" y="2066925"/>
            <a:ext cx="5032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sz="1200" dirty="0">
                <a:solidFill>
                  <a:schemeClr val="tx1"/>
                </a:solidFill>
                <a:latin typeface="Mulish" pitchFamily="2" charset="0"/>
                <a:sym typeface="Mulish" pitchFamily="2" charset="0"/>
              </a:rPr>
              <a:t>Protein</a:t>
            </a:r>
          </a:p>
        </p:txBody>
      </p:sp>
      <p:sp>
        <p:nvSpPr>
          <p:cNvPr id="49" name="Retângulo 48">
            <a:extLst>
              <a:ext uri="{FF2B5EF4-FFF2-40B4-BE49-F238E27FC236}">
                <a16:creationId xmlns:a16="http://schemas.microsoft.com/office/drawing/2014/main" id="{5FB1FEC9-C792-DFFC-25B0-0F4B5179E53D}"/>
              </a:ext>
            </a:extLst>
          </p:cNvPr>
          <p:cNvSpPr/>
          <p:nvPr>
            <p:custDataLst>
              <p:tags r:id="rId9"/>
            </p:custDataLst>
          </p:nvPr>
        </p:nvSpPr>
        <p:spPr bwMode="auto">
          <a:xfrm>
            <a:off x="1785938" y="1854200"/>
            <a:ext cx="13112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a:solidFill>
                  <a:schemeClr val="tx1"/>
                </a:solidFill>
                <a:latin typeface="Mulish" pitchFamily="2" charset="0"/>
              </a:rPr>
              <a:t>Sugar </a:t>
            </a:r>
            <a:r>
              <a:rPr lang="pt-BR" altLang="en-US" sz="1200" dirty="0" err="1">
                <a:solidFill>
                  <a:schemeClr val="tx1"/>
                </a:solidFill>
                <a:latin typeface="Mulish" pitchFamily="2" charset="0"/>
              </a:rPr>
              <a:t>and</a:t>
            </a:r>
            <a:r>
              <a:rPr lang="pt-BR" altLang="en-US" sz="1200" dirty="0">
                <a:solidFill>
                  <a:schemeClr val="tx1"/>
                </a:solidFill>
                <a:latin typeface="Mulish" pitchFamily="2" charset="0"/>
              </a:rPr>
              <a:t> </a:t>
            </a:r>
            <a:r>
              <a:rPr lang="pt-BR" altLang="en-US" sz="1200" dirty="0" err="1">
                <a:solidFill>
                  <a:schemeClr val="tx1"/>
                </a:solidFill>
                <a:latin typeface="Mulish" pitchFamily="2" charset="0"/>
              </a:rPr>
              <a:t>Ethanol</a:t>
            </a:r>
            <a:endParaRPr lang="pt-BR" sz="1200" dirty="0">
              <a:solidFill>
                <a:schemeClr val="tx1"/>
              </a:solidFill>
              <a:latin typeface="Mulish" pitchFamily="2" charset="0"/>
              <a:sym typeface="Mulish" pitchFamily="2" charset="0"/>
            </a:endParaRPr>
          </a:p>
        </p:txBody>
      </p:sp>
      <p:sp>
        <p:nvSpPr>
          <p:cNvPr id="160" name="Retângulo 159">
            <a:extLst>
              <a:ext uri="{FF2B5EF4-FFF2-40B4-BE49-F238E27FC236}">
                <a16:creationId xmlns:a16="http://schemas.microsoft.com/office/drawing/2014/main" id="{0A9B3270-E015-CB64-4375-251B7AE986D0}"/>
              </a:ext>
            </a:extLst>
          </p:cNvPr>
          <p:cNvSpPr/>
          <p:nvPr>
            <p:custDataLst>
              <p:tags r:id="rId10"/>
            </p:custDataLst>
          </p:nvPr>
        </p:nvSpPr>
        <p:spPr bwMode="gray">
          <a:xfrm>
            <a:off x="3395663" y="1987550"/>
            <a:ext cx="279400" cy="165100"/>
          </a:xfrm>
          <a:prstGeom prst="rect">
            <a:avLst/>
          </a:prstGeom>
          <a:solidFill>
            <a:srgbClr val="E9DBC5"/>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5EC39F7E-3718-43EE-93E2-516AC335AD79}" type="datetime'''''''''''''''''4%'''''''''''''">
              <a:rPr lang="pt-BR" altLang="en-US" sz="1200" smtClean="0">
                <a:solidFill>
                  <a:schemeClr val="tx1"/>
                </a:solidFill>
                <a:effectLst/>
                <a:latin typeface="Mulish" pitchFamily="2" charset="0"/>
                <a:sym typeface="Mulish" pitchFamily="2" charset="0"/>
              </a:rPr>
              <a:pPr algn="ctr">
                <a:lnSpc>
                  <a:spcPct val="90000"/>
                </a:lnSpc>
                <a:spcBef>
                  <a:spcPct val="0"/>
                </a:spcBef>
                <a:spcAft>
                  <a:spcPct val="0"/>
                </a:spcAft>
              </a:pPr>
              <a:t>4%</a:t>
            </a:fld>
            <a:endParaRPr lang="pt-BR" sz="1200">
              <a:solidFill>
                <a:schemeClr val="tx1"/>
              </a:solidFill>
              <a:latin typeface="Mulish" pitchFamily="2" charset="0"/>
              <a:sym typeface="Mulish" pitchFamily="2" charset="0"/>
            </a:endParaRPr>
          </a:p>
        </p:txBody>
      </p:sp>
      <p:sp>
        <p:nvSpPr>
          <p:cNvPr id="50" name="Retângulo 49">
            <a:extLst>
              <a:ext uri="{FF2B5EF4-FFF2-40B4-BE49-F238E27FC236}">
                <a16:creationId xmlns:a16="http://schemas.microsoft.com/office/drawing/2014/main" id="{359605D3-CDFB-3DEE-B9D5-A4319DF6932E}"/>
              </a:ext>
            </a:extLst>
          </p:cNvPr>
          <p:cNvSpPr/>
          <p:nvPr>
            <p:custDataLst>
              <p:tags r:id="rId11"/>
            </p:custDataLst>
          </p:nvPr>
        </p:nvSpPr>
        <p:spPr bwMode="auto">
          <a:xfrm>
            <a:off x="2586038" y="1671638"/>
            <a:ext cx="10874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chemeClr val="tx1"/>
                </a:solidFill>
                <a:latin typeface="Mulish" pitchFamily="2" charset="0"/>
              </a:rPr>
              <a:t>Paper</a:t>
            </a:r>
            <a:r>
              <a:rPr lang="pt-BR" altLang="en-US" sz="1200" dirty="0">
                <a:solidFill>
                  <a:schemeClr val="tx1"/>
                </a:solidFill>
                <a:latin typeface="Mulish" pitchFamily="2" charset="0"/>
              </a:rPr>
              <a:t> </a:t>
            </a:r>
            <a:r>
              <a:rPr lang="pt-BR" altLang="en-US" sz="1200" dirty="0" err="1">
                <a:solidFill>
                  <a:schemeClr val="tx1"/>
                </a:solidFill>
                <a:latin typeface="Mulish" pitchFamily="2" charset="0"/>
              </a:rPr>
              <a:t>and</a:t>
            </a:r>
            <a:r>
              <a:rPr lang="pt-BR" altLang="en-US" sz="1200" dirty="0">
                <a:solidFill>
                  <a:schemeClr val="tx1"/>
                </a:solidFill>
                <a:latin typeface="Mulish" pitchFamily="2" charset="0"/>
              </a:rPr>
              <a:t> Pulp</a:t>
            </a:r>
            <a:endParaRPr lang="pt-BR" sz="1200" dirty="0">
              <a:solidFill>
                <a:schemeClr val="tx1"/>
              </a:solidFill>
              <a:latin typeface="Mulish" pitchFamily="2" charset="0"/>
              <a:sym typeface="Mulish" pitchFamily="2" charset="0"/>
            </a:endParaRPr>
          </a:p>
        </p:txBody>
      </p:sp>
      <p:sp>
        <p:nvSpPr>
          <p:cNvPr id="161" name="Retângulo 160">
            <a:extLst>
              <a:ext uri="{FF2B5EF4-FFF2-40B4-BE49-F238E27FC236}">
                <a16:creationId xmlns:a16="http://schemas.microsoft.com/office/drawing/2014/main" id="{EA43F849-0C4B-2143-F52D-CFF586B6E223}"/>
              </a:ext>
            </a:extLst>
          </p:cNvPr>
          <p:cNvSpPr/>
          <p:nvPr>
            <p:custDataLst>
              <p:tags r:id="rId12"/>
            </p:custDataLst>
          </p:nvPr>
        </p:nvSpPr>
        <p:spPr bwMode="gray">
          <a:xfrm>
            <a:off x="3586163" y="2152650"/>
            <a:ext cx="279400" cy="165100"/>
          </a:xfrm>
          <a:prstGeom prst="rect">
            <a:avLst/>
          </a:prstGeom>
          <a:solidFill>
            <a:srgbClr val="491018"/>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EAC6EB8D-F877-4B46-B706-851A6E60976F}" type="datetime'3''''''''''''''''''''''''''''''''%'''">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3%</a:t>
            </a:fld>
            <a:endParaRPr lang="pt-BR" sz="1200">
              <a:solidFill>
                <a:schemeClr val="bg1"/>
              </a:solidFill>
              <a:latin typeface="Mulish" pitchFamily="2" charset="0"/>
              <a:sym typeface="Mulish" pitchFamily="2" charset="0"/>
            </a:endParaRPr>
          </a:p>
        </p:txBody>
      </p:sp>
      <p:sp>
        <p:nvSpPr>
          <p:cNvPr id="51" name="Retângulo 50">
            <a:extLst>
              <a:ext uri="{FF2B5EF4-FFF2-40B4-BE49-F238E27FC236}">
                <a16:creationId xmlns:a16="http://schemas.microsoft.com/office/drawing/2014/main" id="{2AEF8D93-01A5-7DFF-8BFC-9A2F8E61908F}"/>
              </a:ext>
            </a:extLst>
          </p:cNvPr>
          <p:cNvSpPr/>
          <p:nvPr>
            <p:custDataLst>
              <p:tags r:id="rId13"/>
            </p:custDataLst>
          </p:nvPr>
        </p:nvSpPr>
        <p:spPr bwMode="auto">
          <a:xfrm>
            <a:off x="3724275" y="1716088"/>
            <a:ext cx="13001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rPr>
              <a:t>Agricultural</a:t>
            </a:r>
            <a:r>
              <a:rPr lang="pt-BR" altLang="en-US" sz="1200" dirty="0">
                <a:solidFill>
                  <a:schemeClr val="tx1"/>
                </a:solidFill>
                <a:latin typeface="Mulish" pitchFamily="2" charset="0"/>
              </a:rPr>
              <a:t> Inputs</a:t>
            </a:r>
            <a:endParaRPr lang="pt-BR" sz="1200" dirty="0">
              <a:solidFill>
                <a:schemeClr val="tx1"/>
              </a:solidFill>
              <a:latin typeface="Mulish" pitchFamily="2" charset="0"/>
              <a:sym typeface="Mulish" pitchFamily="2" charset="0"/>
            </a:endParaRPr>
          </a:p>
        </p:txBody>
      </p:sp>
      <p:sp>
        <p:nvSpPr>
          <p:cNvPr id="162" name="Retângulo 161">
            <a:extLst>
              <a:ext uri="{FF2B5EF4-FFF2-40B4-BE49-F238E27FC236}">
                <a16:creationId xmlns:a16="http://schemas.microsoft.com/office/drawing/2014/main" id="{EE06B4D6-9B58-D16E-8BE5-51C4EBC4B3A3}"/>
              </a:ext>
            </a:extLst>
          </p:cNvPr>
          <p:cNvSpPr/>
          <p:nvPr>
            <p:custDataLst>
              <p:tags r:id="rId14"/>
            </p:custDataLst>
          </p:nvPr>
        </p:nvSpPr>
        <p:spPr bwMode="gray">
          <a:xfrm>
            <a:off x="3719513" y="2317750"/>
            <a:ext cx="279400" cy="165100"/>
          </a:xfrm>
          <a:prstGeom prst="rect">
            <a:avLst/>
          </a:prstGeom>
          <a:solidFill>
            <a:srgbClr val="791C2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52CF5DC7-DD04-49E2-9A89-1D9F372A964E}" type="datetime'''''''''''''4''''''%'''''''''''''">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4%</a:t>
            </a:fld>
            <a:endParaRPr lang="pt-BR" sz="1200">
              <a:solidFill>
                <a:schemeClr val="bg1"/>
              </a:solidFill>
              <a:latin typeface="Mulish" pitchFamily="2" charset="0"/>
              <a:sym typeface="Mulish" pitchFamily="2" charset="0"/>
            </a:endParaRPr>
          </a:p>
        </p:txBody>
      </p:sp>
      <p:sp>
        <p:nvSpPr>
          <p:cNvPr id="52" name="Retângulo 51">
            <a:extLst>
              <a:ext uri="{FF2B5EF4-FFF2-40B4-BE49-F238E27FC236}">
                <a16:creationId xmlns:a16="http://schemas.microsoft.com/office/drawing/2014/main" id="{995A47B5-3A1F-D03B-86B6-76A28AE282E1}"/>
              </a:ext>
            </a:extLst>
          </p:cNvPr>
          <p:cNvSpPr/>
          <p:nvPr>
            <p:custDataLst>
              <p:tags r:id="rId15"/>
            </p:custDataLst>
          </p:nvPr>
        </p:nvSpPr>
        <p:spPr bwMode="auto">
          <a:xfrm>
            <a:off x="4056063" y="1898650"/>
            <a:ext cx="81121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rPr>
              <a:t>Others</a:t>
            </a:r>
            <a:r>
              <a:rPr lang="pt-BR" altLang="en-US" sz="1200" dirty="0">
                <a:solidFill>
                  <a:schemeClr val="tx1"/>
                </a:solidFill>
                <a:latin typeface="Mulish" pitchFamily="2" charset="0"/>
              </a:rPr>
              <a:t> </a:t>
            </a:r>
            <a:r>
              <a:rPr lang="pt-BR" altLang="en-US" sz="1200" dirty="0" err="1">
                <a:solidFill>
                  <a:schemeClr val="tx1"/>
                </a:solidFill>
                <a:latin typeface="Mulish" pitchFamily="2" charset="0"/>
              </a:rPr>
              <a:t>Agri</a:t>
            </a:r>
            <a:endParaRPr lang="pt-BR" sz="1200" dirty="0">
              <a:solidFill>
                <a:schemeClr val="tx1"/>
              </a:solidFill>
              <a:latin typeface="Mulish" pitchFamily="2" charset="0"/>
              <a:sym typeface="Mulish" pitchFamily="2" charset="0"/>
            </a:endParaRPr>
          </a:p>
        </p:txBody>
      </p:sp>
      <p:sp>
        <p:nvSpPr>
          <p:cNvPr id="6" name="Retângulo 5">
            <a:extLst>
              <a:ext uri="{FF2B5EF4-FFF2-40B4-BE49-F238E27FC236}">
                <a16:creationId xmlns:a16="http://schemas.microsoft.com/office/drawing/2014/main" id="{3366059C-6D2A-7EBF-4C32-F2C1820384A9}"/>
              </a:ext>
            </a:extLst>
          </p:cNvPr>
          <p:cNvSpPr/>
          <p:nvPr>
            <p:custDataLst>
              <p:tags r:id="rId16"/>
            </p:custDataLst>
          </p:nvPr>
        </p:nvSpPr>
        <p:spPr bwMode="auto">
          <a:xfrm>
            <a:off x="4613275" y="2466975"/>
            <a:ext cx="8032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latin typeface="Mulish" pitchFamily="2" charset="0"/>
              </a:rPr>
              <a:t>Real </a:t>
            </a:r>
            <a:r>
              <a:rPr lang="pt-BR" altLang="en-US" sz="1200" dirty="0" err="1">
                <a:solidFill>
                  <a:schemeClr val="tx1"/>
                </a:solidFill>
                <a:latin typeface="Mulish" pitchFamily="2" charset="0"/>
              </a:rPr>
              <a:t>Estate</a:t>
            </a:r>
            <a:endParaRPr lang="pt-BR" sz="1200" dirty="0">
              <a:solidFill>
                <a:schemeClr val="tx1"/>
              </a:solidFill>
              <a:latin typeface="Mulish" pitchFamily="2" charset="0"/>
              <a:sym typeface="Mulish" pitchFamily="2" charset="0"/>
            </a:endParaRPr>
          </a:p>
        </p:txBody>
      </p:sp>
      <p:sp>
        <p:nvSpPr>
          <p:cNvPr id="53" name="Retângulo 52">
            <a:extLst>
              <a:ext uri="{FF2B5EF4-FFF2-40B4-BE49-F238E27FC236}">
                <a16:creationId xmlns:a16="http://schemas.microsoft.com/office/drawing/2014/main" id="{214A7D2F-A518-E078-F763-080CCB613C40}"/>
              </a:ext>
            </a:extLst>
          </p:cNvPr>
          <p:cNvSpPr/>
          <p:nvPr>
            <p:custDataLst>
              <p:tags r:id="rId17"/>
            </p:custDataLst>
          </p:nvPr>
        </p:nvSpPr>
        <p:spPr bwMode="auto">
          <a:xfrm>
            <a:off x="4641850" y="3481388"/>
            <a:ext cx="18510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rPr>
              <a:t>Logistics</a:t>
            </a:r>
            <a:r>
              <a:rPr lang="pt-BR" altLang="en-US" sz="1200" dirty="0">
                <a:solidFill>
                  <a:schemeClr val="tx1"/>
                </a:solidFill>
                <a:latin typeface="Mulish" pitchFamily="2" charset="0"/>
              </a:rPr>
              <a:t> &amp; Transportation</a:t>
            </a:r>
            <a:endParaRPr lang="pt-BR" sz="1200" dirty="0">
              <a:solidFill>
                <a:schemeClr val="tx1"/>
              </a:solidFill>
              <a:latin typeface="Mulish" pitchFamily="2" charset="0"/>
              <a:sym typeface="Mulish" pitchFamily="2" charset="0"/>
            </a:endParaRPr>
          </a:p>
        </p:txBody>
      </p:sp>
      <p:sp>
        <p:nvSpPr>
          <p:cNvPr id="55" name="Retângulo 54">
            <a:extLst>
              <a:ext uri="{FF2B5EF4-FFF2-40B4-BE49-F238E27FC236}">
                <a16:creationId xmlns:a16="http://schemas.microsoft.com/office/drawing/2014/main" id="{80D74AB3-DD26-23D0-0DC9-87571C82B10C}"/>
              </a:ext>
            </a:extLst>
          </p:cNvPr>
          <p:cNvSpPr/>
          <p:nvPr>
            <p:custDataLst>
              <p:tags r:id="rId18"/>
            </p:custDataLst>
          </p:nvPr>
        </p:nvSpPr>
        <p:spPr bwMode="auto">
          <a:xfrm>
            <a:off x="4325938" y="3951288"/>
            <a:ext cx="3270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latin typeface="Mulish" pitchFamily="2" charset="0"/>
              </a:rPr>
              <a:t>Infra</a:t>
            </a:r>
            <a:endParaRPr lang="pt-BR" sz="1200" dirty="0">
              <a:solidFill>
                <a:schemeClr val="tx1"/>
              </a:solidFill>
              <a:latin typeface="Mulish" pitchFamily="2" charset="0"/>
              <a:sym typeface="Mulish" pitchFamily="2" charset="0"/>
            </a:endParaRPr>
          </a:p>
        </p:txBody>
      </p:sp>
      <p:sp>
        <p:nvSpPr>
          <p:cNvPr id="56" name="Retângulo 55">
            <a:extLst>
              <a:ext uri="{FF2B5EF4-FFF2-40B4-BE49-F238E27FC236}">
                <a16:creationId xmlns:a16="http://schemas.microsoft.com/office/drawing/2014/main" id="{BED70A52-A486-CDBC-35C6-3314A680DBA1}"/>
              </a:ext>
            </a:extLst>
          </p:cNvPr>
          <p:cNvSpPr/>
          <p:nvPr>
            <p:custDataLst>
              <p:tags r:id="rId19"/>
            </p:custDataLst>
          </p:nvPr>
        </p:nvSpPr>
        <p:spPr bwMode="auto">
          <a:xfrm>
            <a:off x="4006850" y="4140200"/>
            <a:ext cx="75565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rPr>
              <a:t>Commerce</a:t>
            </a:r>
            <a:endParaRPr lang="pt-BR" sz="1200" dirty="0">
              <a:solidFill>
                <a:schemeClr val="tx1"/>
              </a:solidFill>
              <a:latin typeface="Mulish" pitchFamily="2" charset="0"/>
              <a:sym typeface="Mulish" pitchFamily="2" charset="0"/>
            </a:endParaRPr>
          </a:p>
        </p:txBody>
      </p:sp>
      <p:sp>
        <p:nvSpPr>
          <p:cNvPr id="57" name="Retângulo 56">
            <a:extLst>
              <a:ext uri="{FF2B5EF4-FFF2-40B4-BE49-F238E27FC236}">
                <a16:creationId xmlns:a16="http://schemas.microsoft.com/office/drawing/2014/main" id="{AD098CF7-45DA-9DE6-9A71-99A91D176231}"/>
              </a:ext>
            </a:extLst>
          </p:cNvPr>
          <p:cNvSpPr/>
          <p:nvPr>
            <p:custDataLst>
              <p:tags r:id="rId20"/>
            </p:custDataLst>
          </p:nvPr>
        </p:nvSpPr>
        <p:spPr bwMode="auto">
          <a:xfrm>
            <a:off x="3567113" y="4322763"/>
            <a:ext cx="5746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rPr>
              <a:t>Industry</a:t>
            </a:r>
            <a:endParaRPr lang="pt-BR" sz="1200" dirty="0">
              <a:solidFill>
                <a:schemeClr val="tx1"/>
              </a:solidFill>
              <a:latin typeface="Mulish" pitchFamily="2" charset="0"/>
              <a:sym typeface="Mulish" pitchFamily="2" charset="0"/>
            </a:endParaRPr>
          </a:p>
        </p:txBody>
      </p:sp>
      <p:sp>
        <p:nvSpPr>
          <p:cNvPr id="28" name="Retângulo 27">
            <a:extLst>
              <a:ext uri="{FF2B5EF4-FFF2-40B4-BE49-F238E27FC236}">
                <a16:creationId xmlns:a16="http://schemas.microsoft.com/office/drawing/2014/main" id="{276C0519-920E-0597-EA92-A39206E49C97}"/>
              </a:ext>
            </a:extLst>
          </p:cNvPr>
          <p:cNvSpPr/>
          <p:nvPr>
            <p:custDataLst>
              <p:tags r:id="rId21"/>
            </p:custDataLst>
          </p:nvPr>
        </p:nvSpPr>
        <p:spPr bwMode="auto">
          <a:xfrm>
            <a:off x="2765425" y="4257675"/>
            <a:ext cx="59055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FBAC2711-05F6-4BD7-940D-41A2A2A6E1F0}" type="datetime'''''''''''''''''''T''''''e''''''l''''''''''''''''ecom'''''">
              <a:rPr lang="pt-BR" altLang="en-US" sz="1200" smtClean="0">
                <a:solidFill>
                  <a:schemeClr val="tx1"/>
                </a:solidFill>
                <a:latin typeface="Mulish" pitchFamily="2" charset="0"/>
              </a:rPr>
              <a:pPr algn="r">
                <a:spcBef>
                  <a:spcPct val="0"/>
                </a:spcBef>
                <a:spcAft>
                  <a:spcPct val="0"/>
                </a:spcAft>
              </a:pPr>
              <a:t>Telecom</a:t>
            </a:fld>
            <a:endParaRPr lang="pt-BR" sz="1200" dirty="0">
              <a:solidFill>
                <a:schemeClr val="tx1"/>
              </a:solidFill>
              <a:latin typeface="Mulish" pitchFamily="2" charset="0"/>
              <a:sym typeface="Mulish" pitchFamily="2" charset="0"/>
            </a:endParaRPr>
          </a:p>
        </p:txBody>
      </p:sp>
      <p:sp>
        <p:nvSpPr>
          <p:cNvPr id="158" name="Retângulo 157">
            <a:extLst>
              <a:ext uri="{FF2B5EF4-FFF2-40B4-BE49-F238E27FC236}">
                <a16:creationId xmlns:a16="http://schemas.microsoft.com/office/drawing/2014/main" id="{27CDB083-0BFA-116F-9FEB-106D1531CB7B}"/>
              </a:ext>
            </a:extLst>
          </p:cNvPr>
          <p:cNvSpPr/>
          <p:nvPr>
            <p:custDataLst>
              <p:tags r:id="rId22"/>
            </p:custDataLst>
          </p:nvPr>
        </p:nvSpPr>
        <p:spPr bwMode="auto">
          <a:xfrm>
            <a:off x="2265363" y="397510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chemeClr val="tx1"/>
                </a:solidFill>
                <a:latin typeface="Mulish" pitchFamily="2" charset="0"/>
              </a:rPr>
              <a:t>Others</a:t>
            </a:r>
            <a:endParaRPr lang="pt-BR" sz="1200" dirty="0">
              <a:solidFill>
                <a:schemeClr val="tx1"/>
              </a:solidFill>
              <a:latin typeface="Mulish" pitchFamily="2" charset="0"/>
              <a:sym typeface="Mulish" pitchFamily="2" charset="0"/>
            </a:endParaRPr>
          </a:p>
        </p:txBody>
      </p:sp>
      <p:sp>
        <p:nvSpPr>
          <p:cNvPr id="5" name="CaixaDeTexto 4">
            <a:extLst>
              <a:ext uri="{FF2B5EF4-FFF2-40B4-BE49-F238E27FC236}">
                <a16:creationId xmlns:a16="http://schemas.microsoft.com/office/drawing/2014/main" id="{49764F08-B01D-A888-2E64-3ABD89065158}"/>
              </a:ext>
            </a:extLst>
          </p:cNvPr>
          <p:cNvSpPr txBox="1"/>
          <p:nvPr/>
        </p:nvSpPr>
        <p:spPr>
          <a:xfrm>
            <a:off x="198437" y="7484646"/>
            <a:ext cx="6380163" cy="215444"/>
          </a:xfrm>
          <a:prstGeom prst="rect">
            <a:avLst/>
          </a:prstGeom>
          <a:noFill/>
        </p:spPr>
        <p:txBody>
          <a:bodyPr wrap="square">
            <a:spAutoFit/>
          </a:bodyPr>
          <a:lstStyle/>
          <a:p>
            <a:pPr lvl="0" algn="just">
              <a:defRPr/>
            </a:pPr>
            <a:r>
              <a:rPr kumimoji="0" lang="en-US" sz="800" b="0" i="0" u="none" strike="noStrike" kern="1200" cap="none" spc="0" normalizeH="0" baseline="0" noProof="0" dirty="0">
                <a:ln>
                  <a:noFill/>
                </a:ln>
                <a:effectLst/>
                <a:uLnTx/>
                <a:uFillTx/>
                <a:latin typeface="Mulish Light" pitchFamily="2" charset="0"/>
                <a:ea typeface="Open Sans" panose="020B0606030504020204" pitchFamily="34" charset="0"/>
                <a:cs typeface="Open Sans" panose="020B0606030504020204" pitchFamily="34" charset="0"/>
                <a:sym typeface="Open Sans" panose="020B0606030504020204" pitchFamily="34" charset="0"/>
              </a:rPr>
              <a:t>1 - Penetration Index by product. - (% of customers per number of products contracted.)</a:t>
            </a:r>
            <a:endParaRPr kumimoji="0" lang="pt-BR" sz="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86" name="CaixaDeTexto 85">
            <a:extLst>
              <a:ext uri="{FF2B5EF4-FFF2-40B4-BE49-F238E27FC236}">
                <a16:creationId xmlns:a16="http://schemas.microsoft.com/office/drawing/2014/main" id="{072ED39D-5B82-1AAD-1588-505711749804}"/>
              </a:ext>
            </a:extLst>
          </p:cNvPr>
          <p:cNvSpPr txBox="1"/>
          <p:nvPr/>
        </p:nvSpPr>
        <p:spPr>
          <a:xfrm>
            <a:off x="1081227" y="6333684"/>
            <a:ext cx="2128670" cy="4762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8676" tIns="98676" rIns="98676" bIns="98676" numCol="1" spcCol="38100" rtlCol="0" anchor="t">
            <a:spAutoFit/>
          </a:bodyPr>
          <a:lstStyle/>
          <a:p>
            <a:pPr marL="0" marR="0" lvl="0" indent="0" algn="ctr" defTabSz="1973641" rtl="0" eaLnBrk="1" fontAlgn="auto" latinLnBrk="0" hangingPunct="0">
              <a:lnSpc>
                <a:spcPct val="150000"/>
              </a:lnSpc>
              <a:spcBef>
                <a:spcPts val="0"/>
              </a:spcBef>
              <a:spcAft>
                <a:spcPts val="0"/>
              </a:spcAft>
              <a:buClrTx/>
              <a:buSzTx/>
              <a:buFontTx/>
              <a:buNone/>
              <a:tabLst/>
              <a:defRPr/>
            </a:pPr>
            <a:r>
              <a:rPr kumimoji="0" lang="pt-BR" sz="1200" b="0" i="0" u="none" strike="noStrike" kern="1200" cap="none" spc="0" normalizeH="0" baseline="0" noProof="0" dirty="0" err="1">
                <a:ln>
                  <a:noFill/>
                </a:ln>
                <a:effectLst/>
                <a:uLnTx/>
                <a:uFillTx/>
                <a:latin typeface="Mulish" pitchFamily="2" charset="0"/>
                <a:ea typeface="Open Sans" panose="020B0606030504020204" pitchFamily="34" charset="0"/>
                <a:cs typeface="Open Sans" panose="020B0606030504020204" pitchFamily="34" charset="0"/>
                <a:sym typeface="Calibri"/>
              </a:rPr>
              <a:t>Wholesale</a:t>
            </a:r>
            <a:endParaRPr kumimoji="0" lang="pt-BR" sz="1200" b="0" i="0" u="none" strike="noStrike" kern="1200" cap="none" spc="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Calibri"/>
            </a:endParaRPr>
          </a:p>
        </p:txBody>
      </p:sp>
      <p:sp>
        <p:nvSpPr>
          <p:cNvPr id="92" name="CaixaDeTexto 91">
            <a:extLst>
              <a:ext uri="{FF2B5EF4-FFF2-40B4-BE49-F238E27FC236}">
                <a16:creationId xmlns:a16="http://schemas.microsoft.com/office/drawing/2014/main" id="{62FC04FB-D23A-C52F-6859-4AC5AB87C1A9}"/>
              </a:ext>
            </a:extLst>
          </p:cNvPr>
          <p:cNvSpPr txBox="1"/>
          <p:nvPr/>
        </p:nvSpPr>
        <p:spPr>
          <a:xfrm>
            <a:off x="2032078" y="6327381"/>
            <a:ext cx="3366107" cy="4762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8676" tIns="98676" rIns="98676" bIns="98676" numCol="1" spcCol="38100" rtlCol="0" anchor="t">
            <a:spAutoFit/>
          </a:bodyPr>
          <a:lstStyle/>
          <a:p>
            <a:pPr marL="0" marR="0" lvl="0" indent="0" algn="ctr" defTabSz="1973641" rtl="0" eaLnBrk="1" fontAlgn="auto" latinLnBrk="0" hangingPunct="0">
              <a:lnSpc>
                <a:spcPct val="150000"/>
              </a:lnSpc>
              <a:spcBef>
                <a:spcPts val="0"/>
              </a:spcBef>
              <a:spcAft>
                <a:spcPts val="0"/>
              </a:spcAft>
              <a:buClrTx/>
              <a:buSzTx/>
              <a:buFontTx/>
              <a:buNone/>
              <a:tabLst/>
              <a:defRPr/>
            </a:pPr>
            <a:r>
              <a:rPr kumimoji="0" lang="pt-BR" sz="1200" b="0" i="0" u="none" strike="noStrike" kern="1200" cap="none" spc="0" normalizeH="0" baseline="0" noProof="0" dirty="0">
                <a:ln>
                  <a:noFill/>
                </a:ln>
                <a:effectLst/>
                <a:uLnTx/>
                <a:uFillTx/>
                <a:latin typeface="Mulish" pitchFamily="2" charset="0"/>
                <a:ea typeface="Open Sans" panose="020B0606030504020204" pitchFamily="34" charset="0"/>
                <a:cs typeface="Open Sans" panose="020B0606030504020204" pitchFamily="34" charset="0"/>
              </a:rPr>
              <a:t>Large Corporate</a:t>
            </a:r>
            <a:endParaRPr kumimoji="0" lang="pt-BR" sz="1200" b="0" i="0" u="none" strike="noStrike" kern="1200" cap="none" spc="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Calibri"/>
            </a:endParaRPr>
          </a:p>
        </p:txBody>
      </p:sp>
      <p:sp>
        <p:nvSpPr>
          <p:cNvPr id="93" name="CaixaDeTexto 92">
            <a:extLst>
              <a:ext uri="{FF2B5EF4-FFF2-40B4-BE49-F238E27FC236}">
                <a16:creationId xmlns:a16="http://schemas.microsoft.com/office/drawing/2014/main" id="{07B07D52-A1A6-E1B3-8333-A5506E56CC93}"/>
              </a:ext>
            </a:extLst>
          </p:cNvPr>
          <p:cNvSpPr txBox="1"/>
          <p:nvPr/>
        </p:nvSpPr>
        <p:spPr>
          <a:xfrm>
            <a:off x="4672462" y="6339147"/>
            <a:ext cx="1222393" cy="47627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8676" tIns="98676" rIns="98676" bIns="98676" numCol="1" spcCol="38100" rtlCol="0" anchor="t">
            <a:spAutoFit/>
          </a:bodyPr>
          <a:lstStyle/>
          <a:p>
            <a:pPr marL="0" marR="0" lvl="0" indent="0" algn="ctr" defTabSz="1973641" rtl="0" eaLnBrk="1" fontAlgn="auto" latinLnBrk="0" hangingPunct="0">
              <a:lnSpc>
                <a:spcPct val="150000"/>
              </a:lnSpc>
              <a:spcBef>
                <a:spcPts val="0"/>
              </a:spcBef>
              <a:spcAft>
                <a:spcPts val="0"/>
              </a:spcAft>
              <a:buClrTx/>
              <a:buSzTx/>
              <a:buFontTx/>
              <a:buNone/>
              <a:tabLst/>
              <a:defRPr/>
            </a:pPr>
            <a:r>
              <a:rPr kumimoji="0" lang="pt-BR" sz="1200" b="0" i="0" u="none" strike="noStrike" kern="1200" cap="none" spc="0" normalizeH="0" baseline="0" noProof="0" dirty="0">
                <a:ln>
                  <a:noFill/>
                </a:ln>
                <a:effectLst/>
                <a:uLnTx/>
                <a:uFillTx/>
                <a:latin typeface="Mulish" pitchFamily="2" charset="0"/>
                <a:ea typeface="Open Sans" panose="020B0606030504020204" pitchFamily="34" charset="0"/>
                <a:cs typeface="Open Sans" panose="020B0606030504020204" pitchFamily="34" charset="0"/>
                <a:sym typeface="Calibri"/>
              </a:rPr>
              <a:t>Middle Market</a:t>
            </a:r>
          </a:p>
        </p:txBody>
      </p:sp>
      <p:sp>
        <p:nvSpPr>
          <p:cNvPr id="97" name="Retângulo 96">
            <a:extLst>
              <a:ext uri="{FF2B5EF4-FFF2-40B4-BE49-F238E27FC236}">
                <a16:creationId xmlns:a16="http://schemas.microsoft.com/office/drawing/2014/main" id="{3FE9D996-34B5-687E-9ADA-2194E5EA0D61}"/>
              </a:ext>
            </a:extLst>
          </p:cNvPr>
          <p:cNvSpPr/>
          <p:nvPr/>
        </p:nvSpPr>
        <p:spPr>
          <a:xfrm>
            <a:off x="1444943" y="7006274"/>
            <a:ext cx="173037" cy="98426"/>
          </a:xfrm>
          <a:prstGeom prst="rect">
            <a:avLst/>
          </a:prstGeom>
          <a:solidFill>
            <a:srgbClr val="43151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pt-BR" sz="3600" b="1" i="0" u="none" strike="noStrike" kern="1200" cap="none" spc="0" normalizeH="0" baseline="0" noProof="0" dirty="0">
              <a:ln>
                <a:noFill/>
              </a:ln>
              <a:solidFill>
                <a:prstClr val="white"/>
              </a:solidFill>
              <a:effectLst/>
              <a:uLnTx/>
              <a:uFillTx/>
              <a:latin typeface="Calibri Light" panose="020F0302020204030204"/>
              <a:ea typeface="+mn-ea"/>
              <a:cs typeface="+mn-cs"/>
              <a:sym typeface="Calibri"/>
            </a:endParaRPr>
          </a:p>
        </p:txBody>
      </p:sp>
      <p:graphicFrame>
        <p:nvGraphicFramePr>
          <p:cNvPr id="15" name="Chart 3">
            <a:extLst>
              <a:ext uri="{FF2B5EF4-FFF2-40B4-BE49-F238E27FC236}">
                <a16:creationId xmlns:a16="http://schemas.microsoft.com/office/drawing/2014/main" id="{9929CD3E-3B5F-FC8A-40CB-C1146B346B6E}"/>
              </a:ext>
            </a:extLst>
          </p:cNvPr>
          <p:cNvGraphicFramePr/>
          <p:nvPr>
            <p:custDataLst>
              <p:tags r:id="rId23"/>
            </p:custDataLst>
            <p:extLst>
              <p:ext uri="{D42A27DB-BD31-4B8C-83A1-F6EECF244321}">
                <p14:modId xmlns:p14="http://schemas.microsoft.com/office/powerpoint/2010/main" val="3293157560"/>
              </p:ext>
            </p:extLst>
          </p:nvPr>
        </p:nvGraphicFramePr>
        <p:xfrm>
          <a:off x="895350" y="4851400"/>
          <a:ext cx="2538413" cy="1873250"/>
        </p:xfrm>
        <a:graphic>
          <a:graphicData uri="http://schemas.openxmlformats.org/drawingml/2006/chart">
            <c:chart xmlns:c="http://schemas.openxmlformats.org/drawingml/2006/chart" xmlns:r="http://schemas.openxmlformats.org/officeDocument/2006/relationships" r:id="rId48"/>
          </a:graphicData>
        </a:graphic>
      </p:graphicFrame>
      <p:sp>
        <p:nvSpPr>
          <p:cNvPr id="14" name="Retângulo 13">
            <a:extLst>
              <a:ext uri="{FF2B5EF4-FFF2-40B4-BE49-F238E27FC236}">
                <a16:creationId xmlns:a16="http://schemas.microsoft.com/office/drawing/2014/main" id="{A16304EF-BF5A-B4C0-83C6-FE7AED128713}"/>
              </a:ext>
            </a:extLst>
          </p:cNvPr>
          <p:cNvSpPr/>
          <p:nvPr>
            <p:custDataLst>
              <p:tags r:id="rId24"/>
            </p:custDataLst>
          </p:nvPr>
        </p:nvSpPr>
        <p:spPr bwMode="gray">
          <a:xfrm>
            <a:off x="2133600" y="5313363"/>
            <a:ext cx="371475" cy="165100"/>
          </a:xfrm>
          <a:prstGeom prst="rect">
            <a:avLst/>
          </a:prstGeom>
          <a:solidFill>
            <a:srgbClr val="4A101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B0FBF499-E43F-476F-A12A-C7D396722BE5}" type="datetime'''''''1''2''''''''''''''''''''''''''''''%'''''''''''''''''''">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12%</a:t>
            </a:fld>
            <a:endParaRPr lang="pt-BR" sz="1200">
              <a:solidFill>
                <a:schemeClr val="bg1"/>
              </a:solidFill>
              <a:latin typeface="Mulish" pitchFamily="2" charset="0"/>
              <a:sym typeface="Mulish" pitchFamily="2" charset="0"/>
            </a:endParaRPr>
          </a:p>
        </p:txBody>
      </p:sp>
      <p:graphicFrame>
        <p:nvGraphicFramePr>
          <p:cNvPr id="101" name="Chart 3">
            <a:extLst>
              <a:ext uri="{FF2B5EF4-FFF2-40B4-BE49-F238E27FC236}">
                <a16:creationId xmlns:a16="http://schemas.microsoft.com/office/drawing/2014/main" id="{C879C59E-D622-24FE-40A9-0E92D19AEEA6}"/>
              </a:ext>
            </a:extLst>
          </p:cNvPr>
          <p:cNvGraphicFramePr/>
          <p:nvPr>
            <p:custDataLst>
              <p:tags r:id="rId25"/>
            </p:custDataLst>
            <p:extLst>
              <p:ext uri="{D42A27DB-BD31-4B8C-83A1-F6EECF244321}">
                <p14:modId xmlns:p14="http://schemas.microsoft.com/office/powerpoint/2010/main" val="4009517872"/>
              </p:ext>
            </p:extLst>
          </p:nvPr>
        </p:nvGraphicFramePr>
        <p:xfrm>
          <a:off x="3924300" y="4868863"/>
          <a:ext cx="2538413" cy="1838325"/>
        </p:xfrm>
        <a:graphic>
          <a:graphicData uri="http://schemas.openxmlformats.org/drawingml/2006/chart">
            <c:chart xmlns:c="http://schemas.openxmlformats.org/drawingml/2006/chart" xmlns:r="http://schemas.openxmlformats.org/officeDocument/2006/relationships" r:id="rId49"/>
          </a:graphicData>
        </a:graphic>
      </p:graphicFrame>
      <p:sp>
        <p:nvSpPr>
          <p:cNvPr id="143" name="Retângulo 142">
            <a:extLst>
              <a:ext uri="{FF2B5EF4-FFF2-40B4-BE49-F238E27FC236}">
                <a16:creationId xmlns:a16="http://schemas.microsoft.com/office/drawing/2014/main" id="{6D44D4E5-3515-1D05-2E60-F44A8B21233D}"/>
              </a:ext>
            </a:extLst>
          </p:cNvPr>
          <p:cNvSpPr/>
          <p:nvPr>
            <p:custDataLst>
              <p:tags r:id="rId26"/>
            </p:custDataLst>
          </p:nvPr>
        </p:nvSpPr>
        <p:spPr bwMode="gray">
          <a:xfrm>
            <a:off x="5135563" y="5272088"/>
            <a:ext cx="279400" cy="165100"/>
          </a:xfrm>
          <a:prstGeom prst="rect">
            <a:avLst/>
          </a:prstGeom>
          <a:solidFill>
            <a:srgbClr val="4A101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47F62514-8932-4076-AA84-F577F806A46A}" type="datetime'''''''''''''''''''''''''''''''''6''''''%'''''''''''''''''">
              <a:rPr lang="pt-BR" altLang="en-US" sz="1200" smtClean="0">
                <a:solidFill>
                  <a:schemeClr val="bg1"/>
                </a:solidFill>
                <a:effectLst/>
                <a:latin typeface="Mulish" pitchFamily="2" charset="0"/>
              </a:rPr>
              <a:pPr algn="ctr">
                <a:lnSpc>
                  <a:spcPct val="90000"/>
                </a:lnSpc>
                <a:spcBef>
                  <a:spcPct val="0"/>
                </a:spcBef>
                <a:spcAft>
                  <a:spcPct val="0"/>
                </a:spcAft>
              </a:pPr>
              <a:t>6%</a:t>
            </a:fld>
            <a:endParaRPr lang="pt-BR" sz="1200">
              <a:solidFill>
                <a:schemeClr val="bg1"/>
              </a:solidFill>
              <a:latin typeface="Mulish" pitchFamily="2" charset="0"/>
              <a:sym typeface="Mulish"/>
            </a:endParaRPr>
          </a:p>
        </p:txBody>
      </p:sp>
      <p:graphicFrame>
        <p:nvGraphicFramePr>
          <p:cNvPr id="98" name="Chart 3">
            <a:extLst>
              <a:ext uri="{FF2B5EF4-FFF2-40B4-BE49-F238E27FC236}">
                <a16:creationId xmlns:a16="http://schemas.microsoft.com/office/drawing/2014/main" id="{E9A85CA7-C95F-083A-C5D1-EF046AA49966}"/>
              </a:ext>
            </a:extLst>
          </p:cNvPr>
          <p:cNvGraphicFramePr/>
          <p:nvPr>
            <p:custDataLst>
              <p:tags r:id="rId27"/>
            </p:custDataLst>
            <p:extLst>
              <p:ext uri="{D42A27DB-BD31-4B8C-83A1-F6EECF244321}">
                <p14:modId xmlns:p14="http://schemas.microsoft.com/office/powerpoint/2010/main" val="3732305023"/>
              </p:ext>
            </p:extLst>
          </p:nvPr>
        </p:nvGraphicFramePr>
        <p:xfrm>
          <a:off x="2386013" y="4851400"/>
          <a:ext cx="2538412" cy="1855788"/>
        </p:xfrm>
        <a:graphic>
          <a:graphicData uri="http://schemas.openxmlformats.org/drawingml/2006/chart">
            <c:chart xmlns:c="http://schemas.openxmlformats.org/drawingml/2006/chart" xmlns:r="http://schemas.openxmlformats.org/officeDocument/2006/relationships" r:id="rId50"/>
          </a:graphicData>
        </a:graphic>
      </p:graphicFrame>
      <p:sp>
        <p:nvSpPr>
          <p:cNvPr id="59" name="Retângulo 58">
            <a:extLst>
              <a:ext uri="{FF2B5EF4-FFF2-40B4-BE49-F238E27FC236}">
                <a16:creationId xmlns:a16="http://schemas.microsoft.com/office/drawing/2014/main" id="{7EA5C8D5-F93A-18AC-B714-F34ACAEB5B20}"/>
              </a:ext>
            </a:extLst>
          </p:cNvPr>
          <p:cNvSpPr/>
          <p:nvPr>
            <p:custDataLst>
              <p:tags r:id="rId28"/>
            </p:custDataLst>
          </p:nvPr>
        </p:nvSpPr>
        <p:spPr bwMode="gray">
          <a:xfrm>
            <a:off x="3630613" y="5322888"/>
            <a:ext cx="371475" cy="165100"/>
          </a:xfrm>
          <a:prstGeom prst="rect">
            <a:avLst/>
          </a:prstGeom>
          <a:solidFill>
            <a:srgbClr val="4A101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63EDF3DA-BE16-4C73-A578-99EAEB57EF2D}" type="datetime'''''''''''''''''''1''''''''''''''''''''''''''''3''''''''%'''''">
              <a:rPr lang="pt-BR" altLang="en-US" sz="1200" smtClean="0">
                <a:solidFill>
                  <a:schemeClr val="bg1"/>
                </a:solidFill>
                <a:effectLst/>
                <a:latin typeface="Mulish" pitchFamily="2" charset="0"/>
              </a:rPr>
              <a:pPr algn="ctr">
                <a:lnSpc>
                  <a:spcPct val="90000"/>
                </a:lnSpc>
                <a:spcBef>
                  <a:spcPct val="0"/>
                </a:spcBef>
                <a:spcAft>
                  <a:spcPct val="0"/>
                </a:spcAft>
              </a:pPr>
              <a:t>13%</a:t>
            </a:fld>
            <a:endParaRPr lang="pt-BR" sz="1200">
              <a:solidFill>
                <a:schemeClr val="bg1"/>
              </a:solidFill>
              <a:latin typeface="Mulish" pitchFamily="2" charset="0"/>
              <a:sym typeface="Mulish" pitchFamily="2" charset="0"/>
            </a:endParaRPr>
          </a:p>
        </p:txBody>
      </p:sp>
      <p:sp>
        <p:nvSpPr>
          <p:cNvPr id="11" name="Produtos">
            <a:extLst>
              <a:ext uri="{FF2B5EF4-FFF2-40B4-BE49-F238E27FC236}">
                <a16:creationId xmlns:a16="http://schemas.microsoft.com/office/drawing/2014/main" id="{EAE147F5-0A53-7FD2-1BC3-3FA7A2A973C1}"/>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WHOLESALE</a:t>
            </a:r>
            <a:endParaRPr sz="1400" dirty="0">
              <a:solidFill>
                <a:srgbClr val="7F252F"/>
              </a:solidFill>
              <a:latin typeface="Gatwick Light" panose="00000500000000000000" pitchFamily="2" charset="0"/>
            </a:endParaRPr>
          </a:p>
        </p:txBody>
      </p:sp>
      <p:cxnSp>
        <p:nvCxnSpPr>
          <p:cNvPr id="17" name="Straight Connector 16">
            <a:extLst>
              <a:ext uri="{FF2B5EF4-FFF2-40B4-BE49-F238E27FC236}">
                <a16:creationId xmlns:a16="http://schemas.microsoft.com/office/drawing/2014/main" id="{2D92EAF0-9A62-6F90-6541-3E0C8CE7244C}"/>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CaixaDeTexto 2">
            <a:extLst>
              <a:ext uri="{FF2B5EF4-FFF2-40B4-BE49-F238E27FC236}">
                <a16:creationId xmlns:a16="http://schemas.microsoft.com/office/drawing/2014/main" id="{21230685-4C86-6AAF-02B7-537CCE5357D5}"/>
              </a:ext>
            </a:extLst>
          </p:cNvPr>
          <p:cNvSpPr txBox="1"/>
          <p:nvPr/>
        </p:nvSpPr>
        <p:spPr>
          <a:xfrm>
            <a:off x="177800" y="660400"/>
            <a:ext cx="124968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Light" pitchFamily="2" charset="0"/>
                <a:ea typeface="+mn-ea"/>
                <a:cs typeface="+mn-cs"/>
              </a:rPr>
              <a:t>A period marked by growth focused on structured operations with solid guarantees and in resilient sectors.</a:t>
            </a:r>
            <a:endPar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19" name="Rectangle 67">
            <a:extLst>
              <a:ext uri="{FF2B5EF4-FFF2-40B4-BE49-F238E27FC236}">
                <a16:creationId xmlns:a16="http://schemas.microsoft.com/office/drawing/2014/main" id="{4426462D-DDB0-6E39-2C45-73E86A60B400}"/>
              </a:ext>
            </a:extLst>
          </p:cNvPr>
          <p:cNvSpPr/>
          <p:nvPr/>
        </p:nvSpPr>
        <p:spPr>
          <a:xfrm>
            <a:off x="406400" y="10414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Wholesale Sector Distribution</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a:t>
            </a:r>
            <a:r>
              <a:rPr lang="pt-BR" sz="1000" dirty="0">
                <a:solidFill>
                  <a:schemeClr val="tx1"/>
                </a:solidFill>
                <a:latin typeface="Mulish Light" pitchFamily="2" charset="0"/>
                <a:ea typeface="Open Sans" panose="020B0606030504020204" pitchFamily="34" charset="0"/>
                <a:cs typeface="Open Sans" panose="020B0606030504020204" pitchFamily="34" charset="0"/>
              </a:rPr>
              <a:t>e</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volume –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Dec</a:t>
            </a:r>
            <a:r>
              <a:rPr lang="pt-BR" sz="1000" dirty="0">
                <a:solidFill>
                  <a:schemeClr val="tx1"/>
                </a:solidFill>
                <a:latin typeface="Mulish Light" pitchFamily="2" charset="0"/>
                <a:ea typeface="Open Sans" panose="020B0606030504020204" pitchFamily="34" charset="0"/>
                <a:cs typeface="Open Sans" panose="020B0606030504020204" pitchFamily="34" charset="0"/>
              </a:rPr>
              <a:t>/25</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0" name="Rectangle 67">
            <a:extLst>
              <a:ext uri="{FF2B5EF4-FFF2-40B4-BE49-F238E27FC236}">
                <a16:creationId xmlns:a16="http://schemas.microsoft.com/office/drawing/2014/main" id="{F51971ED-3E0D-3D71-5052-38A2198D129A}"/>
              </a:ext>
            </a:extLst>
          </p:cNvPr>
          <p:cNvSpPr/>
          <p:nvPr/>
        </p:nvSpPr>
        <p:spPr>
          <a:xfrm>
            <a:off x="406400" y="4444525"/>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err="1">
                <a:solidFill>
                  <a:schemeClr val="tx1"/>
                </a:solidFill>
                <a:latin typeface="Mulish" pitchFamily="2" charset="0"/>
                <a:ea typeface="Open Sans" panose="020B0606030504020204" pitchFamily="34" charset="0"/>
                <a:cs typeface="Open Sans" panose="020B0606030504020204" pitchFamily="34" charset="0"/>
              </a:rPr>
              <a:t>Warranty</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Coverage</a:t>
            </a:r>
            <a:endParaRPr lang="pt-BR"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1" name="Rectangle 67">
            <a:extLst>
              <a:ext uri="{FF2B5EF4-FFF2-40B4-BE49-F238E27FC236}">
                <a16:creationId xmlns:a16="http://schemas.microsoft.com/office/drawing/2014/main" id="{54E1458A-1BC0-2545-CDF4-5E96344A4E92}"/>
              </a:ext>
            </a:extLst>
          </p:cNvPr>
          <p:cNvSpPr/>
          <p:nvPr/>
        </p:nvSpPr>
        <p:spPr>
          <a:xfrm>
            <a:off x="6656754" y="10414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Distribution by Product</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a:t>
            </a:r>
            <a:r>
              <a:rPr lang="pt-BR" sz="1000" dirty="0">
                <a:solidFill>
                  <a:schemeClr val="tx1"/>
                </a:solidFill>
                <a:latin typeface="Mulish Light" pitchFamily="2" charset="0"/>
                <a:ea typeface="Open Sans" panose="020B0606030504020204" pitchFamily="34" charset="0"/>
                <a:cs typeface="Open Sans" panose="020B0606030504020204" pitchFamily="34" charset="0"/>
              </a:rPr>
              <a:t>e</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volume –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Dec</a:t>
            </a:r>
            <a:r>
              <a:rPr lang="pt-BR" sz="1000" dirty="0">
                <a:solidFill>
                  <a:schemeClr val="tx1"/>
                </a:solidFill>
                <a:latin typeface="Mulish Light" pitchFamily="2" charset="0"/>
                <a:ea typeface="Open Sans" panose="020B0606030504020204" pitchFamily="34" charset="0"/>
                <a:cs typeface="Open Sans" panose="020B0606030504020204" pitchFamily="34" charset="0"/>
              </a:rPr>
              <a:t>/25</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2" name="Rectangle 67">
            <a:extLst>
              <a:ext uri="{FF2B5EF4-FFF2-40B4-BE49-F238E27FC236}">
                <a16:creationId xmlns:a16="http://schemas.microsoft.com/office/drawing/2014/main" id="{57993F16-5FAB-860A-206C-7F3E407E9626}"/>
              </a:ext>
            </a:extLst>
          </p:cNvPr>
          <p:cNvSpPr/>
          <p:nvPr/>
        </p:nvSpPr>
        <p:spPr>
          <a:xfrm>
            <a:off x="6654800" y="4444525"/>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i="1" dirty="0">
                <a:solidFill>
                  <a:schemeClr val="tx1"/>
                </a:solidFill>
                <a:latin typeface="Mulish" pitchFamily="2" charset="0"/>
                <a:ea typeface="Open Sans" panose="020B0606030504020204" pitchFamily="34" charset="0"/>
                <a:cs typeface="Open Sans" panose="020B0606030504020204" pitchFamily="34" charset="0"/>
              </a:rPr>
              <a:t>Cross-</a:t>
            </a:r>
            <a:r>
              <a:rPr lang="pt-BR" sz="1400" b="1" i="1" dirty="0" err="1">
                <a:solidFill>
                  <a:schemeClr val="tx1"/>
                </a:solidFill>
                <a:latin typeface="Mulish" pitchFamily="2" charset="0"/>
                <a:ea typeface="Open Sans" panose="020B0606030504020204" pitchFamily="34" charset="0"/>
                <a:cs typeface="Open Sans" panose="020B0606030504020204" pitchFamily="34" charset="0"/>
              </a:rPr>
              <a:t>sell</a:t>
            </a:r>
            <a:endParaRPr lang="pt-BR" sz="1400" b="1" i="1" baseline="30000" dirty="0">
              <a:solidFill>
                <a:schemeClr val="tx1"/>
              </a:solidFill>
              <a:latin typeface="Mulish" pitchFamily="2" charset="0"/>
              <a:ea typeface="Open Sans" panose="020B0606030504020204" pitchFamily="34" charset="0"/>
              <a:cs typeface="Open Sans" panose="020B0606030504020204" pitchFamily="34" charset="0"/>
            </a:endParaRPr>
          </a:p>
        </p:txBody>
      </p:sp>
      <p:sp>
        <p:nvSpPr>
          <p:cNvPr id="77" name="CaixaDeTexto 76">
            <a:extLst>
              <a:ext uri="{FF2B5EF4-FFF2-40B4-BE49-F238E27FC236}">
                <a16:creationId xmlns:a16="http://schemas.microsoft.com/office/drawing/2014/main" id="{75321F6F-DEB1-1995-11C7-B9FAB997BA9B}"/>
              </a:ext>
            </a:extLst>
          </p:cNvPr>
          <p:cNvSpPr txBox="1"/>
          <p:nvPr/>
        </p:nvSpPr>
        <p:spPr>
          <a:xfrm>
            <a:off x="1572577" y="6914306"/>
            <a:ext cx="121126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000" b="0" i="1" u="none" strike="noStrike" kern="1200" cap="none" spc="0" normalizeH="0" baseline="0" noProof="0" dirty="0">
                <a:ln>
                  <a:noFill/>
                </a:ln>
                <a:effectLst/>
                <a:uLnTx/>
                <a:uFillTx/>
                <a:latin typeface="Mulish Light" pitchFamily="2" charset="0"/>
                <a:ea typeface="Open Sans" panose="020B0606030504020204" pitchFamily="34" charset="0"/>
                <a:cs typeface="Open Sans" panose="020B0606030504020204" pitchFamily="34" charset="0"/>
                <a:sym typeface="Open Sans" panose="020B0606030504020204" pitchFamily="34" charset="0"/>
              </a:rPr>
              <a:t>Clean Portfolio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78" name="Retângulo 77">
            <a:extLst>
              <a:ext uri="{FF2B5EF4-FFF2-40B4-BE49-F238E27FC236}">
                <a16:creationId xmlns:a16="http://schemas.microsoft.com/office/drawing/2014/main" id="{CE500082-93CE-1EF7-A7FC-FA2D2635B266}"/>
              </a:ext>
            </a:extLst>
          </p:cNvPr>
          <p:cNvSpPr/>
          <p:nvPr/>
        </p:nvSpPr>
        <p:spPr>
          <a:xfrm>
            <a:off x="2878297" y="7008303"/>
            <a:ext cx="173037" cy="98426"/>
          </a:xfrm>
          <a:prstGeom prst="rect">
            <a:avLst/>
          </a:prstGeom>
          <a:solidFill>
            <a:srgbClr val="A4844E"/>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lvl="0" indent="0" algn="l" defTabSz="1828800" rtl="0" eaLnBrk="1" fontAlgn="auto" latinLnBrk="0" hangingPunct="0">
              <a:lnSpc>
                <a:spcPct val="100000"/>
              </a:lnSpc>
              <a:spcBef>
                <a:spcPts val="0"/>
              </a:spcBef>
              <a:spcAft>
                <a:spcPts val="0"/>
              </a:spcAft>
              <a:buClrTx/>
              <a:buSzTx/>
              <a:buFontTx/>
              <a:buNone/>
              <a:tabLst/>
              <a:defRPr/>
            </a:pPr>
            <a:endParaRPr kumimoji="0" lang="pt-BR" sz="3600" b="1" i="0" u="none" strike="noStrike" kern="1200" cap="none" spc="0" normalizeH="0" baseline="0" noProof="0" dirty="0">
              <a:ln>
                <a:noFill/>
              </a:ln>
              <a:solidFill>
                <a:prstClr val="white"/>
              </a:solidFill>
              <a:effectLst/>
              <a:uLnTx/>
              <a:uFillTx/>
              <a:latin typeface="Calibri Light" panose="020F0302020204030204"/>
              <a:ea typeface="+mn-ea"/>
              <a:cs typeface="+mn-cs"/>
              <a:sym typeface="Calibri"/>
            </a:endParaRPr>
          </a:p>
        </p:txBody>
      </p:sp>
      <p:sp>
        <p:nvSpPr>
          <p:cNvPr id="82" name="CaixaDeTexto 81">
            <a:extLst>
              <a:ext uri="{FF2B5EF4-FFF2-40B4-BE49-F238E27FC236}">
                <a16:creationId xmlns:a16="http://schemas.microsoft.com/office/drawing/2014/main" id="{3218847A-50DA-F0EC-E256-7CB9DCE45ECF}"/>
              </a:ext>
            </a:extLst>
          </p:cNvPr>
          <p:cNvSpPr txBox="1"/>
          <p:nvPr/>
        </p:nvSpPr>
        <p:spPr>
          <a:xfrm>
            <a:off x="3005931" y="6916335"/>
            <a:ext cx="2089943"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1000" b="0" u="none" strike="noStrike" kern="1200" cap="none" spc="0" normalizeH="0" baseline="0" noProof="0" dirty="0" err="1">
                <a:ln>
                  <a:noFill/>
                </a:ln>
                <a:effectLst/>
                <a:uLnTx/>
                <a:uFillTx/>
                <a:latin typeface="Mulish Light" pitchFamily="2" charset="0"/>
                <a:ea typeface="Open Sans" panose="020B0606030504020204" pitchFamily="34" charset="0"/>
                <a:cs typeface="Open Sans" panose="020B0606030504020204" pitchFamily="34" charset="0"/>
                <a:sym typeface="Open Sans" panose="020B0606030504020204" pitchFamily="34" charset="0"/>
              </a:rPr>
              <a:t>Collateralized</a:t>
            </a:r>
            <a:r>
              <a:rPr kumimoji="0" lang="pt-BR" sz="1000" b="0" u="none" strike="noStrike" kern="1200" cap="none" spc="0" normalizeH="0" baseline="0" noProof="0" dirty="0">
                <a:ln>
                  <a:noFill/>
                </a:ln>
                <a:effectLst/>
                <a:uLnTx/>
                <a:uFillTx/>
                <a:latin typeface="Mulish Light" pitchFamily="2" charset="0"/>
                <a:ea typeface="Open Sans" panose="020B0606030504020204" pitchFamily="34" charset="0"/>
                <a:cs typeface="Open Sans" panose="020B0606030504020204" pitchFamily="34" charset="0"/>
                <a:sym typeface="Open Sans" panose="020B0606030504020204" pitchFamily="34" charset="0"/>
              </a:rPr>
              <a:t> Portfolio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graphicFrame>
        <p:nvGraphicFramePr>
          <p:cNvPr id="9" name="Chart 3">
            <a:extLst>
              <a:ext uri="{FF2B5EF4-FFF2-40B4-BE49-F238E27FC236}">
                <a16:creationId xmlns:a16="http://schemas.microsoft.com/office/drawing/2014/main" id="{14A9749A-9EA3-5627-F725-DBFA99BBFCF3}"/>
              </a:ext>
            </a:extLst>
          </p:cNvPr>
          <p:cNvGraphicFramePr/>
          <p:nvPr>
            <p:custDataLst>
              <p:tags r:id="rId29"/>
            </p:custDataLst>
            <p:extLst>
              <p:ext uri="{D42A27DB-BD31-4B8C-83A1-F6EECF244321}">
                <p14:modId xmlns:p14="http://schemas.microsoft.com/office/powerpoint/2010/main" val="3393530396"/>
              </p:ext>
            </p:extLst>
          </p:nvPr>
        </p:nvGraphicFramePr>
        <p:xfrm>
          <a:off x="7737475" y="1614488"/>
          <a:ext cx="2538413" cy="2990850"/>
        </p:xfrm>
        <a:graphic>
          <a:graphicData uri="http://schemas.openxmlformats.org/drawingml/2006/chart">
            <c:chart xmlns:c="http://schemas.openxmlformats.org/drawingml/2006/chart" xmlns:r="http://schemas.openxmlformats.org/officeDocument/2006/relationships" r:id="rId51"/>
          </a:graphicData>
        </a:graphic>
      </p:graphicFrame>
      <p:sp>
        <p:nvSpPr>
          <p:cNvPr id="132" name="Retângulo 131">
            <a:extLst>
              <a:ext uri="{FF2B5EF4-FFF2-40B4-BE49-F238E27FC236}">
                <a16:creationId xmlns:a16="http://schemas.microsoft.com/office/drawing/2014/main" id="{65B67C03-3240-4AF6-B962-208EABAF61D6}"/>
              </a:ext>
            </a:extLst>
          </p:cNvPr>
          <p:cNvSpPr/>
          <p:nvPr>
            <p:custDataLst>
              <p:tags r:id="rId30"/>
            </p:custDataLst>
          </p:nvPr>
        </p:nvSpPr>
        <p:spPr bwMode="gray">
          <a:xfrm>
            <a:off x="8716963" y="4043363"/>
            <a:ext cx="279400" cy="165100"/>
          </a:xfrm>
          <a:prstGeom prst="rect">
            <a:avLst/>
          </a:prstGeom>
          <a:solidFill>
            <a:srgbClr val="C0C0C0"/>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398BA4B6-BE52-489D-870F-8C8212F3E438}" type="datetime'''''''''''''''''''''''''''1''''''%'''''''">
              <a:rPr lang="en-US" altLang="en-US" sz="1200" smtClean="0">
                <a:solidFill>
                  <a:srgbClr val="FFFFFF"/>
                </a:solidFill>
                <a:effectLst/>
                <a:latin typeface="Mulish"/>
              </a:rPr>
              <a:pPr algn="ctr">
                <a:lnSpc>
                  <a:spcPct val="90000"/>
                </a:lnSpc>
                <a:spcBef>
                  <a:spcPct val="0"/>
                </a:spcBef>
                <a:spcAft>
                  <a:spcPct val="0"/>
                </a:spcAft>
              </a:pPr>
              <a:t>1%</a:t>
            </a:fld>
            <a:endParaRPr lang="en-US" sz="1200">
              <a:solidFill>
                <a:srgbClr val="FFFFFF"/>
              </a:solidFill>
              <a:latin typeface="Mulish"/>
              <a:sym typeface="Mulish"/>
            </a:endParaRPr>
          </a:p>
        </p:txBody>
      </p:sp>
      <p:sp>
        <p:nvSpPr>
          <p:cNvPr id="89" name="Retângulo 88">
            <a:extLst>
              <a:ext uri="{FF2B5EF4-FFF2-40B4-BE49-F238E27FC236}">
                <a16:creationId xmlns:a16="http://schemas.microsoft.com/office/drawing/2014/main" id="{4872B165-DAA6-0D55-7BD6-48EBF7C5BF98}"/>
              </a:ext>
            </a:extLst>
          </p:cNvPr>
          <p:cNvSpPr/>
          <p:nvPr>
            <p:custDataLst>
              <p:tags r:id="rId31"/>
            </p:custDataLst>
          </p:nvPr>
        </p:nvSpPr>
        <p:spPr bwMode="auto">
          <a:xfrm>
            <a:off x="10502900" y="2574925"/>
            <a:ext cx="214313" cy="160338"/>
          </a:xfrm>
          <a:prstGeom prst="rect">
            <a:avLst/>
          </a:prstGeom>
          <a:solidFill>
            <a:srgbClr val="765627"/>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8" name="Retângulo 87">
            <a:extLst>
              <a:ext uri="{FF2B5EF4-FFF2-40B4-BE49-F238E27FC236}">
                <a16:creationId xmlns:a16="http://schemas.microsoft.com/office/drawing/2014/main" id="{9EE60F62-83F6-E861-2E2B-8E58C6D32EE4}"/>
              </a:ext>
            </a:extLst>
          </p:cNvPr>
          <p:cNvSpPr/>
          <p:nvPr>
            <p:custDataLst>
              <p:tags r:id="rId32"/>
            </p:custDataLst>
          </p:nvPr>
        </p:nvSpPr>
        <p:spPr bwMode="auto">
          <a:xfrm>
            <a:off x="10502900" y="2341563"/>
            <a:ext cx="214313" cy="160338"/>
          </a:xfrm>
          <a:prstGeom prst="rect">
            <a:avLst/>
          </a:prstGeom>
          <a:solidFill>
            <a:srgbClr val="4A101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Retângulo 102">
            <a:extLst>
              <a:ext uri="{FF2B5EF4-FFF2-40B4-BE49-F238E27FC236}">
                <a16:creationId xmlns:a16="http://schemas.microsoft.com/office/drawing/2014/main" id="{E58446F1-98D8-705B-B484-315CEE123FA8}"/>
              </a:ext>
            </a:extLst>
          </p:cNvPr>
          <p:cNvSpPr/>
          <p:nvPr>
            <p:custDataLst>
              <p:tags r:id="rId33"/>
            </p:custDataLst>
          </p:nvPr>
        </p:nvSpPr>
        <p:spPr bwMode="auto">
          <a:xfrm>
            <a:off x="10502900" y="3275013"/>
            <a:ext cx="214313" cy="160338"/>
          </a:xfrm>
          <a:prstGeom prst="rect">
            <a:avLst/>
          </a:prstGeom>
          <a:solidFill>
            <a:srgbClr val="B6A080"/>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101">
            <a:extLst>
              <a:ext uri="{FF2B5EF4-FFF2-40B4-BE49-F238E27FC236}">
                <a16:creationId xmlns:a16="http://schemas.microsoft.com/office/drawing/2014/main" id="{B64F8160-3BE7-764D-994F-F49D0E8C5B3E}"/>
              </a:ext>
            </a:extLst>
          </p:cNvPr>
          <p:cNvSpPr/>
          <p:nvPr>
            <p:custDataLst>
              <p:tags r:id="rId34"/>
            </p:custDataLst>
          </p:nvPr>
        </p:nvSpPr>
        <p:spPr bwMode="auto">
          <a:xfrm>
            <a:off x="10502900" y="3041650"/>
            <a:ext cx="214313" cy="160338"/>
          </a:xfrm>
          <a:prstGeom prst="rect">
            <a:avLst/>
          </a:prstGeom>
          <a:solidFill>
            <a:srgbClr val="77797A"/>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0" name="Retângulo 89">
            <a:extLst>
              <a:ext uri="{FF2B5EF4-FFF2-40B4-BE49-F238E27FC236}">
                <a16:creationId xmlns:a16="http://schemas.microsoft.com/office/drawing/2014/main" id="{515E00E0-F1A3-0657-998D-8BEC84E92F5B}"/>
              </a:ext>
            </a:extLst>
          </p:cNvPr>
          <p:cNvSpPr/>
          <p:nvPr>
            <p:custDataLst>
              <p:tags r:id="rId35"/>
            </p:custDataLst>
          </p:nvPr>
        </p:nvSpPr>
        <p:spPr bwMode="auto">
          <a:xfrm>
            <a:off x="10502900" y="2808288"/>
            <a:ext cx="214313" cy="160338"/>
          </a:xfrm>
          <a:prstGeom prst="rect">
            <a:avLst/>
          </a:prstGeom>
          <a:solidFill>
            <a:srgbClr val="A4844E"/>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Retângulo 104">
            <a:extLst>
              <a:ext uri="{FF2B5EF4-FFF2-40B4-BE49-F238E27FC236}">
                <a16:creationId xmlns:a16="http://schemas.microsoft.com/office/drawing/2014/main" id="{FF28E4BE-356D-46C0-23FB-E0AA72B19E2A}"/>
              </a:ext>
            </a:extLst>
          </p:cNvPr>
          <p:cNvSpPr/>
          <p:nvPr>
            <p:custDataLst>
              <p:tags r:id="rId36"/>
            </p:custDataLst>
          </p:nvPr>
        </p:nvSpPr>
        <p:spPr bwMode="auto">
          <a:xfrm>
            <a:off x="10502900" y="3508375"/>
            <a:ext cx="214313" cy="160338"/>
          </a:xfrm>
          <a:prstGeom prst="rect">
            <a:avLst/>
          </a:prstGeom>
          <a:solidFill>
            <a:srgbClr val="C0C0C0"/>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Retângulo 79">
            <a:extLst>
              <a:ext uri="{FF2B5EF4-FFF2-40B4-BE49-F238E27FC236}">
                <a16:creationId xmlns:a16="http://schemas.microsoft.com/office/drawing/2014/main" id="{5B66E550-FC45-9082-6339-EFEA3560F6C1}"/>
              </a:ext>
            </a:extLst>
          </p:cNvPr>
          <p:cNvSpPr/>
          <p:nvPr>
            <p:custDataLst>
              <p:tags r:id="rId37"/>
            </p:custDataLst>
          </p:nvPr>
        </p:nvSpPr>
        <p:spPr bwMode="auto">
          <a:xfrm>
            <a:off x="10768013" y="2570163"/>
            <a:ext cx="1222375"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effectLst/>
                <a:latin typeface="Mulish"/>
                <a:sym typeface="Mulish"/>
              </a:rPr>
              <a:t>Private </a:t>
            </a:r>
            <a:r>
              <a:rPr lang="pt-BR" altLang="en-US" sz="1200" dirty="0" err="1">
                <a:solidFill>
                  <a:schemeClr val="tx1"/>
                </a:solidFill>
                <a:effectLst/>
                <a:latin typeface="Mulish"/>
                <a:sym typeface="Mulish"/>
              </a:rPr>
              <a:t>Securities</a:t>
            </a:r>
            <a:endParaRPr lang="pt-BR" sz="1200" dirty="0">
              <a:solidFill>
                <a:schemeClr val="tx1"/>
              </a:solidFill>
              <a:latin typeface="Mulish"/>
              <a:sym typeface="Mulish"/>
            </a:endParaRPr>
          </a:p>
        </p:txBody>
      </p:sp>
      <p:sp>
        <p:nvSpPr>
          <p:cNvPr id="75" name="Retângulo 74">
            <a:extLst>
              <a:ext uri="{FF2B5EF4-FFF2-40B4-BE49-F238E27FC236}">
                <a16:creationId xmlns:a16="http://schemas.microsoft.com/office/drawing/2014/main" id="{7F1243DB-33F4-0F59-1B40-9680F970DE05}"/>
              </a:ext>
            </a:extLst>
          </p:cNvPr>
          <p:cNvSpPr/>
          <p:nvPr>
            <p:custDataLst>
              <p:tags r:id="rId38"/>
            </p:custDataLst>
          </p:nvPr>
        </p:nvSpPr>
        <p:spPr bwMode="auto">
          <a:xfrm>
            <a:off x="10768012" y="2336800"/>
            <a:ext cx="11557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effectLst/>
                <a:latin typeface="Mulish"/>
                <a:sym typeface="Mulish"/>
              </a:rPr>
              <a:t>Working</a:t>
            </a:r>
            <a:r>
              <a:rPr lang="pt-BR" altLang="en-US" sz="1200" dirty="0">
                <a:solidFill>
                  <a:schemeClr val="tx1"/>
                </a:solidFill>
                <a:effectLst/>
                <a:latin typeface="Mulish"/>
                <a:sym typeface="Mulish"/>
              </a:rPr>
              <a:t> Capital</a:t>
            </a:r>
            <a:endParaRPr lang="pt-BR" sz="1200" dirty="0">
              <a:solidFill>
                <a:schemeClr val="tx1"/>
              </a:solidFill>
              <a:latin typeface="Mulish"/>
              <a:sym typeface="Mulish"/>
            </a:endParaRPr>
          </a:p>
        </p:txBody>
      </p:sp>
      <p:sp>
        <p:nvSpPr>
          <p:cNvPr id="84" name="Retângulo 83">
            <a:extLst>
              <a:ext uri="{FF2B5EF4-FFF2-40B4-BE49-F238E27FC236}">
                <a16:creationId xmlns:a16="http://schemas.microsoft.com/office/drawing/2014/main" id="{1CFB80BE-B0F0-E031-D2E6-3BB12A20688B}"/>
              </a:ext>
            </a:extLst>
          </p:cNvPr>
          <p:cNvSpPr/>
          <p:nvPr>
            <p:custDataLst>
              <p:tags r:id="rId39"/>
            </p:custDataLst>
          </p:nvPr>
        </p:nvSpPr>
        <p:spPr bwMode="auto">
          <a:xfrm>
            <a:off x="10768013" y="3270250"/>
            <a:ext cx="550863"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a:rPr>
              <a:t>Finance</a:t>
            </a:r>
            <a:endParaRPr lang="pt-BR" sz="1200" dirty="0">
              <a:solidFill>
                <a:schemeClr val="tx1"/>
              </a:solidFill>
              <a:latin typeface="Mulish"/>
              <a:sym typeface="Mulish"/>
            </a:endParaRPr>
          </a:p>
        </p:txBody>
      </p:sp>
      <p:sp>
        <p:nvSpPr>
          <p:cNvPr id="83" name="Retângulo 82">
            <a:extLst>
              <a:ext uri="{FF2B5EF4-FFF2-40B4-BE49-F238E27FC236}">
                <a16:creationId xmlns:a16="http://schemas.microsoft.com/office/drawing/2014/main" id="{ED7B74BD-409D-9484-0DD0-9DC719A3BE00}"/>
              </a:ext>
            </a:extLst>
          </p:cNvPr>
          <p:cNvSpPr/>
          <p:nvPr>
            <p:custDataLst>
              <p:tags r:id="rId40"/>
            </p:custDataLst>
          </p:nvPr>
        </p:nvSpPr>
        <p:spPr bwMode="auto">
          <a:xfrm>
            <a:off x="10768014" y="3036888"/>
            <a:ext cx="1393825"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latin typeface="Mulish"/>
              </a:rPr>
              <a:t>Real </a:t>
            </a:r>
            <a:r>
              <a:rPr lang="pt-BR" altLang="en-US" sz="1200" dirty="0" err="1">
                <a:solidFill>
                  <a:schemeClr val="tx1"/>
                </a:solidFill>
                <a:latin typeface="Mulish"/>
              </a:rPr>
              <a:t>Estate</a:t>
            </a:r>
            <a:r>
              <a:rPr lang="pt-BR" altLang="en-US" sz="1200" dirty="0">
                <a:solidFill>
                  <a:schemeClr val="tx1"/>
                </a:solidFill>
                <a:latin typeface="Mulish"/>
              </a:rPr>
              <a:t> </a:t>
            </a:r>
            <a:r>
              <a:rPr lang="pt-BR" altLang="en-US" sz="1200" dirty="0" err="1">
                <a:solidFill>
                  <a:schemeClr val="tx1"/>
                </a:solidFill>
                <a:latin typeface="Mulish"/>
              </a:rPr>
              <a:t>Finance</a:t>
            </a:r>
            <a:endParaRPr lang="pt-BR" sz="1200" dirty="0">
              <a:solidFill>
                <a:schemeClr val="tx1"/>
              </a:solidFill>
              <a:latin typeface="Mulish"/>
              <a:sym typeface="Mulish"/>
            </a:endParaRPr>
          </a:p>
        </p:txBody>
      </p:sp>
      <p:sp>
        <p:nvSpPr>
          <p:cNvPr id="81" name="Retângulo 80">
            <a:extLst>
              <a:ext uri="{FF2B5EF4-FFF2-40B4-BE49-F238E27FC236}">
                <a16:creationId xmlns:a16="http://schemas.microsoft.com/office/drawing/2014/main" id="{E704303F-8F0B-4DFC-019F-2546512FE3B8}"/>
              </a:ext>
            </a:extLst>
          </p:cNvPr>
          <p:cNvSpPr/>
          <p:nvPr>
            <p:custDataLst>
              <p:tags r:id="rId41"/>
            </p:custDataLst>
          </p:nvPr>
        </p:nvSpPr>
        <p:spPr bwMode="auto">
          <a:xfrm>
            <a:off x="10768013" y="2803525"/>
            <a:ext cx="1004888"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69BA077B-5A57-42BC-AD96-E819E5CE050A}" type="datetime'''''T''''''''rad''e'''''''''' ''''''Fin''''a''''n''c''e'''''''">
              <a:rPr lang="pt-BR" altLang="en-US" sz="1200" smtClean="0">
                <a:solidFill>
                  <a:schemeClr val="tx1"/>
                </a:solidFill>
                <a:effectLst/>
                <a:latin typeface="Mulish"/>
                <a:sym typeface="Mulish"/>
              </a:rPr>
              <a:pPr>
                <a:spcBef>
                  <a:spcPct val="0"/>
                </a:spcBef>
                <a:spcAft>
                  <a:spcPct val="0"/>
                </a:spcAft>
              </a:pPr>
              <a:t>Trade Finance</a:t>
            </a:fld>
            <a:endParaRPr lang="pt-BR" sz="1200" dirty="0">
              <a:solidFill>
                <a:schemeClr val="tx1"/>
              </a:solidFill>
              <a:latin typeface="Mulish"/>
              <a:sym typeface="Mulish"/>
            </a:endParaRPr>
          </a:p>
        </p:txBody>
      </p:sp>
      <p:sp>
        <p:nvSpPr>
          <p:cNvPr id="85" name="Retângulo 84">
            <a:extLst>
              <a:ext uri="{FF2B5EF4-FFF2-40B4-BE49-F238E27FC236}">
                <a16:creationId xmlns:a16="http://schemas.microsoft.com/office/drawing/2014/main" id="{2A214E81-4CFF-B3FC-5E8C-795709E99CD8}"/>
              </a:ext>
            </a:extLst>
          </p:cNvPr>
          <p:cNvSpPr/>
          <p:nvPr>
            <p:custDataLst>
              <p:tags r:id="rId42"/>
            </p:custDataLst>
          </p:nvPr>
        </p:nvSpPr>
        <p:spPr bwMode="auto">
          <a:xfrm>
            <a:off x="10768013" y="3503613"/>
            <a:ext cx="1304925" cy="365125"/>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effectLst/>
                <a:latin typeface="Mulish"/>
                <a:sym typeface="Mulish"/>
              </a:rPr>
              <a:t>Financial </a:t>
            </a:r>
            <a:r>
              <a:rPr lang="pt-BR" altLang="en-US" sz="1200" dirty="0" err="1">
                <a:solidFill>
                  <a:schemeClr val="tx1"/>
                </a:solidFill>
                <a:effectLst/>
                <a:latin typeface="Mulish"/>
                <a:sym typeface="Mulish"/>
              </a:rPr>
              <a:t>transfers</a:t>
            </a:r>
            <a:endParaRPr lang="pt-BR" altLang="en-US" sz="1200" dirty="0">
              <a:solidFill>
                <a:schemeClr val="tx1"/>
              </a:solidFill>
              <a:effectLst/>
              <a:latin typeface="Mulish"/>
              <a:sym typeface="Mulish"/>
            </a:endParaRPr>
          </a:p>
          <a:p>
            <a:pPr>
              <a:spcBef>
                <a:spcPct val="0"/>
              </a:spcBef>
              <a:spcAft>
                <a:spcPct val="0"/>
              </a:spcAft>
            </a:pPr>
            <a:endParaRPr lang="pt-BR" sz="1200" dirty="0">
              <a:solidFill>
                <a:schemeClr val="tx1"/>
              </a:solidFill>
              <a:latin typeface="Mulish"/>
              <a:sym typeface="Mulish"/>
            </a:endParaRPr>
          </a:p>
        </p:txBody>
      </p:sp>
      <p:cxnSp>
        <p:nvCxnSpPr>
          <p:cNvPr id="106" name="Straight Connector 39">
            <a:extLst>
              <a:ext uri="{FF2B5EF4-FFF2-40B4-BE49-F238E27FC236}">
                <a16:creationId xmlns:a16="http://schemas.microsoft.com/office/drawing/2014/main" id="{47FBA0DB-86ED-D515-E270-E231A8595D11}"/>
              </a:ext>
            </a:extLst>
          </p:cNvPr>
          <p:cNvCxnSpPr>
            <a:cxnSpLocks/>
          </p:cNvCxnSpPr>
          <p:nvPr/>
        </p:nvCxnSpPr>
        <p:spPr>
          <a:xfrm>
            <a:off x="6974984" y="7069653"/>
            <a:ext cx="3924000" cy="0"/>
          </a:xfrm>
          <a:prstGeom prst="line">
            <a:avLst/>
          </a:prstGeom>
          <a:ln w="127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9" name="Straight Connector 40">
            <a:extLst>
              <a:ext uri="{FF2B5EF4-FFF2-40B4-BE49-F238E27FC236}">
                <a16:creationId xmlns:a16="http://schemas.microsoft.com/office/drawing/2014/main" id="{9985C234-A138-E4CD-D932-13336684A82C}"/>
              </a:ext>
            </a:extLst>
          </p:cNvPr>
          <p:cNvCxnSpPr>
            <a:cxnSpLocks/>
          </p:cNvCxnSpPr>
          <p:nvPr/>
        </p:nvCxnSpPr>
        <p:spPr>
          <a:xfrm flipH="1" flipV="1">
            <a:off x="6982922" y="5298003"/>
            <a:ext cx="14" cy="1764000"/>
          </a:xfrm>
          <a:prstGeom prst="line">
            <a:avLst/>
          </a:prstGeom>
          <a:ln w="12700">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2" name="TextBox 42">
            <a:extLst>
              <a:ext uri="{FF2B5EF4-FFF2-40B4-BE49-F238E27FC236}">
                <a16:creationId xmlns:a16="http://schemas.microsoft.com/office/drawing/2014/main" id="{7A0A45B3-6D4B-C89E-5E37-7C8D9527E890}"/>
              </a:ext>
            </a:extLst>
          </p:cNvPr>
          <p:cNvSpPr txBox="1"/>
          <p:nvPr/>
        </p:nvSpPr>
        <p:spPr>
          <a:xfrm>
            <a:off x="7016259" y="5188049"/>
            <a:ext cx="1591534" cy="276999"/>
          </a:xfrm>
          <a:prstGeom prst="rect">
            <a:avLst/>
          </a:prstGeom>
          <a:noFill/>
        </p:spPr>
        <p:txBody>
          <a:bodyPr wrap="square" rtlCol="0">
            <a:spAutoFit/>
          </a:bodyPr>
          <a:lstStyle>
            <a:defPPr>
              <a:defRPr lang="de-DE"/>
            </a:defPPr>
            <a:lvl1pPr>
              <a:defRPr sz="1200" b="1">
                <a:solidFill>
                  <a:schemeClr val="bg1">
                    <a:lumMod val="65000"/>
                  </a:schemeClr>
                </a:solidFill>
                <a:latin typeface="Itau Display Pro Black" panose="020B0903020204020204" pitchFamily="34" charset="0"/>
                <a:cs typeface="Itau Display Pro Black" panose="020B0903020204020204" pitchFamily="34" charset="0"/>
              </a:defRPr>
            </a:lvl1pPr>
          </a:lstStyle>
          <a:p>
            <a:r>
              <a:rPr lang="pt-BR" noProof="0" dirty="0">
                <a:solidFill>
                  <a:schemeClr val="tx1">
                    <a:lumMod val="50000"/>
                  </a:schemeClr>
                </a:solidFill>
                <a:latin typeface="Mulish" pitchFamily="2" charset="0"/>
              </a:rPr>
              <a:t>+</a:t>
            </a:r>
            <a:r>
              <a:rPr lang="pt-BR" noProof="0" dirty="0" err="1">
                <a:solidFill>
                  <a:schemeClr val="tx1">
                    <a:lumMod val="50000"/>
                  </a:schemeClr>
                </a:solidFill>
                <a:latin typeface="Mulish" pitchFamily="2" charset="0"/>
              </a:rPr>
              <a:t>Rentability</a:t>
            </a:r>
            <a:endParaRPr lang="pt-BR" noProof="0" dirty="0">
              <a:solidFill>
                <a:schemeClr val="tx1">
                  <a:lumMod val="50000"/>
                </a:schemeClr>
              </a:solidFill>
              <a:latin typeface="Mulish" pitchFamily="2" charset="0"/>
            </a:endParaRPr>
          </a:p>
        </p:txBody>
      </p:sp>
      <p:grpSp>
        <p:nvGrpSpPr>
          <p:cNvPr id="113" name="Group 43">
            <a:extLst>
              <a:ext uri="{FF2B5EF4-FFF2-40B4-BE49-F238E27FC236}">
                <a16:creationId xmlns:a16="http://schemas.microsoft.com/office/drawing/2014/main" id="{2375B448-6402-EF31-B10A-E369FD2C550D}"/>
              </a:ext>
            </a:extLst>
          </p:cNvPr>
          <p:cNvGrpSpPr/>
          <p:nvPr/>
        </p:nvGrpSpPr>
        <p:grpSpPr>
          <a:xfrm>
            <a:off x="7646507" y="5312887"/>
            <a:ext cx="3240077" cy="1534548"/>
            <a:chOff x="1509313" y="2860848"/>
            <a:chExt cx="5942728" cy="2617620"/>
          </a:xfrm>
          <a:effectLst>
            <a:outerShdw blurRad="50800" dist="38100" dir="2700000" algn="tl" rotWithShape="0">
              <a:prstClr val="black">
                <a:alpha val="40000"/>
              </a:prstClr>
            </a:outerShdw>
          </a:effectLst>
        </p:grpSpPr>
        <p:cxnSp>
          <p:nvCxnSpPr>
            <p:cNvPr id="114" name="Straight Connector 44">
              <a:extLst>
                <a:ext uri="{FF2B5EF4-FFF2-40B4-BE49-F238E27FC236}">
                  <a16:creationId xmlns:a16="http://schemas.microsoft.com/office/drawing/2014/main" id="{44F77761-7978-93E7-0EF6-EF79A7C862FB}"/>
                </a:ext>
              </a:extLst>
            </p:cNvPr>
            <p:cNvCxnSpPr>
              <a:cxnSpLocks/>
            </p:cNvCxnSpPr>
            <p:nvPr/>
          </p:nvCxnSpPr>
          <p:spPr>
            <a:xfrm flipV="1">
              <a:off x="1509313" y="5032119"/>
              <a:ext cx="471712" cy="446349"/>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15" name="Straight Connector 45">
              <a:extLst>
                <a:ext uri="{FF2B5EF4-FFF2-40B4-BE49-F238E27FC236}">
                  <a16:creationId xmlns:a16="http://schemas.microsoft.com/office/drawing/2014/main" id="{52E81BB2-78C1-ED4F-F75A-B7936C7265F6}"/>
                </a:ext>
              </a:extLst>
            </p:cNvPr>
            <p:cNvCxnSpPr>
              <a:cxnSpLocks/>
            </p:cNvCxnSpPr>
            <p:nvPr/>
          </p:nvCxnSpPr>
          <p:spPr>
            <a:xfrm>
              <a:off x="1981025" y="5031254"/>
              <a:ext cx="1097280" cy="0"/>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16" name="Straight Connector 46">
              <a:extLst>
                <a:ext uri="{FF2B5EF4-FFF2-40B4-BE49-F238E27FC236}">
                  <a16:creationId xmlns:a16="http://schemas.microsoft.com/office/drawing/2014/main" id="{94DD4E77-59B5-EDD8-584C-137044E4E599}"/>
                </a:ext>
              </a:extLst>
            </p:cNvPr>
            <p:cNvCxnSpPr/>
            <p:nvPr/>
          </p:nvCxnSpPr>
          <p:spPr>
            <a:xfrm flipV="1">
              <a:off x="3071275" y="4305106"/>
              <a:ext cx="731682" cy="724420"/>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17" name="Straight Connector 47">
              <a:extLst>
                <a:ext uri="{FF2B5EF4-FFF2-40B4-BE49-F238E27FC236}">
                  <a16:creationId xmlns:a16="http://schemas.microsoft.com/office/drawing/2014/main" id="{698BD410-10C3-BDFF-90FF-1F37A950772B}"/>
                </a:ext>
              </a:extLst>
            </p:cNvPr>
            <p:cNvCxnSpPr>
              <a:cxnSpLocks/>
            </p:cNvCxnSpPr>
            <p:nvPr/>
          </p:nvCxnSpPr>
          <p:spPr>
            <a:xfrm>
              <a:off x="3802957" y="4304241"/>
              <a:ext cx="1097280" cy="0"/>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21" name="Straight Connector 48">
              <a:extLst>
                <a:ext uri="{FF2B5EF4-FFF2-40B4-BE49-F238E27FC236}">
                  <a16:creationId xmlns:a16="http://schemas.microsoft.com/office/drawing/2014/main" id="{B0DDEEE9-7785-1DDD-E504-8C60D3720FFD}"/>
                </a:ext>
              </a:extLst>
            </p:cNvPr>
            <p:cNvCxnSpPr/>
            <p:nvPr/>
          </p:nvCxnSpPr>
          <p:spPr>
            <a:xfrm flipV="1">
              <a:off x="4900237" y="3587861"/>
              <a:ext cx="731682" cy="724420"/>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25" name="Straight Connector 52">
              <a:extLst>
                <a:ext uri="{FF2B5EF4-FFF2-40B4-BE49-F238E27FC236}">
                  <a16:creationId xmlns:a16="http://schemas.microsoft.com/office/drawing/2014/main" id="{FAE66255-1AE3-45FF-03B1-896AD0CB0DF5}"/>
                </a:ext>
              </a:extLst>
            </p:cNvPr>
            <p:cNvCxnSpPr>
              <a:cxnSpLocks/>
            </p:cNvCxnSpPr>
            <p:nvPr/>
          </p:nvCxnSpPr>
          <p:spPr>
            <a:xfrm>
              <a:off x="5631919" y="3586996"/>
              <a:ext cx="1097280" cy="0"/>
            </a:xfrm>
            <a:prstGeom prst="line">
              <a:avLst/>
            </a:prstGeom>
            <a:ln w="28575">
              <a:solidFill>
                <a:srgbClr val="70242B"/>
              </a:solidFill>
              <a:prstDash val="solid"/>
            </a:ln>
          </p:spPr>
          <p:style>
            <a:lnRef idx="1">
              <a:schemeClr val="accent1"/>
            </a:lnRef>
            <a:fillRef idx="0">
              <a:schemeClr val="accent1"/>
            </a:fillRef>
            <a:effectRef idx="0">
              <a:schemeClr val="accent1"/>
            </a:effectRef>
            <a:fontRef idx="minor">
              <a:schemeClr val="tx1"/>
            </a:fontRef>
          </p:style>
        </p:cxnSp>
        <p:cxnSp>
          <p:nvCxnSpPr>
            <p:cNvPr id="133" name="Straight Connector 53">
              <a:extLst>
                <a:ext uri="{FF2B5EF4-FFF2-40B4-BE49-F238E27FC236}">
                  <a16:creationId xmlns:a16="http://schemas.microsoft.com/office/drawing/2014/main" id="{10BD2154-7297-DA2E-FF0B-E21F600D26CE}"/>
                </a:ext>
              </a:extLst>
            </p:cNvPr>
            <p:cNvCxnSpPr/>
            <p:nvPr/>
          </p:nvCxnSpPr>
          <p:spPr>
            <a:xfrm flipV="1">
              <a:off x="6720359" y="2860848"/>
              <a:ext cx="731682" cy="724420"/>
            </a:xfrm>
            <a:prstGeom prst="line">
              <a:avLst/>
            </a:prstGeom>
            <a:ln w="28575">
              <a:solidFill>
                <a:srgbClr val="70242B"/>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4" name="TextBox 54">
            <a:extLst>
              <a:ext uri="{FF2B5EF4-FFF2-40B4-BE49-F238E27FC236}">
                <a16:creationId xmlns:a16="http://schemas.microsoft.com/office/drawing/2014/main" id="{5D84B63E-B240-01DD-82AF-B5BFF7E95BEA}"/>
              </a:ext>
            </a:extLst>
          </p:cNvPr>
          <p:cNvSpPr txBox="1"/>
          <p:nvPr/>
        </p:nvSpPr>
        <p:spPr>
          <a:xfrm>
            <a:off x="6843222" y="6773604"/>
            <a:ext cx="1043068" cy="276999"/>
          </a:xfrm>
          <a:prstGeom prst="rect">
            <a:avLst/>
          </a:prstGeom>
          <a:noFill/>
        </p:spPr>
        <p:txBody>
          <a:bodyPr wrap="square">
            <a:spAutoFit/>
          </a:bodyPr>
          <a:lstStyle/>
          <a:p>
            <a:pPr algn="ctr"/>
            <a:r>
              <a:rPr lang="pt-BR" sz="1200" b="1" noProof="0" dirty="0" err="1">
                <a:solidFill>
                  <a:srgbClr val="000000"/>
                </a:solidFill>
                <a:effectLst/>
                <a:latin typeface="Mulish" pitchFamily="2" charset="0"/>
                <a:ea typeface="Aptos" panose="020B0004020202020204" pitchFamily="34" charset="0"/>
                <a:cs typeface="Itau Display Black" panose="020B0903020204020204" pitchFamily="34" charset="0"/>
              </a:rPr>
              <a:t>Credit</a:t>
            </a:r>
            <a:endParaRPr lang="pt-BR" sz="1200" b="1" noProof="0" dirty="0">
              <a:solidFill>
                <a:srgbClr val="000000"/>
              </a:solidFill>
              <a:latin typeface="Mulish" pitchFamily="2" charset="0"/>
              <a:cs typeface="Itau Display Black" panose="020B0903020204020204" pitchFamily="34" charset="0"/>
            </a:endParaRPr>
          </a:p>
        </p:txBody>
      </p:sp>
      <p:sp>
        <p:nvSpPr>
          <p:cNvPr id="135" name="TextBox 55">
            <a:extLst>
              <a:ext uri="{FF2B5EF4-FFF2-40B4-BE49-F238E27FC236}">
                <a16:creationId xmlns:a16="http://schemas.microsoft.com/office/drawing/2014/main" id="{AB07432A-9806-F979-C78B-26F5EF7D6BC8}"/>
              </a:ext>
            </a:extLst>
          </p:cNvPr>
          <p:cNvSpPr txBox="1"/>
          <p:nvPr/>
        </p:nvSpPr>
        <p:spPr>
          <a:xfrm>
            <a:off x="7188200" y="5994400"/>
            <a:ext cx="1527156" cy="461665"/>
          </a:xfrm>
          <a:prstGeom prst="rect">
            <a:avLst/>
          </a:prstGeom>
          <a:noFill/>
        </p:spPr>
        <p:txBody>
          <a:bodyPr wrap="square">
            <a:spAutoFit/>
          </a:bodyPr>
          <a:lstStyle/>
          <a:p>
            <a:pPr algn="ctr"/>
            <a:r>
              <a:rPr lang="pt-BR" sz="1200" b="1" noProof="0" dirty="0" err="1">
                <a:solidFill>
                  <a:srgbClr val="765627"/>
                </a:solidFill>
                <a:effectLst/>
                <a:latin typeface="Mulish" pitchFamily="2" charset="0"/>
                <a:ea typeface="Aptos" panose="020B0004020202020204" pitchFamily="34" charset="0"/>
                <a:cs typeface="Itau Display Black" panose="020B0903020204020204" pitchFamily="34" charset="0"/>
              </a:rPr>
              <a:t>Derivatives</a:t>
            </a:r>
            <a:r>
              <a:rPr lang="pt-BR" sz="1200" b="1" noProof="0" dirty="0">
                <a:solidFill>
                  <a:srgbClr val="765627"/>
                </a:solidFill>
                <a:effectLst/>
                <a:latin typeface="Mulish" pitchFamily="2" charset="0"/>
                <a:ea typeface="Aptos" panose="020B0004020202020204" pitchFamily="34" charset="0"/>
                <a:cs typeface="Itau Display Black" panose="020B0903020204020204" pitchFamily="34" charset="0"/>
              </a:rPr>
              <a:t> + </a:t>
            </a:r>
            <a:r>
              <a:rPr lang="pt-BR" sz="1200" b="1" noProof="0" dirty="0" err="1">
                <a:solidFill>
                  <a:srgbClr val="765627"/>
                </a:solidFill>
                <a:effectLst/>
                <a:latin typeface="Mulish" pitchFamily="2" charset="0"/>
                <a:ea typeface="Aptos" panose="020B0004020202020204" pitchFamily="34" charset="0"/>
                <a:cs typeface="Itau Display Black" panose="020B0903020204020204" pitchFamily="34" charset="0"/>
              </a:rPr>
              <a:t>Foreign</a:t>
            </a:r>
            <a:r>
              <a:rPr lang="pt-BR" sz="1200" b="1" noProof="0" dirty="0">
                <a:solidFill>
                  <a:srgbClr val="765627"/>
                </a:solidFill>
                <a:effectLst/>
                <a:latin typeface="Mulish" pitchFamily="2" charset="0"/>
                <a:ea typeface="Aptos" panose="020B0004020202020204" pitchFamily="34" charset="0"/>
                <a:cs typeface="Itau Display Black" panose="020B0903020204020204" pitchFamily="34" charset="0"/>
              </a:rPr>
              <a:t> Exchange</a:t>
            </a:r>
            <a:endParaRPr lang="pt-BR" sz="1200" b="1" noProof="0" dirty="0">
              <a:solidFill>
                <a:srgbClr val="765627"/>
              </a:solidFill>
              <a:latin typeface="Mulish" pitchFamily="2" charset="0"/>
              <a:cs typeface="Itau Display Black" panose="020B0903020204020204" pitchFamily="34" charset="0"/>
            </a:endParaRPr>
          </a:p>
        </p:txBody>
      </p:sp>
      <p:sp>
        <p:nvSpPr>
          <p:cNvPr id="136" name="TextBox 56">
            <a:extLst>
              <a:ext uri="{FF2B5EF4-FFF2-40B4-BE49-F238E27FC236}">
                <a16:creationId xmlns:a16="http://schemas.microsoft.com/office/drawing/2014/main" id="{972EE5BD-9E9C-DA7E-4702-9CEEAAF282DB}"/>
              </a:ext>
            </a:extLst>
          </p:cNvPr>
          <p:cNvSpPr txBox="1"/>
          <p:nvPr/>
        </p:nvSpPr>
        <p:spPr>
          <a:xfrm>
            <a:off x="8038879" y="5859204"/>
            <a:ext cx="2235910" cy="276999"/>
          </a:xfrm>
          <a:prstGeom prst="rect">
            <a:avLst/>
          </a:prstGeom>
          <a:noFill/>
        </p:spPr>
        <p:txBody>
          <a:bodyPr wrap="square">
            <a:spAutoFit/>
          </a:bodyPr>
          <a:lstStyle/>
          <a:p>
            <a:pPr algn="ctr"/>
            <a:r>
              <a:rPr lang="pt-BR" sz="1200" b="1" dirty="0">
                <a:solidFill>
                  <a:srgbClr val="A88144"/>
                </a:solidFill>
                <a:latin typeface="Mulish" pitchFamily="2" charset="0"/>
                <a:ea typeface="Aptos" panose="020B0004020202020204" pitchFamily="34" charset="0"/>
                <a:cs typeface="Itau Display Black" panose="020B0903020204020204" pitchFamily="34" charset="0"/>
              </a:rPr>
              <a:t>In</a:t>
            </a:r>
            <a:r>
              <a:rPr lang="pt-BR" sz="1200" b="1" noProof="0" dirty="0" err="1">
                <a:solidFill>
                  <a:srgbClr val="A88144"/>
                </a:solidFill>
                <a:effectLst/>
                <a:latin typeface="Mulish" pitchFamily="2" charset="0"/>
                <a:ea typeface="Aptos" panose="020B0004020202020204" pitchFamily="34" charset="0"/>
                <a:cs typeface="Itau Display Black" panose="020B0903020204020204" pitchFamily="34" charset="0"/>
              </a:rPr>
              <a:t>surance</a:t>
            </a:r>
            <a:endParaRPr lang="pt-BR" sz="1200" b="1" noProof="0" dirty="0">
              <a:solidFill>
                <a:srgbClr val="A88144"/>
              </a:solidFill>
              <a:latin typeface="Mulish" pitchFamily="2" charset="0"/>
              <a:cs typeface="Itau Display Black" panose="020B0903020204020204" pitchFamily="34" charset="0"/>
            </a:endParaRPr>
          </a:p>
        </p:txBody>
      </p:sp>
      <p:sp>
        <p:nvSpPr>
          <p:cNvPr id="137" name="TextBox 57">
            <a:extLst>
              <a:ext uri="{FF2B5EF4-FFF2-40B4-BE49-F238E27FC236}">
                <a16:creationId xmlns:a16="http://schemas.microsoft.com/office/drawing/2014/main" id="{93C817F3-6306-55DF-6DEF-C435A92EB6D9}"/>
              </a:ext>
            </a:extLst>
          </p:cNvPr>
          <p:cNvSpPr txBox="1"/>
          <p:nvPr/>
        </p:nvSpPr>
        <p:spPr>
          <a:xfrm>
            <a:off x="10312896" y="4820958"/>
            <a:ext cx="1147375" cy="461665"/>
          </a:xfrm>
          <a:prstGeom prst="rect">
            <a:avLst/>
          </a:prstGeom>
          <a:noFill/>
        </p:spPr>
        <p:txBody>
          <a:bodyPr wrap="square">
            <a:spAutoFit/>
          </a:bodyPr>
          <a:lstStyle/>
          <a:p>
            <a:pPr algn="ctr"/>
            <a:r>
              <a:rPr lang="pt-BR" sz="1200" b="1" noProof="0" dirty="0">
                <a:solidFill>
                  <a:srgbClr val="791C29"/>
                </a:solidFill>
                <a:effectLst/>
                <a:latin typeface="Mulish" pitchFamily="2" charset="0"/>
                <a:ea typeface="Aptos" panose="020B0004020202020204" pitchFamily="34" charset="0"/>
                <a:cs typeface="Itau Display Black" panose="020B0903020204020204" pitchFamily="34" charset="0"/>
              </a:rPr>
              <a:t>Capital </a:t>
            </a:r>
            <a:r>
              <a:rPr lang="pt-BR" sz="1200" b="1" noProof="0" dirty="0" err="1">
                <a:solidFill>
                  <a:srgbClr val="791C29"/>
                </a:solidFill>
                <a:effectLst/>
                <a:latin typeface="Mulish" pitchFamily="2" charset="0"/>
                <a:ea typeface="Aptos" panose="020B0004020202020204" pitchFamily="34" charset="0"/>
                <a:cs typeface="Itau Display Black" panose="020B0903020204020204" pitchFamily="34" charset="0"/>
              </a:rPr>
              <a:t>Markets</a:t>
            </a:r>
            <a:endParaRPr lang="pt-BR" sz="1200" b="1" noProof="0" dirty="0">
              <a:solidFill>
                <a:srgbClr val="791C29"/>
              </a:solidFill>
              <a:latin typeface="Mulish" pitchFamily="2" charset="0"/>
              <a:cs typeface="Itau Display Black" panose="020B0903020204020204" pitchFamily="34" charset="0"/>
            </a:endParaRPr>
          </a:p>
        </p:txBody>
      </p:sp>
      <p:sp>
        <p:nvSpPr>
          <p:cNvPr id="157" name="TextBox 42">
            <a:extLst>
              <a:ext uri="{FF2B5EF4-FFF2-40B4-BE49-F238E27FC236}">
                <a16:creationId xmlns:a16="http://schemas.microsoft.com/office/drawing/2014/main" id="{B7A6F31C-B91D-6BA9-5A93-31DA10ED6F71}"/>
              </a:ext>
            </a:extLst>
          </p:cNvPr>
          <p:cNvSpPr txBox="1"/>
          <p:nvPr/>
        </p:nvSpPr>
        <p:spPr>
          <a:xfrm>
            <a:off x="10057050" y="6745803"/>
            <a:ext cx="1591534" cy="276999"/>
          </a:xfrm>
          <a:prstGeom prst="rect">
            <a:avLst/>
          </a:prstGeom>
          <a:noFill/>
        </p:spPr>
        <p:txBody>
          <a:bodyPr wrap="square" rtlCol="0">
            <a:spAutoFit/>
          </a:bodyPr>
          <a:lstStyle>
            <a:defPPr>
              <a:defRPr lang="de-DE"/>
            </a:defPPr>
            <a:lvl1pPr>
              <a:defRPr sz="1200" b="1">
                <a:solidFill>
                  <a:schemeClr val="bg1">
                    <a:lumMod val="65000"/>
                  </a:schemeClr>
                </a:solidFill>
                <a:latin typeface="Itau Display Pro Black" panose="020B0903020204020204" pitchFamily="34" charset="0"/>
                <a:cs typeface="Itau Display Pro Black" panose="020B0903020204020204" pitchFamily="34" charset="0"/>
              </a:defRPr>
            </a:lvl1pPr>
          </a:lstStyle>
          <a:p>
            <a:r>
              <a:rPr lang="pt-BR" noProof="0" dirty="0">
                <a:solidFill>
                  <a:schemeClr val="tx1">
                    <a:lumMod val="50000"/>
                  </a:schemeClr>
                </a:solidFill>
                <a:latin typeface="Mulish" pitchFamily="2" charset="0"/>
              </a:rPr>
              <a:t>+</a:t>
            </a:r>
            <a:r>
              <a:rPr lang="pt-BR" noProof="0" dirty="0" err="1">
                <a:solidFill>
                  <a:schemeClr val="tx1">
                    <a:lumMod val="50000"/>
                  </a:schemeClr>
                </a:solidFill>
                <a:latin typeface="Mulish" pitchFamily="2" charset="0"/>
              </a:rPr>
              <a:t>Products</a:t>
            </a:r>
            <a:endParaRPr lang="pt-BR" noProof="0" dirty="0">
              <a:solidFill>
                <a:schemeClr val="tx1">
                  <a:lumMod val="50000"/>
                </a:schemeClr>
              </a:solidFill>
              <a:latin typeface="Mulish" pitchFamily="2" charset="0"/>
            </a:endParaRPr>
          </a:p>
        </p:txBody>
      </p:sp>
      <p:sp>
        <p:nvSpPr>
          <p:cNvPr id="66" name="TextBox 56">
            <a:extLst>
              <a:ext uri="{FF2B5EF4-FFF2-40B4-BE49-F238E27FC236}">
                <a16:creationId xmlns:a16="http://schemas.microsoft.com/office/drawing/2014/main" id="{CDB6B8E3-9A5D-FF22-4BDF-7CBC5025E31D}"/>
              </a:ext>
            </a:extLst>
          </p:cNvPr>
          <p:cNvSpPr txBox="1"/>
          <p:nvPr/>
        </p:nvSpPr>
        <p:spPr>
          <a:xfrm>
            <a:off x="8762290" y="5430472"/>
            <a:ext cx="2235910" cy="276999"/>
          </a:xfrm>
          <a:prstGeom prst="rect">
            <a:avLst/>
          </a:prstGeom>
          <a:noFill/>
        </p:spPr>
        <p:txBody>
          <a:bodyPr wrap="square">
            <a:spAutoFit/>
          </a:bodyPr>
          <a:lstStyle/>
          <a:p>
            <a:pPr algn="ctr"/>
            <a:r>
              <a:rPr lang="pt-BR" sz="1200" b="1" dirty="0">
                <a:solidFill>
                  <a:srgbClr val="765627"/>
                </a:solidFill>
                <a:latin typeface="Mulish" pitchFamily="2" charset="0"/>
                <a:cs typeface="Itau Display Black" panose="020B0903020204020204" pitchFamily="34" charset="0"/>
              </a:rPr>
              <a:t>Investiments</a:t>
            </a:r>
            <a:endParaRPr lang="pt-BR" sz="1200" b="1" noProof="0" dirty="0">
              <a:solidFill>
                <a:srgbClr val="765627"/>
              </a:solidFill>
              <a:latin typeface="Mulish" pitchFamily="2" charset="0"/>
              <a:cs typeface="Itau Display Black" panose="020B0903020204020204" pitchFamily="34" charset="0"/>
            </a:endParaRPr>
          </a:p>
        </p:txBody>
      </p:sp>
    </p:spTree>
    <p:extLst>
      <p:ext uri="{BB962C8B-B14F-4D97-AF65-F5344CB8AC3E}">
        <p14:creationId xmlns:p14="http://schemas.microsoft.com/office/powerpoint/2010/main" val="89162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3F0A4-C0BB-6C3D-15DF-F139728676E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FF3148-DB16-AFA3-FC49-0FDA4B20515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BB3D9927-626C-92C3-CDE2-BB92653318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A76364DD-F085-8616-AD7B-D7475B987AD3}"/>
              </a:ext>
            </a:extLst>
          </p:cNvPr>
          <p:cNvSpPr txBox="1"/>
          <p:nvPr/>
        </p:nvSpPr>
        <p:spPr>
          <a:xfrm>
            <a:off x="984708" y="2794000"/>
            <a:ext cx="86418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pPr>
              <a:spcAft>
                <a:spcPts val="600"/>
              </a:spcAft>
            </a:pPr>
            <a:r>
              <a:rPr lang="pt-BR" dirty="0">
                <a:solidFill>
                  <a:srgbClr val="EADDCA"/>
                </a:solidFill>
                <a:latin typeface="Gatwick Light" panose="00000500000000000000" pitchFamily="2" charset="0"/>
              </a:rPr>
              <a:t>WHOLESALE </a:t>
            </a:r>
          </a:p>
          <a:p>
            <a:pPr>
              <a:spcAft>
                <a:spcPts val="600"/>
              </a:spcAft>
            </a:pPr>
            <a:r>
              <a:rPr lang="en-US" sz="2000" dirty="0">
                <a:solidFill>
                  <a:srgbClr val="EADDCA"/>
                </a:solidFill>
                <a:latin typeface="Gatwick Light" panose="00000500000000000000" pitchFamily="2" charset="0"/>
              </a:rPr>
              <a:t>customer desk and</a:t>
            </a:r>
          </a:p>
          <a:p>
            <a:pPr>
              <a:spcAft>
                <a:spcPts val="600"/>
              </a:spcAft>
            </a:pPr>
            <a:r>
              <a:rPr lang="en-US" sz="2000" dirty="0">
                <a:solidFill>
                  <a:srgbClr val="EADDCA"/>
                </a:solidFill>
                <a:latin typeface="Gatwick Light" panose="00000500000000000000" pitchFamily="2" charset="0"/>
              </a:rPr>
              <a:t>service provision</a:t>
            </a:r>
            <a:endParaRPr lang="pt-BR" sz="2000"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1841926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0" name="Objeto 159" hidden="1">
            <a:extLst>
              <a:ext uri="{FF2B5EF4-FFF2-40B4-BE49-F238E27FC236}">
                <a16:creationId xmlns:a16="http://schemas.microsoft.com/office/drawing/2014/main" id="{3B6A70D3-21EC-C119-B448-82E840A2F831}"/>
              </a:ext>
            </a:extLst>
          </p:cNvPr>
          <p:cNvGraphicFramePr>
            <a:graphicFrameLocks/>
          </p:cNvGraphicFramePr>
          <p:nvPr>
            <p:custDataLst>
              <p:tags r:id="rId1"/>
            </p:custDataLst>
            <p:extLst>
              <p:ext uri="{D42A27DB-BD31-4B8C-83A1-F6EECF244321}">
                <p14:modId xmlns:p14="http://schemas.microsoft.com/office/powerpoint/2010/main" val="1925052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3" imgW="421" imgH="420" progId="TCLayout.ActiveDocument.1">
                  <p:embed/>
                </p:oleObj>
              </mc:Choice>
              <mc:Fallback>
                <p:oleObj name="Slide do think-cell" r:id="rId33" imgW="421" imgH="420" progId="TCLayout.ActiveDocument.1">
                  <p:embed/>
                  <p:pic>
                    <p:nvPicPr>
                      <p:cNvPr id="160" name="Objeto 159" hidden="1">
                        <a:extLst>
                          <a:ext uri="{FF2B5EF4-FFF2-40B4-BE49-F238E27FC236}">
                            <a16:creationId xmlns:a16="http://schemas.microsoft.com/office/drawing/2014/main" id="{3B6A70D3-21EC-C119-B448-82E840A2F83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88" name="CaixaDeTexto 187">
            <a:extLst>
              <a:ext uri="{FF2B5EF4-FFF2-40B4-BE49-F238E27FC236}">
                <a16:creationId xmlns:a16="http://schemas.microsoft.com/office/drawing/2014/main" id="{CCDD3063-4B6B-7DA7-C7FC-AF584E816F47}"/>
              </a:ext>
            </a:extLst>
          </p:cNvPr>
          <p:cNvSpPr txBox="1"/>
          <p:nvPr/>
        </p:nvSpPr>
        <p:spPr>
          <a:xfrm>
            <a:off x="760989" y="2184400"/>
            <a:ext cx="7033635" cy="2147821"/>
          </a:xfrm>
          <a:prstGeom prst="rect">
            <a:avLst/>
          </a:prstGeom>
          <a:noFill/>
          <a:ln w="25400">
            <a:noFill/>
          </a:ln>
        </p:spPr>
        <p:txBody>
          <a:bodyPr vert="horz" wrap="square" lIns="0" tIns="108000" rIns="0" bIns="0" numCol="2" rtlCol="0">
            <a:noAutofit/>
          </a:bodyPr>
          <a:lstStyle>
            <a:defPPr>
              <a:defRPr lang="pt-BR"/>
            </a:defPPr>
            <a:lvl1pPr algn="just">
              <a:lnSpc>
                <a:spcPts val="1400"/>
              </a:lnSpc>
              <a:defRPr sz="1000">
                <a:solidFill>
                  <a:srgbClr val="7B7B7A"/>
                </a:solidFill>
                <a:latin typeface="Arial" panose="020B0604020202020204" pitchFamily="34" charset="0"/>
                <a:cs typeface="Arial" panose="020B0604020202020204" pitchFamily="34" charset="0"/>
              </a:defRPr>
            </a:lvl1pPr>
          </a:lstStyle>
          <a:p>
            <a:pPr defTabSz="457200">
              <a:lnSpc>
                <a:spcPct val="100000"/>
              </a:lnSpc>
              <a:spcBef>
                <a:spcPts val="300"/>
              </a:spcBef>
              <a:spcAft>
                <a:spcPts val="600"/>
              </a:spcAft>
              <a:buClr>
                <a:srgbClr val="741836"/>
              </a:buClr>
            </a:pPr>
            <a:r>
              <a:rPr lang="en-US"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R$28.1 billion </a:t>
            </a:r>
            <a:r>
              <a:rPr lang="en-US"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notional value of derivatives</a:t>
            </a:r>
          </a:p>
          <a:p>
            <a:pPr defTabSz="457200">
              <a:lnSpc>
                <a:spcPct val="100000"/>
              </a:lnSpc>
              <a:spcBef>
                <a:spcPts val="300"/>
              </a:spcBef>
              <a:spcAft>
                <a:spcPts val="600"/>
              </a:spcAft>
              <a:buClr>
                <a:srgbClr val="741836"/>
              </a:buClr>
            </a:pPr>
            <a:r>
              <a:rPr lang="en-US"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R$22.3 billion </a:t>
            </a:r>
            <a:r>
              <a:rPr lang="en-US"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in foreign exchange traded</a:t>
            </a:r>
          </a:p>
          <a:p>
            <a:pPr defTabSz="457200">
              <a:lnSpc>
                <a:spcPct val="100000"/>
              </a:lnSpc>
              <a:spcBef>
                <a:spcPts val="300"/>
              </a:spcBef>
              <a:spcAft>
                <a:spcPts val="600"/>
              </a:spcAft>
              <a:buClr>
                <a:srgbClr val="741836"/>
              </a:buClr>
            </a:pPr>
            <a:r>
              <a:rPr lang="en-US"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+239 active clients</a:t>
            </a:r>
            <a:endParaRPr lang="pt-BR"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cxnSp>
        <p:nvCxnSpPr>
          <p:cNvPr id="189" name="Conector Reto 24">
            <a:extLst>
              <a:ext uri="{FF2B5EF4-FFF2-40B4-BE49-F238E27FC236}">
                <a16:creationId xmlns:a16="http://schemas.microsoft.com/office/drawing/2014/main" id="{2DB9C12A-6CA1-1BA0-8C8C-0C71835E030B}"/>
              </a:ext>
            </a:extLst>
          </p:cNvPr>
          <p:cNvCxnSpPr>
            <a:cxnSpLocks/>
          </p:cNvCxnSpPr>
          <p:nvPr/>
        </p:nvCxnSpPr>
        <p:spPr>
          <a:xfrm>
            <a:off x="635000" y="2219326"/>
            <a:ext cx="0" cy="955674"/>
          </a:xfrm>
          <a:prstGeom prst="line">
            <a:avLst/>
          </a:prstGeom>
          <a:noFill/>
          <a:ln w="28575" cap="flat" cmpd="sng" algn="ctr">
            <a:solidFill>
              <a:srgbClr val="7F252F"/>
            </a:solidFill>
            <a:prstDash val="solid"/>
            <a:miter lim="800000"/>
          </a:ln>
          <a:effectLst/>
        </p:spPr>
      </p:cxnSp>
      <p:graphicFrame>
        <p:nvGraphicFramePr>
          <p:cNvPr id="42" name="Chart 3">
            <a:extLst>
              <a:ext uri="{FF2B5EF4-FFF2-40B4-BE49-F238E27FC236}">
                <a16:creationId xmlns:a16="http://schemas.microsoft.com/office/drawing/2014/main" id="{EAA3DDA5-BDA7-2C71-5819-44F96328F992}"/>
              </a:ext>
            </a:extLst>
          </p:cNvPr>
          <p:cNvGraphicFramePr/>
          <p:nvPr>
            <p:custDataLst>
              <p:tags r:id="rId2"/>
            </p:custDataLst>
            <p:extLst>
              <p:ext uri="{D42A27DB-BD31-4B8C-83A1-F6EECF244321}">
                <p14:modId xmlns:p14="http://schemas.microsoft.com/office/powerpoint/2010/main" val="225698557"/>
              </p:ext>
            </p:extLst>
          </p:nvPr>
        </p:nvGraphicFramePr>
        <p:xfrm>
          <a:off x="13249275" y="5507038"/>
          <a:ext cx="2308225" cy="1924050"/>
        </p:xfrm>
        <a:graphic>
          <a:graphicData uri="http://schemas.openxmlformats.org/drawingml/2006/chart">
            <c:chart xmlns:c="http://schemas.openxmlformats.org/drawingml/2006/chart" xmlns:r="http://schemas.openxmlformats.org/officeDocument/2006/relationships" r:id="rId35"/>
          </a:graphicData>
        </a:graphic>
      </p:graphicFrame>
      <p:cxnSp>
        <p:nvCxnSpPr>
          <p:cNvPr id="9" name="Conector reto 8">
            <a:extLst>
              <a:ext uri="{FF2B5EF4-FFF2-40B4-BE49-F238E27FC236}">
                <a16:creationId xmlns:a16="http://schemas.microsoft.com/office/drawing/2014/main" id="{DA163BED-1A2F-3600-7878-0D217859E361}"/>
              </a:ext>
            </a:extLst>
          </p:cNvPr>
          <p:cNvCxnSpPr/>
          <p:nvPr>
            <p:custDataLst>
              <p:tags r:id="rId3"/>
            </p:custDataLst>
          </p:nvPr>
        </p:nvCxnSpPr>
        <p:spPr bwMode="auto">
          <a:xfrm>
            <a:off x="13866813" y="5491163"/>
            <a:ext cx="10715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Conector reto 9">
            <a:extLst>
              <a:ext uri="{FF2B5EF4-FFF2-40B4-BE49-F238E27FC236}">
                <a16:creationId xmlns:a16="http://schemas.microsoft.com/office/drawing/2014/main" id="{DBA5181F-2F64-2A97-D37D-B414F36CBC54}"/>
              </a:ext>
            </a:extLst>
          </p:cNvPr>
          <p:cNvCxnSpPr/>
          <p:nvPr>
            <p:custDataLst>
              <p:tags r:id="rId4"/>
            </p:custDataLst>
          </p:nvPr>
        </p:nvCxnSpPr>
        <p:spPr bwMode="auto">
          <a:xfrm>
            <a:off x="14938375" y="549116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8" name="Retângulo 147">
            <a:extLst>
              <a:ext uri="{FF2B5EF4-FFF2-40B4-BE49-F238E27FC236}">
                <a16:creationId xmlns:a16="http://schemas.microsoft.com/office/drawing/2014/main" id="{C136398F-F27E-F254-54C4-C592D7199591}"/>
              </a:ext>
            </a:extLst>
          </p:cNvPr>
          <p:cNvSpPr/>
          <p:nvPr>
            <p:custDataLst>
              <p:tags r:id="rId5"/>
            </p:custDataLst>
          </p:nvPr>
        </p:nvSpPr>
        <p:spPr bwMode="auto">
          <a:xfrm>
            <a:off x="14774863" y="7231063"/>
            <a:ext cx="328613" cy="1682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22633A9-C414-40BA-9B20-5BE4E0B2A029}" type="datetime'1''''''T''''''''''''''''''2''''''''''''''''''''''''''''''4'">
              <a:rPr lang="en-US" altLang="en-US" sz="1100" smtClean="0">
                <a:solidFill>
                  <a:srgbClr val="3E3E3E"/>
                </a:solidFill>
                <a:latin typeface="Open Sans" panose="020B0606030504020204" pitchFamily="34" charset="0"/>
                <a:ea typeface="Open Sans" panose="020B0606030504020204" pitchFamily="34" charset="0"/>
                <a:cs typeface="Open Sans" panose="020B0606030504020204" pitchFamily="34" charset="0"/>
              </a:rPr>
              <a:pPr/>
              <a:t>1T24</a:t>
            </a:fld>
            <a:endParaRPr lang="en-US" sz="1100">
              <a:solidFill>
                <a:srgbClr val="3E3E3E"/>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6" name="Retângulo 35">
            <a:extLst>
              <a:ext uri="{FF2B5EF4-FFF2-40B4-BE49-F238E27FC236}">
                <a16:creationId xmlns:a16="http://schemas.microsoft.com/office/drawing/2014/main" id="{A936DCA9-1F54-25C8-3491-56E2D2448332}"/>
              </a:ext>
            </a:extLst>
          </p:cNvPr>
          <p:cNvSpPr/>
          <p:nvPr>
            <p:custDataLst>
              <p:tags r:id="rId6"/>
            </p:custDataLst>
          </p:nvPr>
        </p:nvSpPr>
        <p:spPr bwMode="auto">
          <a:xfrm>
            <a:off x="4908550" y="3998913"/>
            <a:ext cx="3571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i="1" dirty="0">
              <a:solidFill>
                <a:schemeClr val="tx1"/>
              </a:solidFill>
              <a:latin typeface="Mulish" pitchFamily="2" charset="0"/>
              <a:sym typeface="Mulish" pitchFamily="2" charset="0"/>
            </a:endParaRPr>
          </a:p>
        </p:txBody>
      </p:sp>
      <p:sp>
        <p:nvSpPr>
          <p:cNvPr id="39" name="Retângulo 38">
            <a:extLst>
              <a:ext uri="{FF2B5EF4-FFF2-40B4-BE49-F238E27FC236}">
                <a16:creationId xmlns:a16="http://schemas.microsoft.com/office/drawing/2014/main" id="{511598F1-5FFC-EDBE-1090-9344FD1B68A9}"/>
              </a:ext>
            </a:extLst>
          </p:cNvPr>
          <p:cNvSpPr/>
          <p:nvPr>
            <p:custDataLst>
              <p:tags r:id="rId7"/>
            </p:custDataLst>
          </p:nvPr>
        </p:nvSpPr>
        <p:spPr bwMode="auto">
          <a:xfrm>
            <a:off x="5632450" y="3998913"/>
            <a:ext cx="5603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dirty="0">
              <a:solidFill>
                <a:schemeClr val="tx1"/>
              </a:solidFill>
              <a:latin typeface="Mulish" pitchFamily="2" charset="0"/>
              <a:sym typeface="Mulish" pitchFamily="2" charset="0"/>
            </a:endParaRPr>
          </a:p>
        </p:txBody>
      </p:sp>
      <p:sp>
        <p:nvSpPr>
          <p:cNvPr id="40" name="Retângulo 39">
            <a:extLst>
              <a:ext uri="{FF2B5EF4-FFF2-40B4-BE49-F238E27FC236}">
                <a16:creationId xmlns:a16="http://schemas.microsoft.com/office/drawing/2014/main" id="{43F7B604-81A3-03D9-2AF1-47616D0FFD77}"/>
              </a:ext>
            </a:extLst>
          </p:cNvPr>
          <p:cNvSpPr/>
          <p:nvPr>
            <p:custDataLst>
              <p:tags r:id="rId8"/>
            </p:custDataLst>
          </p:nvPr>
        </p:nvSpPr>
        <p:spPr bwMode="auto">
          <a:xfrm>
            <a:off x="6559550" y="3998913"/>
            <a:ext cx="9239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i="1" dirty="0">
              <a:solidFill>
                <a:schemeClr val="tx1"/>
              </a:solidFill>
              <a:latin typeface="Mulish" pitchFamily="2" charset="0"/>
              <a:sym typeface="Mulish" pitchFamily="2" charset="0"/>
            </a:endParaRPr>
          </a:p>
        </p:txBody>
      </p:sp>
      <p:sp>
        <p:nvSpPr>
          <p:cNvPr id="3" name="Produtos">
            <a:extLst>
              <a:ext uri="{FF2B5EF4-FFF2-40B4-BE49-F238E27FC236}">
                <a16:creationId xmlns:a16="http://schemas.microsoft.com/office/drawing/2014/main" id="{4356AE13-6F1C-C616-C1B8-DDB4C7D0E889}"/>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WHOLESALE</a:t>
            </a:r>
            <a:endParaRPr sz="1400" dirty="0">
              <a:solidFill>
                <a:srgbClr val="7F252F"/>
              </a:solidFill>
              <a:latin typeface="Gatwick Light" panose="00000500000000000000" pitchFamily="2" charset="0"/>
            </a:endParaRPr>
          </a:p>
        </p:txBody>
      </p:sp>
      <p:cxnSp>
        <p:nvCxnSpPr>
          <p:cNvPr id="4" name="Straight Connector 3">
            <a:extLst>
              <a:ext uri="{FF2B5EF4-FFF2-40B4-BE49-F238E27FC236}">
                <a16:creationId xmlns:a16="http://schemas.microsoft.com/office/drawing/2014/main" id="{DA27AB96-3E96-3BA7-85E7-B5CAF6EDCD28}"/>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CaixaDeTexto 1">
            <a:extLst>
              <a:ext uri="{FF2B5EF4-FFF2-40B4-BE49-F238E27FC236}">
                <a16:creationId xmlns:a16="http://schemas.microsoft.com/office/drawing/2014/main" id="{0C281AA0-AF25-F1F6-E7DA-0D404110E8C2}"/>
              </a:ext>
            </a:extLst>
          </p:cNvPr>
          <p:cNvSpPr txBox="1"/>
          <p:nvPr/>
        </p:nvSpPr>
        <p:spPr>
          <a:xfrm>
            <a:off x="177800" y="660400"/>
            <a:ext cx="124968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Light" pitchFamily="2" charset="0"/>
                <a:ea typeface="+mn-ea"/>
                <a:cs typeface="+mn-cs"/>
              </a:rPr>
              <a:t>Consistent results for the quarter, contributing to revenue diversification.</a:t>
            </a:r>
            <a:endPar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8" name="Rectangle 67">
            <a:extLst>
              <a:ext uri="{FF2B5EF4-FFF2-40B4-BE49-F238E27FC236}">
                <a16:creationId xmlns:a16="http://schemas.microsoft.com/office/drawing/2014/main" id="{1B042975-000B-BE78-31EB-76AE49806E2B}"/>
              </a:ext>
            </a:extLst>
          </p:cNvPr>
          <p:cNvSpPr/>
          <p:nvPr/>
        </p:nvSpPr>
        <p:spPr>
          <a:xfrm>
            <a:off x="406400" y="1041400"/>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Client´s Trading Desk - 2025</a:t>
            </a:r>
          </a:p>
        </p:txBody>
      </p:sp>
      <p:sp>
        <p:nvSpPr>
          <p:cNvPr id="11" name="Rectangle 67">
            <a:extLst>
              <a:ext uri="{FF2B5EF4-FFF2-40B4-BE49-F238E27FC236}">
                <a16:creationId xmlns:a16="http://schemas.microsoft.com/office/drawing/2014/main" id="{A7A21A5A-3AEF-D1FC-3945-D1FEE47B1F62}"/>
              </a:ext>
            </a:extLst>
          </p:cNvPr>
          <p:cNvSpPr/>
          <p:nvPr/>
        </p:nvSpPr>
        <p:spPr>
          <a:xfrm>
            <a:off x="6613525" y="1046942"/>
            <a:ext cx="6427788"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i="1" dirty="0">
                <a:solidFill>
                  <a:schemeClr val="tx1"/>
                </a:solidFill>
                <a:latin typeface="Mulish" pitchFamily="2" charset="0"/>
                <a:ea typeface="Open Sans" panose="020B0606030504020204" pitchFamily="34" charset="0"/>
                <a:cs typeface="Open Sans" panose="020B0606030504020204" pitchFamily="34" charset="0"/>
              </a:rPr>
              <a:t>Revenue Breakdown</a:t>
            </a:r>
            <a:endParaRPr lang="en-US"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(Per volume – 2025)</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6" name="Retângulo 135">
            <a:extLst>
              <a:ext uri="{FF2B5EF4-FFF2-40B4-BE49-F238E27FC236}">
                <a16:creationId xmlns:a16="http://schemas.microsoft.com/office/drawing/2014/main" id="{E99F93E0-3638-A5AA-CABB-13DC973213E5}"/>
              </a:ext>
            </a:extLst>
          </p:cNvPr>
          <p:cNvSpPr/>
          <p:nvPr>
            <p:custDataLst>
              <p:tags r:id="rId9"/>
            </p:custDataLst>
          </p:nvPr>
        </p:nvSpPr>
        <p:spPr bwMode="auto">
          <a:xfrm>
            <a:off x="710969"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5C51953-7ABB-4CAF-AAF6-E2ACA6B6FF82}" type="datetime'''''''''''''''''''''''''''''3''''''''''''''T''''''2''''3'''''">
              <a:rPr lang="pt-BR" altLang="en-US" sz="1200" smtClean="0">
                <a:solidFill>
                  <a:srgbClr val="3E3E3E"/>
                </a:solidFill>
                <a:latin typeface="Mulish" pitchFamily="2" charset="0"/>
              </a:rPr>
              <a:pPr/>
              <a:t>3T23</a:t>
            </a:fld>
            <a:endParaRPr lang="pt-BR" sz="1200" dirty="0">
              <a:solidFill>
                <a:srgbClr val="3E3E3E"/>
              </a:solidFill>
              <a:latin typeface="Mulish" pitchFamily="2" charset="0"/>
              <a:sym typeface="Mulish" pitchFamily="2" charset="0"/>
            </a:endParaRPr>
          </a:p>
        </p:txBody>
      </p:sp>
      <p:sp>
        <p:nvSpPr>
          <p:cNvPr id="27" name="Retângulo 136">
            <a:extLst>
              <a:ext uri="{FF2B5EF4-FFF2-40B4-BE49-F238E27FC236}">
                <a16:creationId xmlns:a16="http://schemas.microsoft.com/office/drawing/2014/main" id="{2F811BFB-D25B-AC4B-B3EE-BCA927A3C45A}"/>
              </a:ext>
            </a:extLst>
          </p:cNvPr>
          <p:cNvSpPr/>
          <p:nvPr>
            <p:custDataLst>
              <p:tags r:id="rId10"/>
            </p:custDataLst>
          </p:nvPr>
        </p:nvSpPr>
        <p:spPr bwMode="auto">
          <a:xfrm>
            <a:off x="136819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3A731ED-249A-4B90-BFAD-C86B59856431}" type="datetime'''''''''''''''4''''T''''''''''''''''''''''''''23'''''">
              <a:rPr lang="pt-BR" altLang="en-US" sz="1200" smtClean="0">
                <a:solidFill>
                  <a:srgbClr val="3E3E3E"/>
                </a:solidFill>
                <a:latin typeface="Mulish" pitchFamily="2" charset="0"/>
              </a:rPr>
              <a:pPr/>
              <a:t>4T23</a:t>
            </a:fld>
            <a:endParaRPr lang="pt-BR" sz="1200" dirty="0">
              <a:solidFill>
                <a:srgbClr val="3E3E3E"/>
              </a:solidFill>
              <a:latin typeface="Mulish" pitchFamily="2" charset="0"/>
              <a:sym typeface="Mulish" pitchFamily="2" charset="0"/>
            </a:endParaRPr>
          </a:p>
        </p:txBody>
      </p:sp>
      <p:sp>
        <p:nvSpPr>
          <p:cNvPr id="28" name="Retângulo 137">
            <a:extLst>
              <a:ext uri="{FF2B5EF4-FFF2-40B4-BE49-F238E27FC236}">
                <a16:creationId xmlns:a16="http://schemas.microsoft.com/office/drawing/2014/main" id="{0D4180F0-C84B-2F39-416F-26DA19D17AED}"/>
              </a:ext>
            </a:extLst>
          </p:cNvPr>
          <p:cNvSpPr/>
          <p:nvPr>
            <p:custDataLst>
              <p:tags r:id="rId11"/>
            </p:custDataLst>
          </p:nvPr>
        </p:nvSpPr>
        <p:spPr bwMode="auto">
          <a:xfrm>
            <a:off x="2027006"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99C8CED-3B33-4486-9E7E-73AD1D68B3AB}" type="datetime'''''''''''1T''''''''''''''''''2''''4'''''''''''''''''''''''''">
              <a:rPr lang="pt-BR" altLang="en-US" sz="1200" smtClean="0">
                <a:solidFill>
                  <a:srgbClr val="3E3E3E"/>
                </a:solidFill>
                <a:latin typeface="Mulish" pitchFamily="2" charset="0"/>
              </a:rPr>
              <a:pPr/>
              <a:t>1T24</a:t>
            </a:fld>
            <a:endParaRPr lang="pt-BR" sz="1200" dirty="0">
              <a:solidFill>
                <a:srgbClr val="3E3E3E"/>
              </a:solidFill>
              <a:latin typeface="Mulish" pitchFamily="2" charset="0"/>
              <a:sym typeface="Mulish" pitchFamily="2" charset="0"/>
            </a:endParaRPr>
          </a:p>
        </p:txBody>
      </p:sp>
      <p:sp>
        <p:nvSpPr>
          <p:cNvPr id="29" name="Retângulo 138">
            <a:extLst>
              <a:ext uri="{FF2B5EF4-FFF2-40B4-BE49-F238E27FC236}">
                <a16:creationId xmlns:a16="http://schemas.microsoft.com/office/drawing/2014/main" id="{B9D56E2E-6FD8-EA51-CCE0-F38A01A80B8F}"/>
              </a:ext>
            </a:extLst>
          </p:cNvPr>
          <p:cNvSpPr/>
          <p:nvPr>
            <p:custDataLst>
              <p:tags r:id="rId12"/>
            </p:custDataLst>
          </p:nvPr>
        </p:nvSpPr>
        <p:spPr bwMode="auto">
          <a:xfrm>
            <a:off x="2684231"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50F292F-9FAD-4EC2-97D6-015C3F7AABF1}" type="datetime'2T''''''''''2''''''''''''''''''4'''''''''''''''''''''''''">
              <a:rPr lang="pt-BR" altLang="en-US" sz="1200" smtClean="0">
                <a:solidFill>
                  <a:srgbClr val="3E3E3E"/>
                </a:solidFill>
                <a:latin typeface="Mulish" pitchFamily="2" charset="0"/>
              </a:rPr>
              <a:pPr/>
              <a:t>2T24</a:t>
            </a:fld>
            <a:endParaRPr lang="pt-BR" sz="1200" dirty="0">
              <a:solidFill>
                <a:srgbClr val="3E3E3E"/>
              </a:solidFill>
              <a:latin typeface="Mulish" pitchFamily="2" charset="0"/>
              <a:sym typeface="Mulish" pitchFamily="2" charset="0"/>
            </a:endParaRPr>
          </a:p>
        </p:txBody>
      </p:sp>
      <p:sp>
        <p:nvSpPr>
          <p:cNvPr id="41" name="Retângulo 139">
            <a:extLst>
              <a:ext uri="{FF2B5EF4-FFF2-40B4-BE49-F238E27FC236}">
                <a16:creationId xmlns:a16="http://schemas.microsoft.com/office/drawing/2014/main" id="{344C4E66-4C5F-D3E5-469B-F13CEEB278E3}"/>
              </a:ext>
            </a:extLst>
          </p:cNvPr>
          <p:cNvSpPr/>
          <p:nvPr>
            <p:custDataLst>
              <p:tags r:id="rId13"/>
            </p:custDataLst>
          </p:nvPr>
        </p:nvSpPr>
        <p:spPr bwMode="auto">
          <a:xfrm>
            <a:off x="334304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473E693-7F13-417A-83DC-6E7BF121485C}" type="datetime'''''''''''''''''''''''''''''''''''''3''T''2''''4'''''''''">
              <a:rPr lang="pt-BR" altLang="en-US" sz="1200" smtClean="0">
                <a:solidFill>
                  <a:srgbClr val="3E3E3E"/>
                </a:solidFill>
                <a:latin typeface="Mulish" pitchFamily="2" charset="0"/>
              </a:rPr>
              <a:pPr/>
              <a:t>3T24</a:t>
            </a:fld>
            <a:endParaRPr lang="pt-BR" sz="1200" dirty="0">
              <a:solidFill>
                <a:srgbClr val="3E3E3E"/>
              </a:solidFill>
              <a:latin typeface="Mulish" pitchFamily="2" charset="0"/>
              <a:sym typeface="Mulish" pitchFamily="2" charset="0"/>
            </a:endParaRPr>
          </a:p>
        </p:txBody>
      </p:sp>
      <p:sp>
        <p:nvSpPr>
          <p:cNvPr id="44" name="Retângulo 153">
            <a:extLst>
              <a:ext uri="{FF2B5EF4-FFF2-40B4-BE49-F238E27FC236}">
                <a16:creationId xmlns:a16="http://schemas.microsoft.com/office/drawing/2014/main" id="{C2232CB4-5DAC-9F5F-5D28-FBEA2510D378}"/>
              </a:ext>
            </a:extLst>
          </p:cNvPr>
          <p:cNvSpPr/>
          <p:nvPr>
            <p:custDataLst>
              <p:tags r:id="rId14"/>
            </p:custDataLst>
          </p:nvPr>
        </p:nvSpPr>
        <p:spPr bwMode="auto">
          <a:xfrm>
            <a:off x="4287606"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F516BDA-7BA3-40D8-96D2-318AD6CC20AE}" type="datetime'''''''''9''''''''''''M''''''2''3'''''''''''''">
              <a:rPr lang="pt-BR" altLang="en-US" sz="1200" smtClean="0">
                <a:solidFill>
                  <a:srgbClr val="3E3E3E"/>
                </a:solidFill>
                <a:latin typeface="Mulish" pitchFamily="2" charset="0"/>
              </a:rPr>
              <a:pPr/>
              <a:t>9M23</a:t>
            </a:fld>
            <a:endParaRPr lang="pt-BR" sz="1200" dirty="0">
              <a:solidFill>
                <a:srgbClr val="3E3E3E"/>
              </a:solidFill>
              <a:latin typeface="Mulish" pitchFamily="2" charset="0"/>
              <a:sym typeface="Mulish" pitchFamily="2" charset="0"/>
            </a:endParaRPr>
          </a:p>
        </p:txBody>
      </p:sp>
      <p:sp>
        <p:nvSpPr>
          <p:cNvPr id="45" name="Retângulo 154">
            <a:extLst>
              <a:ext uri="{FF2B5EF4-FFF2-40B4-BE49-F238E27FC236}">
                <a16:creationId xmlns:a16="http://schemas.microsoft.com/office/drawing/2014/main" id="{AEB76CF1-8A63-164B-CB59-89B17EA86614}"/>
              </a:ext>
            </a:extLst>
          </p:cNvPr>
          <p:cNvSpPr/>
          <p:nvPr>
            <p:custDataLst>
              <p:tags r:id="rId15"/>
            </p:custDataLst>
          </p:nvPr>
        </p:nvSpPr>
        <p:spPr bwMode="auto">
          <a:xfrm>
            <a:off x="4946419"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9141B48-BE18-46E0-BD05-EBCABF9448F9}" type="datetime'''''''''9''M''''''''2''''''''''''''''''''''''''''''4'''">
              <a:rPr lang="pt-BR" altLang="en-US" sz="1200" smtClean="0">
                <a:solidFill>
                  <a:srgbClr val="3E3E3E"/>
                </a:solidFill>
                <a:latin typeface="Mulish" pitchFamily="2" charset="0"/>
              </a:rPr>
              <a:pPr/>
              <a:t>9M24</a:t>
            </a:fld>
            <a:endParaRPr lang="pt-BR" sz="1200" dirty="0">
              <a:solidFill>
                <a:srgbClr val="3E3E3E"/>
              </a:solidFill>
              <a:latin typeface="Mulish" pitchFamily="2" charset="0"/>
              <a:sym typeface="Mulish" pitchFamily="2" charset="0"/>
            </a:endParaRPr>
          </a:p>
        </p:txBody>
      </p:sp>
      <p:sp>
        <p:nvSpPr>
          <p:cNvPr id="46" name="Rectangle 67">
            <a:extLst>
              <a:ext uri="{FF2B5EF4-FFF2-40B4-BE49-F238E27FC236}">
                <a16:creationId xmlns:a16="http://schemas.microsoft.com/office/drawing/2014/main" id="{8180549B-CB26-265E-9F27-B8BCD9CD7217}"/>
              </a:ext>
            </a:extLst>
          </p:cNvPr>
          <p:cNvSpPr/>
          <p:nvPr/>
        </p:nvSpPr>
        <p:spPr>
          <a:xfrm>
            <a:off x="418328" y="4325169"/>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Evolution of Revenue from Services Rendered</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6" name="Chart 3">
            <a:extLst>
              <a:ext uri="{FF2B5EF4-FFF2-40B4-BE49-F238E27FC236}">
                <a16:creationId xmlns:a16="http://schemas.microsoft.com/office/drawing/2014/main" id="{3B18969D-9917-3084-6EE5-F5BBBCA22373}"/>
              </a:ext>
            </a:extLst>
          </p:cNvPr>
          <p:cNvGraphicFramePr/>
          <p:nvPr>
            <p:custDataLst>
              <p:tags r:id="rId16"/>
            </p:custDataLst>
            <p:extLst>
              <p:ext uri="{D42A27DB-BD31-4B8C-83A1-F6EECF244321}">
                <p14:modId xmlns:p14="http://schemas.microsoft.com/office/powerpoint/2010/main" val="1200419591"/>
              </p:ext>
            </p:extLst>
          </p:nvPr>
        </p:nvGraphicFramePr>
        <p:xfrm>
          <a:off x="8850313" y="4845050"/>
          <a:ext cx="2754312" cy="2538413"/>
        </p:xfrm>
        <a:graphic>
          <a:graphicData uri="http://schemas.openxmlformats.org/drawingml/2006/chart">
            <c:chart xmlns:c="http://schemas.openxmlformats.org/drawingml/2006/chart" xmlns:r="http://schemas.openxmlformats.org/officeDocument/2006/relationships" r:id="rId36"/>
          </a:graphicData>
        </a:graphic>
      </p:graphicFrame>
      <p:sp>
        <p:nvSpPr>
          <p:cNvPr id="50" name="Retângulo 49">
            <a:extLst>
              <a:ext uri="{FF2B5EF4-FFF2-40B4-BE49-F238E27FC236}">
                <a16:creationId xmlns:a16="http://schemas.microsoft.com/office/drawing/2014/main" id="{385563D1-3246-6824-5CA8-B4B1F7302097}"/>
              </a:ext>
            </a:extLst>
          </p:cNvPr>
          <p:cNvSpPr/>
          <p:nvPr>
            <p:custDataLst>
              <p:tags r:id="rId17"/>
            </p:custDataLst>
          </p:nvPr>
        </p:nvSpPr>
        <p:spPr bwMode="auto">
          <a:xfrm>
            <a:off x="9393238" y="7167563"/>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50B3026-1199-44A4-A958-82D65D8319E5}" type="datetime'''2''''''''''''0''2''''''''''''''''''''''4'''''''''''''''''">
              <a:rPr lang="pt-BR" altLang="en-US" sz="1200" smtClean="0">
                <a:solidFill>
                  <a:schemeClr val="tx1"/>
                </a:solidFill>
                <a:latin typeface="Mulish" pitchFamily="2" charset="0"/>
              </a:rPr>
              <a:pPr algn="ctr">
                <a:spcBef>
                  <a:spcPct val="0"/>
                </a:spcBef>
                <a:spcAft>
                  <a:spcPct val="0"/>
                </a:spcAft>
              </a:pPr>
              <a:t>2024</a:t>
            </a:fld>
            <a:endParaRPr lang="pt-BR" sz="1200">
              <a:solidFill>
                <a:schemeClr val="tx1"/>
              </a:solidFill>
              <a:latin typeface="Mulish" pitchFamily="2" charset="0"/>
              <a:sym typeface="Mulish" pitchFamily="2" charset="0"/>
            </a:endParaRPr>
          </a:p>
        </p:txBody>
      </p:sp>
      <p:sp>
        <p:nvSpPr>
          <p:cNvPr id="51" name="Retângulo 50">
            <a:extLst>
              <a:ext uri="{FF2B5EF4-FFF2-40B4-BE49-F238E27FC236}">
                <a16:creationId xmlns:a16="http://schemas.microsoft.com/office/drawing/2014/main" id="{1C0C60F6-22AF-7295-543E-42A8623B0179}"/>
              </a:ext>
            </a:extLst>
          </p:cNvPr>
          <p:cNvSpPr/>
          <p:nvPr>
            <p:custDataLst>
              <p:tags r:id="rId18"/>
            </p:custDataLst>
          </p:nvPr>
        </p:nvSpPr>
        <p:spPr bwMode="auto">
          <a:xfrm>
            <a:off x="10680700" y="7167563"/>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8212F36-7027-4D52-BAEC-C1306BC2A394}" type="datetime'''''''''2''''''0''''''''''''''''''2''''5'''''''''''''''''">
              <a:rPr lang="pt-BR" altLang="en-US" sz="1200" smtClean="0">
                <a:solidFill>
                  <a:schemeClr val="tx1"/>
                </a:solidFill>
                <a:latin typeface="Mulish" pitchFamily="2" charset="0"/>
              </a:rPr>
              <a:pPr algn="ctr">
                <a:spcBef>
                  <a:spcPct val="0"/>
                </a:spcBef>
                <a:spcAft>
                  <a:spcPct val="0"/>
                </a:spcAft>
              </a:pPr>
              <a:t>2025</a:t>
            </a:fld>
            <a:endParaRPr lang="pt-BR" sz="1200">
              <a:solidFill>
                <a:schemeClr val="tx1"/>
              </a:solidFill>
              <a:latin typeface="Mulish" pitchFamily="2" charset="0"/>
              <a:sym typeface="Mulish" pitchFamily="2" charset="0"/>
            </a:endParaRPr>
          </a:p>
        </p:txBody>
      </p:sp>
      <p:graphicFrame>
        <p:nvGraphicFramePr>
          <p:cNvPr id="7" name="Chart 3">
            <a:extLst>
              <a:ext uri="{FF2B5EF4-FFF2-40B4-BE49-F238E27FC236}">
                <a16:creationId xmlns:a16="http://schemas.microsoft.com/office/drawing/2014/main" id="{9A668104-7B71-4941-8D88-D8B1A228D306}"/>
              </a:ext>
            </a:extLst>
          </p:cNvPr>
          <p:cNvGraphicFramePr/>
          <p:nvPr>
            <p:custDataLst>
              <p:tags r:id="rId19"/>
            </p:custDataLst>
            <p:extLst>
              <p:ext uri="{D42A27DB-BD31-4B8C-83A1-F6EECF244321}">
                <p14:modId xmlns:p14="http://schemas.microsoft.com/office/powerpoint/2010/main" val="2220912768"/>
              </p:ext>
            </p:extLst>
          </p:nvPr>
        </p:nvGraphicFramePr>
        <p:xfrm>
          <a:off x="5549900" y="1431925"/>
          <a:ext cx="5270500" cy="2714625"/>
        </p:xfrm>
        <a:graphic>
          <a:graphicData uri="http://schemas.openxmlformats.org/drawingml/2006/chart">
            <c:chart xmlns:c="http://schemas.openxmlformats.org/drawingml/2006/chart" xmlns:r="http://schemas.openxmlformats.org/officeDocument/2006/relationships" r:id="rId37"/>
          </a:graphicData>
        </a:graphic>
      </p:graphicFrame>
      <p:sp>
        <p:nvSpPr>
          <p:cNvPr id="136" name="Retângulo 135">
            <a:extLst>
              <a:ext uri="{FF2B5EF4-FFF2-40B4-BE49-F238E27FC236}">
                <a16:creationId xmlns:a16="http://schemas.microsoft.com/office/drawing/2014/main" id="{D0D5F9F7-097E-8AD3-26EC-ED53B6E4A2B9}"/>
              </a:ext>
            </a:extLst>
          </p:cNvPr>
          <p:cNvSpPr/>
          <p:nvPr>
            <p:custDataLst>
              <p:tags r:id="rId20"/>
            </p:custDataLst>
          </p:nvPr>
        </p:nvSpPr>
        <p:spPr bwMode="auto">
          <a:xfrm>
            <a:off x="9855200" y="2443163"/>
            <a:ext cx="179388" cy="133350"/>
          </a:xfrm>
          <a:prstGeom prst="rect">
            <a:avLst/>
          </a:prstGeom>
          <a:solidFill>
            <a:srgbClr val="7F252F"/>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Retângulo 145">
            <a:extLst>
              <a:ext uri="{FF2B5EF4-FFF2-40B4-BE49-F238E27FC236}">
                <a16:creationId xmlns:a16="http://schemas.microsoft.com/office/drawing/2014/main" id="{76C04FA6-1349-AA1C-893C-D2A97B8166AC}"/>
              </a:ext>
            </a:extLst>
          </p:cNvPr>
          <p:cNvSpPr/>
          <p:nvPr>
            <p:custDataLst>
              <p:tags r:id="rId21"/>
            </p:custDataLst>
          </p:nvPr>
        </p:nvSpPr>
        <p:spPr bwMode="auto">
          <a:xfrm>
            <a:off x="9855200" y="2646363"/>
            <a:ext cx="179388" cy="133350"/>
          </a:xfrm>
          <a:prstGeom prst="rect">
            <a:avLst/>
          </a:prstGeom>
          <a:solidFill>
            <a:srgbClr val="A4844E"/>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7" name="Retângulo 146">
            <a:extLst>
              <a:ext uri="{FF2B5EF4-FFF2-40B4-BE49-F238E27FC236}">
                <a16:creationId xmlns:a16="http://schemas.microsoft.com/office/drawing/2014/main" id="{84D0CD80-00B9-E126-66DD-944049227D4E}"/>
              </a:ext>
            </a:extLst>
          </p:cNvPr>
          <p:cNvSpPr/>
          <p:nvPr>
            <p:custDataLst>
              <p:tags r:id="rId22"/>
            </p:custDataLst>
          </p:nvPr>
        </p:nvSpPr>
        <p:spPr bwMode="auto">
          <a:xfrm>
            <a:off x="9855200" y="2849563"/>
            <a:ext cx="179388" cy="133350"/>
          </a:xfrm>
          <a:prstGeom prst="rect">
            <a:avLst/>
          </a:prstGeom>
          <a:solidFill>
            <a:srgbClr val="76562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Retângulo 61">
            <a:extLst>
              <a:ext uri="{FF2B5EF4-FFF2-40B4-BE49-F238E27FC236}">
                <a16:creationId xmlns:a16="http://schemas.microsoft.com/office/drawing/2014/main" id="{52E3F712-C83C-8AEA-4066-0EB0B64C4486}"/>
              </a:ext>
            </a:extLst>
          </p:cNvPr>
          <p:cNvSpPr/>
          <p:nvPr>
            <p:custDataLst>
              <p:tags r:id="rId23"/>
            </p:custDataLst>
          </p:nvPr>
        </p:nvSpPr>
        <p:spPr bwMode="auto">
          <a:xfrm>
            <a:off x="10085388" y="2438400"/>
            <a:ext cx="153988"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000" i="1" dirty="0">
                <a:solidFill>
                  <a:schemeClr val="tx1"/>
                </a:solidFill>
                <a:latin typeface="Mulish" pitchFamily="2" charset="0"/>
              </a:rPr>
              <a:t>FX</a:t>
            </a:r>
            <a:endParaRPr lang="pt-BR" sz="1000" i="1" dirty="0">
              <a:solidFill>
                <a:schemeClr val="tx1"/>
              </a:solidFill>
              <a:latin typeface="Mulish" pitchFamily="2" charset="0"/>
              <a:sym typeface="Mulish" pitchFamily="2" charset="0"/>
            </a:endParaRPr>
          </a:p>
        </p:txBody>
      </p:sp>
      <p:sp>
        <p:nvSpPr>
          <p:cNvPr id="150" name="Retângulo 149">
            <a:extLst>
              <a:ext uri="{FF2B5EF4-FFF2-40B4-BE49-F238E27FC236}">
                <a16:creationId xmlns:a16="http://schemas.microsoft.com/office/drawing/2014/main" id="{C4BFC70B-0FB3-C743-A9A8-8D7C1DF5BF6A}"/>
              </a:ext>
            </a:extLst>
          </p:cNvPr>
          <p:cNvSpPr/>
          <p:nvPr>
            <p:custDataLst>
              <p:tags r:id="rId24"/>
            </p:custDataLst>
          </p:nvPr>
        </p:nvSpPr>
        <p:spPr bwMode="auto">
          <a:xfrm>
            <a:off x="10085388" y="2641600"/>
            <a:ext cx="527050"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000" dirty="0" err="1">
                <a:solidFill>
                  <a:schemeClr val="tx1"/>
                </a:solidFill>
                <a:latin typeface="Mulish"/>
              </a:rPr>
              <a:t>Currency</a:t>
            </a:r>
            <a:endParaRPr lang="pt-BR" sz="1000" dirty="0">
              <a:solidFill>
                <a:schemeClr val="tx1"/>
              </a:solidFill>
              <a:latin typeface="Mulish"/>
              <a:sym typeface="Mulish" pitchFamily="2" charset="0"/>
            </a:endParaRPr>
          </a:p>
        </p:txBody>
      </p:sp>
      <p:sp>
        <p:nvSpPr>
          <p:cNvPr id="151" name="Retângulo 150">
            <a:extLst>
              <a:ext uri="{FF2B5EF4-FFF2-40B4-BE49-F238E27FC236}">
                <a16:creationId xmlns:a16="http://schemas.microsoft.com/office/drawing/2014/main" id="{4D5448CE-5304-916F-D9BB-A89995F47376}"/>
              </a:ext>
            </a:extLst>
          </p:cNvPr>
          <p:cNvSpPr/>
          <p:nvPr>
            <p:custDataLst>
              <p:tags r:id="rId25"/>
            </p:custDataLst>
          </p:nvPr>
        </p:nvSpPr>
        <p:spPr bwMode="auto">
          <a:xfrm>
            <a:off x="10085388" y="2844800"/>
            <a:ext cx="769938"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0FCAD4CA-A68B-4018-9499-6E8B31F2D3D6}" type="datetime'C''''o''''mm''o''''''''''d''''''i''''t''''''i''''''e''''s'''">
              <a:rPr lang="pt-BR" altLang="en-US" sz="1000" i="1" smtClean="0">
                <a:solidFill>
                  <a:schemeClr val="tx1"/>
                </a:solidFill>
                <a:latin typeface="Mulish"/>
              </a:rPr>
              <a:pPr/>
              <a:t>Commodities</a:t>
            </a:fld>
            <a:endParaRPr lang="pt-BR" sz="1000" i="1" dirty="0">
              <a:solidFill>
                <a:schemeClr val="tx1"/>
              </a:solidFill>
              <a:latin typeface="Mulish"/>
              <a:sym typeface="Mulish" pitchFamily="2" charset="0"/>
            </a:endParaRPr>
          </a:p>
        </p:txBody>
      </p:sp>
      <p:graphicFrame>
        <p:nvGraphicFramePr>
          <p:cNvPr id="12" name="Chart 3">
            <a:extLst>
              <a:ext uri="{FF2B5EF4-FFF2-40B4-BE49-F238E27FC236}">
                <a16:creationId xmlns:a16="http://schemas.microsoft.com/office/drawing/2014/main" id="{E898C7C9-B18D-EDFA-E7C4-F38A5470F984}"/>
              </a:ext>
            </a:extLst>
          </p:cNvPr>
          <p:cNvGraphicFramePr/>
          <p:nvPr>
            <p:custDataLst>
              <p:tags r:id="rId26"/>
            </p:custDataLst>
            <p:extLst>
              <p:ext uri="{D42A27DB-BD31-4B8C-83A1-F6EECF244321}">
                <p14:modId xmlns:p14="http://schemas.microsoft.com/office/powerpoint/2010/main" val="4137080586"/>
              </p:ext>
            </p:extLst>
          </p:nvPr>
        </p:nvGraphicFramePr>
        <p:xfrm>
          <a:off x="476250" y="5387975"/>
          <a:ext cx="7324725" cy="1995488"/>
        </p:xfrm>
        <a:graphic>
          <a:graphicData uri="http://schemas.openxmlformats.org/drawingml/2006/chart">
            <c:chart xmlns:c="http://schemas.openxmlformats.org/drawingml/2006/chart" xmlns:r="http://schemas.openxmlformats.org/officeDocument/2006/relationships" r:id="rId38"/>
          </a:graphicData>
        </a:graphic>
      </p:graphicFrame>
      <p:sp>
        <p:nvSpPr>
          <p:cNvPr id="49" name="Retângulo 48">
            <a:extLst>
              <a:ext uri="{FF2B5EF4-FFF2-40B4-BE49-F238E27FC236}">
                <a16:creationId xmlns:a16="http://schemas.microsoft.com/office/drawing/2014/main" id="{D922E59D-F8D3-31AC-86C0-393E9FD38542}"/>
              </a:ext>
            </a:extLst>
          </p:cNvPr>
          <p:cNvSpPr/>
          <p:nvPr>
            <p:custDataLst>
              <p:tags r:id="rId27"/>
            </p:custDataLst>
          </p:nvPr>
        </p:nvSpPr>
        <p:spPr bwMode="auto">
          <a:xfrm>
            <a:off x="1071563" y="7167563"/>
            <a:ext cx="4064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4Q24</a:t>
            </a:r>
            <a:endParaRPr lang="pt-BR" sz="1200" dirty="0">
              <a:solidFill>
                <a:schemeClr val="tx1"/>
              </a:solidFill>
              <a:latin typeface="Mulish" pitchFamily="2" charset="0"/>
              <a:sym typeface="Mulish" pitchFamily="2" charset="0"/>
            </a:endParaRPr>
          </a:p>
        </p:txBody>
      </p:sp>
      <p:sp>
        <p:nvSpPr>
          <p:cNvPr id="52" name="Retângulo 51">
            <a:extLst>
              <a:ext uri="{FF2B5EF4-FFF2-40B4-BE49-F238E27FC236}">
                <a16:creationId xmlns:a16="http://schemas.microsoft.com/office/drawing/2014/main" id="{98DF5A75-64F9-0593-327B-545FF60EA327}"/>
              </a:ext>
            </a:extLst>
          </p:cNvPr>
          <p:cNvSpPr/>
          <p:nvPr>
            <p:custDataLst>
              <p:tags r:id="rId28"/>
            </p:custDataLst>
          </p:nvPr>
        </p:nvSpPr>
        <p:spPr bwMode="auto">
          <a:xfrm>
            <a:off x="2503488" y="7167563"/>
            <a:ext cx="4064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1Q25</a:t>
            </a:r>
            <a:endParaRPr lang="pt-BR" sz="1200" dirty="0">
              <a:solidFill>
                <a:schemeClr val="tx1"/>
              </a:solidFill>
              <a:latin typeface="Mulish" pitchFamily="2" charset="0"/>
              <a:sym typeface="Mulish" pitchFamily="2" charset="0"/>
            </a:endParaRPr>
          </a:p>
        </p:txBody>
      </p:sp>
      <p:sp>
        <p:nvSpPr>
          <p:cNvPr id="56" name="Retângulo 55">
            <a:extLst>
              <a:ext uri="{FF2B5EF4-FFF2-40B4-BE49-F238E27FC236}">
                <a16:creationId xmlns:a16="http://schemas.microsoft.com/office/drawing/2014/main" id="{00001F1E-F7A3-7C62-AEE0-9404C07FC8D0}"/>
              </a:ext>
            </a:extLst>
          </p:cNvPr>
          <p:cNvSpPr/>
          <p:nvPr>
            <p:custDataLst>
              <p:tags r:id="rId29"/>
            </p:custDataLst>
          </p:nvPr>
        </p:nvSpPr>
        <p:spPr bwMode="auto">
          <a:xfrm>
            <a:off x="3935413" y="7167563"/>
            <a:ext cx="4064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2Q25</a:t>
            </a:r>
            <a:endParaRPr lang="pt-BR" sz="1200" dirty="0">
              <a:solidFill>
                <a:schemeClr val="tx1"/>
              </a:solidFill>
              <a:latin typeface="Mulish" pitchFamily="2" charset="0"/>
              <a:sym typeface="Mulish" pitchFamily="2" charset="0"/>
            </a:endParaRPr>
          </a:p>
        </p:txBody>
      </p:sp>
      <p:sp>
        <p:nvSpPr>
          <p:cNvPr id="57" name="Retângulo 56">
            <a:extLst>
              <a:ext uri="{FF2B5EF4-FFF2-40B4-BE49-F238E27FC236}">
                <a16:creationId xmlns:a16="http://schemas.microsoft.com/office/drawing/2014/main" id="{9BE63989-BCDD-3ED1-393A-7DD4BE7B0ADD}"/>
              </a:ext>
            </a:extLst>
          </p:cNvPr>
          <p:cNvSpPr/>
          <p:nvPr>
            <p:custDataLst>
              <p:tags r:id="rId30"/>
            </p:custDataLst>
          </p:nvPr>
        </p:nvSpPr>
        <p:spPr bwMode="auto">
          <a:xfrm>
            <a:off x="5367338" y="7167563"/>
            <a:ext cx="4064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3Q25</a:t>
            </a:r>
            <a:endParaRPr lang="pt-BR" sz="1200" dirty="0">
              <a:solidFill>
                <a:schemeClr val="tx1"/>
              </a:solidFill>
              <a:latin typeface="Mulish" pitchFamily="2" charset="0"/>
              <a:sym typeface="Mulish" pitchFamily="2" charset="0"/>
            </a:endParaRPr>
          </a:p>
        </p:txBody>
      </p:sp>
      <p:sp>
        <p:nvSpPr>
          <p:cNvPr id="58" name="Retângulo 57">
            <a:extLst>
              <a:ext uri="{FF2B5EF4-FFF2-40B4-BE49-F238E27FC236}">
                <a16:creationId xmlns:a16="http://schemas.microsoft.com/office/drawing/2014/main" id="{1EC9E657-8D50-986F-8FE3-3A620ABCB618}"/>
              </a:ext>
            </a:extLst>
          </p:cNvPr>
          <p:cNvSpPr/>
          <p:nvPr>
            <p:custDataLst>
              <p:tags r:id="rId31"/>
            </p:custDataLst>
          </p:nvPr>
        </p:nvSpPr>
        <p:spPr bwMode="auto">
          <a:xfrm>
            <a:off x="6799263" y="7167563"/>
            <a:ext cx="4064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4Q25</a:t>
            </a:r>
            <a:endParaRPr lang="pt-BR" sz="1200" dirty="0">
              <a:solidFill>
                <a:schemeClr val="tx1"/>
              </a:solidFill>
              <a:latin typeface="Mulish" pitchFamily="2" charset="0"/>
              <a:sym typeface="Mulish" pitchFamily="2" charset="0"/>
            </a:endParaRPr>
          </a:p>
        </p:txBody>
      </p:sp>
    </p:spTree>
    <p:extLst>
      <p:ext uri="{BB962C8B-B14F-4D97-AF65-F5344CB8AC3E}">
        <p14:creationId xmlns:p14="http://schemas.microsoft.com/office/powerpoint/2010/main" val="181458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926C9-6E5E-D4E0-A5B5-3969F5ED419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6ED7889-2D99-E073-0332-964DE542DAA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57FF3148-DB16-AFA3-FC49-0FDA4B2051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6A629FC9-A278-DAFE-01C7-64FBC60917DD}"/>
              </a:ext>
            </a:extLst>
          </p:cNvPr>
          <p:cNvSpPr txBox="1"/>
          <p:nvPr/>
        </p:nvSpPr>
        <p:spPr>
          <a:xfrm>
            <a:off x="984708" y="2794000"/>
            <a:ext cx="86418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pPr>
              <a:spcAft>
                <a:spcPts val="600"/>
              </a:spcAft>
            </a:pPr>
            <a:r>
              <a:rPr lang="pt-BR" dirty="0">
                <a:solidFill>
                  <a:srgbClr val="EADDCA"/>
                </a:solidFill>
                <a:latin typeface="Gatwick Light" panose="00000500000000000000" pitchFamily="2" charset="0"/>
              </a:rPr>
              <a:t>Capital </a:t>
            </a:r>
            <a:r>
              <a:rPr lang="pt-BR" dirty="0" err="1">
                <a:solidFill>
                  <a:srgbClr val="EADDCA"/>
                </a:solidFill>
                <a:latin typeface="Gatwick Light" panose="00000500000000000000" pitchFamily="2" charset="0"/>
              </a:rPr>
              <a:t>markets</a:t>
            </a:r>
            <a:endParaRPr lang="pt-BR" sz="2000"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401290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0556-39F5-8F5E-9A86-D022D035B576}"/>
            </a:ext>
          </a:extLst>
        </p:cNvPr>
        <p:cNvGrpSpPr/>
        <p:nvPr/>
      </p:nvGrpSpPr>
      <p:grpSpPr>
        <a:xfrm>
          <a:off x="0" y="0"/>
          <a:ext cx="0" cy="0"/>
          <a:chOff x="0" y="0"/>
          <a:chExt cx="0" cy="0"/>
        </a:xfrm>
      </p:grpSpPr>
      <p:graphicFrame>
        <p:nvGraphicFramePr>
          <p:cNvPr id="160" name="Objeto 159" hidden="1">
            <a:extLst>
              <a:ext uri="{FF2B5EF4-FFF2-40B4-BE49-F238E27FC236}">
                <a16:creationId xmlns:a16="http://schemas.microsoft.com/office/drawing/2014/main" id="{DD5500AF-1054-2E9B-8A69-96683D56E471}"/>
              </a:ext>
            </a:extLst>
          </p:cNvPr>
          <p:cNvGraphicFramePr>
            <a:graphicFrameLocks/>
          </p:cNvGraphicFramePr>
          <p:nvPr>
            <p:custDataLst>
              <p:tags r:id="rId1"/>
            </p:custDataLst>
            <p:extLst>
              <p:ext uri="{D42A27DB-BD31-4B8C-83A1-F6EECF244321}">
                <p14:modId xmlns:p14="http://schemas.microsoft.com/office/powerpoint/2010/main" val="2314579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14" imgW="421" imgH="420" progId="TCLayout.ActiveDocument.1">
                  <p:embed/>
                </p:oleObj>
              </mc:Choice>
              <mc:Fallback>
                <p:oleObj name="Slide do think-cell" r:id="rId14" imgW="421" imgH="420" progId="TCLayout.ActiveDocument.1">
                  <p:embed/>
                  <p:pic>
                    <p:nvPicPr>
                      <p:cNvPr id="160" name="Objeto 159" hidden="1">
                        <a:extLst>
                          <a:ext uri="{FF2B5EF4-FFF2-40B4-BE49-F238E27FC236}">
                            <a16:creationId xmlns:a16="http://schemas.microsoft.com/office/drawing/2014/main" id="{3B6A70D3-21EC-C119-B448-82E840A2F83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graphicFrame>
        <p:nvGraphicFramePr>
          <p:cNvPr id="42" name="Chart 3">
            <a:extLst>
              <a:ext uri="{FF2B5EF4-FFF2-40B4-BE49-F238E27FC236}">
                <a16:creationId xmlns:a16="http://schemas.microsoft.com/office/drawing/2014/main" id="{066D877C-7539-82F2-42A2-FE6E136A01B1}"/>
              </a:ext>
            </a:extLst>
          </p:cNvPr>
          <p:cNvGraphicFramePr/>
          <p:nvPr>
            <p:custDataLst>
              <p:tags r:id="rId2"/>
            </p:custDataLst>
          </p:nvPr>
        </p:nvGraphicFramePr>
        <p:xfrm>
          <a:off x="13249275" y="5507038"/>
          <a:ext cx="2308225" cy="1924050"/>
        </p:xfrm>
        <a:graphic>
          <a:graphicData uri="http://schemas.openxmlformats.org/drawingml/2006/chart">
            <c:chart xmlns:c="http://schemas.openxmlformats.org/drawingml/2006/chart" xmlns:r="http://schemas.openxmlformats.org/officeDocument/2006/relationships" r:id="rId16"/>
          </a:graphicData>
        </a:graphic>
      </p:graphicFrame>
      <p:cxnSp>
        <p:nvCxnSpPr>
          <p:cNvPr id="9" name="Conector reto 8">
            <a:extLst>
              <a:ext uri="{FF2B5EF4-FFF2-40B4-BE49-F238E27FC236}">
                <a16:creationId xmlns:a16="http://schemas.microsoft.com/office/drawing/2014/main" id="{03C56C5D-FE11-74E3-24F6-9C008949B6CB}"/>
              </a:ext>
            </a:extLst>
          </p:cNvPr>
          <p:cNvCxnSpPr/>
          <p:nvPr>
            <p:custDataLst>
              <p:tags r:id="rId3"/>
            </p:custDataLst>
          </p:nvPr>
        </p:nvCxnSpPr>
        <p:spPr bwMode="auto">
          <a:xfrm>
            <a:off x="13866813" y="5491163"/>
            <a:ext cx="10715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Conector reto 9">
            <a:extLst>
              <a:ext uri="{FF2B5EF4-FFF2-40B4-BE49-F238E27FC236}">
                <a16:creationId xmlns:a16="http://schemas.microsoft.com/office/drawing/2014/main" id="{825F01AE-48C9-C9E9-E224-4338A0D37794}"/>
              </a:ext>
            </a:extLst>
          </p:cNvPr>
          <p:cNvCxnSpPr/>
          <p:nvPr>
            <p:custDataLst>
              <p:tags r:id="rId4"/>
            </p:custDataLst>
          </p:nvPr>
        </p:nvCxnSpPr>
        <p:spPr bwMode="auto">
          <a:xfrm>
            <a:off x="14938375" y="549116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8" name="Retângulo 147">
            <a:extLst>
              <a:ext uri="{FF2B5EF4-FFF2-40B4-BE49-F238E27FC236}">
                <a16:creationId xmlns:a16="http://schemas.microsoft.com/office/drawing/2014/main" id="{56D9DB6D-7F4C-A510-6BBE-6ED34557214E}"/>
              </a:ext>
            </a:extLst>
          </p:cNvPr>
          <p:cNvSpPr/>
          <p:nvPr>
            <p:custDataLst>
              <p:tags r:id="rId5"/>
            </p:custDataLst>
          </p:nvPr>
        </p:nvSpPr>
        <p:spPr bwMode="auto">
          <a:xfrm>
            <a:off x="14774863" y="7231063"/>
            <a:ext cx="328613" cy="1682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22633A9-C414-40BA-9B20-5BE4E0B2A029}" type="datetime'1''''''T''''''''''''''''''2''''''''''''''''''''''''''''''4'">
              <a:rPr lang="en-US" altLang="en-US" sz="1100" smtClean="0">
                <a:solidFill>
                  <a:srgbClr val="3E3E3E"/>
                </a:solidFill>
                <a:latin typeface="Open Sans" panose="020B0606030504020204" pitchFamily="34" charset="0"/>
                <a:ea typeface="Open Sans" panose="020B0606030504020204" pitchFamily="34" charset="0"/>
                <a:cs typeface="Open Sans" panose="020B0606030504020204" pitchFamily="34" charset="0"/>
              </a:rPr>
              <a:pPr/>
              <a:t>1T24</a:t>
            </a:fld>
            <a:endParaRPr lang="en-US" sz="1100">
              <a:solidFill>
                <a:srgbClr val="3E3E3E"/>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Produtos">
            <a:extLst>
              <a:ext uri="{FF2B5EF4-FFF2-40B4-BE49-F238E27FC236}">
                <a16:creationId xmlns:a16="http://schemas.microsoft.com/office/drawing/2014/main" id="{B0F999E3-5D97-001F-32DA-21407F8895E0}"/>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Capital </a:t>
            </a:r>
            <a:r>
              <a:rPr lang="pt-BR" sz="1400" dirty="0" err="1">
                <a:solidFill>
                  <a:srgbClr val="7F252F"/>
                </a:solidFill>
                <a:latin typeface="Gatwick Light" panose="00000500000000000000" pitchFamily="2" charset="0"/>
              </a:rPr>
              <a:t>markets</a:t>
            </a:r>
            <a:endParaRPr sz="1400" dirty="0">
              <a:solidFill>
                <a:srgbClr val="7F252F"/>
              </a:solidFill>
              <a:latin typeface="Gatwick Light" panose="00000500000000000000" pitchFamily="2" charset="0"/>
            </a:endParaRPr>
          </a:p>
        </p:txBody>
      </p:sp>
      <p:cxnSp>
        <p:nvCxnSpPr>
          <p:cNvPr id="4" name="Straight Connector 3">
            <a:extLst>
              <a:ext uri="{FF2B5EF4-FFF2-40B4-BE49-F238E27FC236}">
                <a16:creationId xmlns:a16="http://schemas.microsoft.com/office/drawing/2014/main" id="{05ABB886-6D61-3BD9-558D-60B731C6DE28}"/>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CaixaDeTexto 132">
            <a:extLst>
              <a:ext uri="{FF2B5EF4-FFF2-40B4-BE49-F238E27FC236}">
                <a16:creationId xmlns:a16="http://schemas.microsoft.com/office/drawing/2014/main" id="{84E0CE58-1093-00F9-311E-99EA2ABCCE5D}"/>
              </a:ext>
            </a:extLst>
          </p:cNvPr>
          <p:cNvSpPr txBox="1"/>
          <p:nvPr/>
        </p:nvSpPr>
        <p:spPr>
          <a:xfrm>
            <a:off x="101600" y="1578044"/>
            <a:ext cx="12496800" cy="3177793"/>
          </a:xfrm>
          <a:prstGeom prst="rect">
            <a:avLst/>
          </a:prstGeom>
          <a:noFill/>
        </p:spPr>
        <p:txBody>
          <a:bodyPr wrap="square">
            <a:spAutoFit/>
          </a:bodyPr>
          <a:lstStyle/>
          <a:p>
            <a:pPr marL="421200" lvl="1" algn="just">
              <a:spcBef>
                <a:spcPts val="300"/>
              </a:spcBef>
              <a:spcAft>
                <a:spcPts val="600"/>
              </a:spcAft>
              <a:buClr>
                <a:srgbClr val="741836"/>
              </a:buClr>
            </a:pPr>
            <a:r>
              <a:rPr lang="en-US" sz="2400" b="1"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R$ 4.4 billion </a:t>
            </a:r>
            <a:r>
              <a:rPr lang="en-US" sz="200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in issuances and structuring in 2025</a:t>
            </a:r>
          </a:p>
          <a:p>
            <a:pPr marL="421200" lvl="1" algn="just">
              <a:spcBef>
                <a:spcPts val="300"/>
              </a:spcBef>
              <a:spcAft>
                <a:spcPts val="600"/>
              </a:spcAft>
              <a:buClr>
                <a:srgbClr val="741836"/>
              </a:buClr>
            </a:pPr>
            <a:endParaRPr lang="pt-BR" sz="160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a:p>
            <a:pPr marL="601200" lvl="1" indent="-180000" algn="just">
              <a:spcBef>
                <a:spcPts val="300"/>
              </a:spcBef>
              <a:spcAft>
                <a:spcPts val="600"/>
              </a:spcAft>
              <a:buClr>
                <a:srgbClr val="741836"/>
              </a:buClr>
              <a:buFont typeface="Symbol" panose="05050102010706020507" pitchFamily="18" charset="2"/>
              <a:buChar char="ñ"/>
            </a:pPr>
            <a:r>
              <a:rPr lang="en-US" sz="16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Financial debenture of R$ 1 billion </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backed by CCBs with payroll deductions, with Itaú BBA as lead coordinator.</a:t>
            </a:r>
          </a:p>
          <a:p>
            <a:pPr marL="601200" lvl="1" indent="-180000" algn="just">
              <a:spcBef>
                <a:spcPts val="300"/>
              </a:spcBef>
              <a:spcAft>
                <a:spcPts val="600"/>
              </a:spcAft>
              <a:buClr>
                <a:srgbClr val="741836"/>
              </a:buClr>
              <a:buFont typeface="Symbol" panose="05050102010706020507" pitchFamily="18" charset="2"/>
              <a:buChar char="ñ"/>
            </a:pPr>
            <a:r>
              <a:rPr lang="en-US" sz="16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RIF of R$ 1 billion </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backed by CCBs with INSS payroll deductions, with Santander as lead coordinator.</a:t>
            </a:r>
          </a:p>
          <a:p>
            <a:pPr marL="601200" lvl="1" indent="-180000" algn="just">
              <a:spcBef>
                <a:spcPts val="300"/>
              </a:spcBef>
              <a:spcAft>
                <a:spcPts val="600"/>
              </a:spcAft>
              <a:buClr>
                <a:srgbClr val="741836"/>
              </a:buClr>
              <a:buFont typeface="Symbol" panose="05050102010706020507" pitchFamily="18" charset="2"/>
              <a:buChar char="ñ"/>
            </a:pPr>
            <a:r>
              <a:rPr lang="en-US" sz="16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Financial debenture of R$ 1 billion </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backed by CCBs with INSS payroll deductions, with XP as lead coordinator.</a:t>
            </a:r>
          </a:p>
          <a:p>
            <a:pPr marL="601200" lvl="1" indent="-180000" algn="just">
              <a:spcBef>
                <a:spcPts val="300"/>
              </a:spcBef>
              <a:spcAft>
                <a:spcPts val="600"/>
              </a:spcAft>
              <a:buClr>
                <a:srgbClr val="741836"/>
              </a:buClr>
              <a:buFont typeface="Symbol" panose="05050102010706020507" pitchFamily="18" charset="2"/>
              <a:buChar char="ñ"/>
            </a:pPr>
            <a:r>
              <a:rPr lang="en-US" sz="16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RIF of R$ 1.2 billion </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backed by CCBs with INSS payroll deductions, with Itaú BBA and XP as lead coordinators.</a:t>
            </a:r>
          </a:p>
          <a:p>
            <a:pPr marL="601200" lvl="1" indent="-180000" algn="just">
              <a:spcBef>
                <a:spcPts val="300"/>
              </a:spcBef>
              <a:spcAft>
                <a:spcPts val="600"/>
              </a:spcAft>
              <a:buClr>
                <a:srgbClr val="741836"/>
              </a:buClr>
              <a:buFont typeface="Symbol" panose="05050102010706020507" pitchFamily="18" charset="2"/>
              <a:buChar char="ñ"/>
            </a:pPr>
            <a:r>
              <a:rPr lang="en-US" sz="16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RIF of R$ 173.4 million </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backed by CCBs of INSS Benefit Payroll Deduction Card Withdrawal Terms, with Banco </a:t>
            </a:r>
            <a:r>
              <a:rPr lang="en-US" sz="1600" dirty="0" err="1">
                <a:latin typeface="Mulish Light" pitchFamily="2" charset="0"/>
                <a:ea typeface="Open Sans" panose="020B0606030504020204" pitchFamily="34" charset="0"/>
                <a:cs typeface="Open Sans" panose="020B0606030504020204" pitchFamily="34" charset="0"/>
                <a:sym typeface="Open Sans" panose="020B0606030504020204" pitchFamily="34" charset="0"/>
              </a:rPr>
              <a:t>Daycoval</a:t>
            </a:r>
            <a:r>
              <a:rPr lang="en-US" sz="16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 as lead coordinator.</a:t>
            </a:r>
            <a:endPar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a:p>
            <a:pPr marL="601200" lvl="1" indent="-180000" algn="just">
              <a:spcBef>
                <a:spcPts val="300"/>
              </a:spcBef>
              <a:spcAft>
                <a:spcPts val="600"/>
              </a:spcAft>
              <a:buClr>
                <a:srgbClr val="741836"/>
              </a:buClr>
              <a:buFont typeface="Symbol" panose="05050102010706020507" pitchFamily="18" charset="2"/>
              <a:buChar char="ñ"/>
            </a:pPr>
            <a:endPar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26" name="Retângulo 135">
            <a:extLst>
              <a:ext uri="{FF2B5EF4-FFF2-40B4-BE49-F238E27FC236}">
                <a16:creationId xmlns:a16="http://schemas.microsoft.com/office/drawing/2014/main" id="{3B07CD2C-A881-B3BB-88D6-070897FE8640}"/>
              </a:ext>
            </a:extLst>
          </p:cNvPr>
          <p:cNvSpPr/>
          <p:nvPr>
            <p:custDataLst>
              <p:tags r:id="rId6"/>
            </p:custDataLst>
          </p:nvPr>
        </p:nvSpPr>
        <p:spPr bwMode="auto">
          <a:xfrm>
            <a:off x="710969"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5C51953-7ABB-4CAF-AAF6-E2ACA6B6FF82}" type="datetime'''''''''''''''''''''''''''''3''''''''''''''T''''''2''''3'''''">
              <a:rPr lang="pt-BR" altLang="en-US" sz="1200" smtClean="0">
                <a:solidFill>
                  <a:srgbClr val="3E3E3E"/>
                </a:solidFill>
                <a:latin typeface="Mulish" pitchFamily="2" charset="0"/>
              </a:rPr>
              <a:pPr/>
              <a:t>3T23</a:t>
            </a:fld>
            <a:endParaRPr lang="pt-BR" sz="1200" dirty="0">
              <a:solidFill>
                <a:srgbClr val="3E3E3E"/>
              </a:solidFill>
              <a:latin typeface="Mulish" pitchFamily="2" charset="0"/>
              <a:sym typeface="Mulish" pitchFamily="2" charset="0"/>
            </a:endParaRPr>
          </a:p>
        </p:txBody>
      </p:sp>
      <p:sp>
        <p:nvSpPr>
          <p:cNvPr id="27" name="Retângulo 136">
            <a:extLst>
              <a:ext uri="{FF2B5EF4-FFF2-40B4-BE49-F238E27FC236}">
                <a16:creationId xmlns:a16="http://schemas.microsoft.com/office/drawing/2014/main" id="{B8E15AA4-B5CA-54CB-5342-9EB7B5AB9487}"/>
              </a:ext>
            </a:extLst>
          </p:cNvPr>
          <p:cNvSpPr/>
          <p:nvPr>
            <p:custDataLst>
              <p:tags r:id="rId7"/>
            </p:custDataLst>
          </p:nvPr>
        </p:nvSpPr>
        <p:spPr bwMode="auto">
          <a:xfrm>
            <a:off x="136819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3A731ED-249A-4B90-BFAD-C86B59856431}" type="datetime'''''''''''''''4''''T''''''''''''''''''''''''''23'''''">
              <a:rPr lang="pt-BR" altLang="en-US" sz="1200" smtClean="0">
                <a:solidFill>
                  <a:srgbClr val="3E3E3E"/>
                </a:solidFill>
                <a:latin typeface="Mulish" pitchFamily="2" charset="0"/>
              </a:rPr>
              <a:pPr/>
              <a:t>4T23</a:t>
            </a:fld>
            <a:endParaRPr lang="pt-BR" sz="1200" dirty="0">
              <a:solidFill>
                <a:srgbClr val="3E3E3E"/>
              </a:solidFill>
              <a:latin typeface="Mulish" pitchFamily="2" charset="0"/>
              <a:sym typeface="Mulish" pitchFamily="2" charset="0"/>
            </a:endParaRPr>
          </a:p>
        </p:txBody>
      </p:sp>
      <p:sp>
        <p:nvSpPr>
          <p:cNvPr id="28" name="Retângulo 137">
            <a:extLst>
              <a:ext uri="{FF2B5EF4-FFF2-40B4-BE49-F238E27FC236}">
                <a16:creationId xmlns:a16="http://schemas.microsoft.com/office/drawing/2014/main" id="{735F3126-4AE1-0F87-E4EA-F3D6B7E283CF}"/>
              </a:ext>
            </a:extLst>
          </p:cNvPr>
          <p:cNvSpPr/>
          <p:nvPr>
            <p:custDataLst>
              <p:tags r:id="rId8"/>
            </p:custDataLst>
          </p:nvPr>
        </p:nvSpPr>
        <p:spPr bwMode="auto">
          <a:xfrm>
            <a:off x="2027006"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99C8CED-3B33-4486-9E7E-73AD1D68B3AB}" type="datetime'''''''''''1T''''''''''''''''''2''''4'''''''''''''''''''''''''">
              <a:rPr lang="pt-BR" altLang="en-US" sz="1200" smtClean="0">
                <a:solidFill>
                  <a:srgbClr val="3E3E3E"/>
                </a:solidFill>
                <a:latin typeface="Mulish" pitchFamily="2" charset="0"/>
              </a:rPr>
              <a:pPr/>
              <a:t>1T24</a:t>
            </a:fld>
            <a:endParaRPr lang="pt-BR" sz="1200" dirty="0">
              <a:solidFill>
                <a:srgbClr val="3E3E3E"/>
              </a:solidFill>
              <a:latin typeface="Mulish" pitchFamily="2" charset="0"/>
              <a:sym typeface="Mulish" pitchFamily="2" charset="0"/>
            </a:endParaRPr>
          </a:p>
        </p:txBody>
      </p:sp>
      <p:sp>
        <p:nvSpPr>
          <p:cNvPr id="29" name="Retângulo 138">
            <a:extLst>
              <a:ext uri="{FF2B5EF4-FFF2-40B4-BE49-F238E27FC236}">
                <a16:creationId xmlns:a16="http://schemas.microsoft.com/office/drawing/2014/main" id="{C5637DC0-1B54-A422-3215-00A650E9994D}"/>
              </a:ext>
            </a:extLst>
          </p:cNvPr>
          <p:cNvSpPr/>
          <p:nvPr>
            <p:custDataLst>
              <p:tags r:id="rId9"/>
            </p:custDataLst>
          </p:nvPr>
        </p:nvSpPr>
        <p:spPr bwMode="auto">
          <a:xfrm>
            <a:off x="2684231"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50F292F-9FAD-4EC2-97D6-015C3F7AABF1}" type="datetime'2T''''''''''2''''''''''''''''''4'''''''''''''''''''''''''">
              <a:rPr lang="pt-BR" altLang="en-US" sz="1200" smtClean="0">
                <a:solidFill>
                  <a:srgbClr val="3E3E3E"/>
                </a:solidFill>
                <a:latin typeface="Mulish" pitchFamily="2" charset="0"/>
              </a:rPr>
              <a:pPr/>
              <a:t>2T24</a:t>
            </a:fld>
            <a:endParaRPr lang="pt-BR" sz="1200" dirty="0">
              <a:solidFill>
                <a:srgbClr val="3E3E3E"/>
              </a:solidFill>
              <a:latin typeface="Mulish" pitchFamily="2" charset="0"/>
              <a:sym typeface="Mulish" pitchFamily="2" charset="0"/>
            </a:endParaRPr>
          </a:p>
        </p:txBody>
      </p:sp>
      <p:sp>
        <p:nvSpPr>
          <p:cNvPr id="41" name="Retângulo 139">
            <a:extLst>
              <a:ext uri="{FF2B5EF4-FFF2-40B4-BE49-F238E27FC236}">
                <a16:creationId xmlns:a16="http://schemas.microsoft.com/office/drawing/2014/main" id="{EB4783E9-C12A-1AB9-7B9D-7951E29D90A4}"/>
              </a:ext>
            </a:extLst>
          </p:cNvPr>
          <p:cNvSpPr/>
          <p:nvPr>
            <p:custDataLst>
              <p:tags r:id="rId10"/>
            </p:custDataLst>
          </p:nvPr>
        </p:nvSpPr>
        <p:spPr bwMode="auto">
          <a:xfrm>
            <a:off x="334304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473E693-7F13-417A-83DC-6E7BF121485C}" type="datetime'''''''''''''''''''''''''''''''''''''3''T''2''''4'''''''''">
              <a:rPr lang="pt-BR" altLang="en-US" sz="1200" smtClean="0">
                <a:solidFill>
                  <a:srgbClr val="3E3E3E"/>
                </a:solidFill>
                <a:latin typeface="Mulish" pitchFamily="2" charset="0"/>
              </a:rPr>
              <a:pPr/>
              <a:t>3T24</a:t>
            </a:fld>
            <a:endParaRPr lang="pt-BR" sz="1200" dirty="0">
              <a:solidFill>
                <a:srgbClr val="3E3E3E"/>
              </a:solidFill>
              <a:latin typeface="Mulish" pitchFamily="2" charset="0"/>
              <a:sym typeface="Mulish" pitchFamily="2" charset="0"/>
            </a:endParaRPr>
          </a:p>
        </p:txBody>
      </p:sp>
      <p:sp>
        <p:nvSpPr>
          <p:cNvPr id="44" name="Retângulo 153">
            <a:extLst>
              <a:ext uri="{FF2B5EF4-FFF2-40B4-BE49-F238E27FC236}">
                <a16:creationId xmlns:a16="http://schemas.microsoft.com/office/drawing/2014/main" id="{B2EFB6B6-3C06-A6B5-7650-6A6A87C61BD0}"/>
              </a:ext>
            </a:extLst>
          </p:cNvPr>
          <p:cNvSpPr/>
          <p:nvPr>
            <p:custDataLst>
              <p:tags r:id="rId11"/>
            </p:custDataLst>
          </p:nvPr>
        </p:nvSpPr>
        <p:spPr bwMode="auto">
          <a:xfrm>
            <a:off x="4287606"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F516BDA-7BA3-40D8-96D2-318AD6CC20AE}" type="datetime'''''''''9''''''''''''M''''''2''3'''''''''''''">
              <a:rPr lang="pt-BR" altLang="en-US" sz="1200" smtClean="0">
                <a:solidFill>
                  <a:srgbClr val="3E3E3E"/>
                </a:solidFill>
                <a:latin typeface="Mulish" pitchFamily="2" charset="0"/>
              </a:rPr>
              <a:pPr/>
              <a:t>9M23</a:t>
            </a:fld>
            <a:endParaRPr lang="pt-BR" sz="1200" dirty="0">
              <a:solidFill>
                <a:srgbClr val="3E3E3E"/>
              </a:solidFill>
              <a:latin typeface="Mulish" pitchFamily="2" charset="0"/>
              <a:sym typeface="Mulish" pitchFamily="2" charset="0"/>
            </a:endParaRPr>
          </a:p>
        </p:txBody>
      </p:sp>
      <p:sp>
        <p:nvSpPr>
          <p:cNvPr id="45" name="Retângulo 154">
            <a:extLst>
              <a:ext uri="{FF2B5EF4-FFF2-40B4-BE49-F238E27FC236}">
                <a16:creationId xmlns:a16="http://schemas.microsoft.com/office/drawing/2014/main" id="{85CF705E-8697-8C12-A2A3-241AEC5F6622}"/>
              </a:ext>
            </a:extLst>
          </p:cNvPr>
          <p:cNvSpPr/>
          <p:nvPr>
            <p:custDataLst>
              <p:tags r:id="rId12"/>
            </p:custDataLst>
          </p:nvPr>
        </p:nvSpPr>
        <p:spPr bwMode="auto">
          <a:xfrm>
            <a:off x="4946419"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9141B48-BE18-46E0-BD05-EBCABF9448F9}" type="datetime'''''''''9''M''''''''2''''''''''''''''''''''''''''''4'''">
              <a:rPr lang="pt-BR" altLang="en-US" sz="1200" smtClean="0">
                <a:solidFill>
                  <a:srgbClr val="3E3E3E"/>
                </a:solidFill>
                <a:latin typeface="Mulish" pitchFamily="2" charset="0"/>
              </a:rPr>
              <a:pPr/>
              <a:t>9M24</a:t>
            </a:fld>
            <a:endParaRPr lang="pt-BR" sz="1200" dirty="0">
              <a:solidFill>
                <a:srgbClr val="3E3E3E"/>
              </a:solidFill>
              <a:latin typeface="Mulish" pitchFamily="2" charset="0"/>
              <a:sym typeface="Mulish" pitchFamily="2" charset="0"/>
            </a:endParaRPr>
          </a:p>
        </p:txBody>
      </p:sp>
    </p:spTree>
    <p:extLst>
      <p:ext uri="{BB962C8B-B14F-4D97-AF65-F5344CB8AC3E}">
        <p14:creationId xmlns:p14="http://schemas.microsoft.com/office/powerpoint/2010/main" val="83955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610D-0F28-8F16-E9F0-A0B7BA799E26}"/>
            </a:ext>
          </a:extLst>
        </p:cNvPr>
        <p:cNvGrpSpPr/>
        <p:nvPr/>
      </p:nvGrpSpPr>
      <p:grpSpPr>
        <a:xfrm>
          <a:off x="0" y="0"/>
          <a:ext cx="0" cy="0"/>
          <a:chOff x="0" y="0"/>
          <a:chExt cx="0" cy="0"/>
        </a:xfrm>
      </p:grpSpPr>
      <p:graphicFrame>
        <p:nvGraphicFramePr>
          <p:cNvPr id="160" name="Objeto 159" hidden="1">
            <a:extLst>
              <a:ext uri="{FF2B5EF4-FFF2-40B4-BE49-F238E27FC236}">
                <a16:creationId xmlns:a16="http://schemas.microsoft.com/office/drawing/2014/main" id="{4D8DA7AE-60CA-3026-0DCA-CF2F1924BC3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 imgW="421" imgH="420" progId="TCLayout.ActiveDocument.1">
                  <p:embed/>
                </p:oleObj>
              </mc:Choice>
              <mc:Fallback>
                <p:oleObj name="Slide do think-cell" r:id="rId4" imgW="421" imgH="420" progId="TCLayout.ActiveDocument.1">
                  <p:embed/>
                  <p:pic>
                    <p:nvPicPr>
                      <p:cNvPr id="160" name="Objeto 159" hidden="1">
                        <a:extLst>
                          <a:ext uri="{FF2B5EF4-FFF2-40B4-BE49-F238E27FC236}">
                            <a16:creationId xmlns:a16="http://schemas.microsoft.com/office/drawing/2014/main" id="{4D8DA7AE-60CA-3026-0DCA-CF2F1924B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9E49D948-64EB-7ED6-24E1-D51879781D6F}"/>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Rectangle 67">
            <a:extLst>
              <a:ext uri="{FF2B5EF4-FFF2-40B4-BE49-F238E27FC236}">
                <a16:creationId xmlns:a16="http://schemas.microsoft.com/office/drawing/2014/main" id="{38B5DC93-1874-5234-13DC-43AA671648EB}"/>
              </a:ext>
            </a:extLst>
          </p:cNvPr>
          <p:cNvSpPr>
            <a:spLocks/>
          </p:cNvSpPr>
          <p:nvPr/>
        </p:nvSpPr>
        <p:spPr>
          <a:xfrm>
            <a:off x="0" y="7993"/>
            <a:ext cx="12217400" cy="600504"/>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defTabSz="539447">
              <a:lnSpc>
                <a:spcPct val="120000"/>
              </a:lnSpc>
            </a:pPr>
            <a:r>
              <a:rPr lang="pt-BR" sz="1400" cap="all" spc="1033" dirty="0">
                <a:solidFill>
                  <a:srgbClr val="7F252F"/>
                </a:solidFill>
                <a:latin typeface="Gatwick Light" panose="00000500000000000000" pitchFamily="2" charset="0"/>
                <a:sym typeface="Gatwick Regular"/>
              </a:rPr>
              <a:t>Capital </a:t>
            </a:r>
            <a:r>
              <a:rPr lang="pt-BR" sz="1400" cap="all" spc="1033" dirty="0" err="1">
                <a:solidFill>
                  <a:srgbClr val="7F252F"/>
                </a:solidFill>
                <a:latin typeface="Gatwick Light" panose="00000500000000000000" pitchFamily="2" charset="0"/>
                <a:sym typeface="Gatwick Regular"/>
              </a:rPr>
              <a:t>markets</a:t>
            </a:r>
            <a:endParaRPr lang="pt-BR" sz="1400" cap="all" spc="1033" dirty="0">
              <a:solidFill>
                <a:srgbClr val="7F252F"/>
              </a:solidFill>
              <a:latin typeface="Gatwick Light" panose="00000500000000000000" pitchFamily="2" charset="0"/>
              <a:sym typeface="Gatwick Regular"/>
            </a:endParaRPr>
          </a:p>
        </p:txBody>
      </p:sp>
      <p:sp>
        <p:nvSpPr>
          <p:cNvPr id="15" name="Rectangle: Rounded Corners 14">
            <a:extLst>
              <a:ext uri="{FF2B5EF4-FFF2-40B4-BE49-F238E27FC236}">
                <a16:creationId xmlns:a16="http://schemas.microsoft.com/office/drawing/2014/main" id="{DB062DEA-204C-5BBC-D06A-FCDFD1ED815C}"/>
              </a:ext>
            </a:extLst>
          </p:cNvPr>
          <p:cNvSpPr/>
          <p:nvPr/>
        </p:nvSpPr>
        <p:spPr>
          <a:xfrm>
            <a:off x="254000" y="6299200"/>
            <a:ext cx="12217400" cy="411459"/>
          </a:xfrm>
          <a:prstGeom prst="roundRect">
            <a:avLst>
              <a:gd name="adj" fmla="val 50000"/>
            </a:avLst>
          </a:prstGeom>
          <a:gradFill flip="none" rotWithShape="1">
            <a:gsLst>
              <a:gs pos="0">
                <a:srgbClr val="791C29">
                  <a:shade val="30000"/>
                  <a:satMod val="115000"/>
                </a:srgbClr>
              </a:gs>
              <a:gs pos="50000">
                <a:srgbClr val="791C29">
                  <a:shade val="67500"/>
                  <a:satMod val="115000"/>
                </a:srgbClr>
              </a:gs>
              <a:gs pos="100000">
                <a:srgbClr val="791C29">
                  <a:shade val="100000"/>
                  <a:satMod val="115000"/>
                </a:srgbClr>
              </a:gs>
            </a:gsLst>
            <a:lin ang="2700000" scaled="1"/>
            <a:tileRect/>
          </a:gradFill>
          <a:ln>
            <a:solidFill>
              <a:srgbClr val="A88144"/>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356033" tIns="287453" rIns="356033" bIns="287453" numCol="1" spcCol="1270" anchor="ctr" anchorCtr="0">
            <a:noAutofit/>
          </a:bodyPr>
          <a:lstStyle/>
          <a:p>
            <a:pPr marL="0" lvl="0" indent="0" algn="ctr" defTabSz="1600200">
              <a:lnSpc>
                <a:spcPct val="90000"/>
              </a:lnSpc>
              <a:spcBef>
                <a:spcPct val="0"/>
              </a:spcBef>
              <a:spcAft>
                <a:spcPct val="35000"/>
              </a:spcAft>
              <a:buNone/>
            </a:pPr>
            <a:r>
              <a:rPr lang="en-US" sz="2400" b="1" kern="1200" noProof="0">
                <a:solidFill>
                  <a:srgbClr val="E9DBC5"/>
                </a:solidFill>
                <a:latin typeface="Mulish" pitchFamily="2" charset="0"/>
              </a:rPr>
              <a:t>~R$ 4 billion in Issuances and Structuring in 2025</a:t>
            </a:r>
          </a:p>
        </p:txBody>
      </p:sp>
      <p:graphicFrame>
        <p:nvGraphicFramePr>
          <p:cNvPr id="3" name="Table 2">
            <a:extLst>
              <a:ext uri="{FF2B5EF4-FFF2-40B4-BE49-F238E27FC236}">
                <a16:creationId xmlns:a16="http://schemas.microsoft.com/office/drawing/2014/main" id="{13C5C4AC-C077-B286-285C-4E322DAF0DBE}"/>
              </a:ext>
            </a:extLst>
          </p:cNvPr>
          <p:cNvGraphicFramePr>
            <a:graphicFrameLocks noGrp="1"/>
          </p:cNvGraphicFramePr>
          <p:nvPr>
            <p:custDataLst>
              <p:tags r:id="rId2"/>
            </p:custDataLst>
          </p:nvPr>
        </p:nvGraphicFramePr>
        <p:xfrm>
          <a:off x="254000" y="1228438"/>
          <a:ext cx="12217400" cy="483666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91726">
                  <a:extLst>
                    <a:ext uri="{9D8B030D-6E8A-4147-A177-3AD203B41FA5}">
                      <a16:colId xmlns:a16="http://schemas.microsoft.com/office/drawing/2014/main" val="3070119732"/>
                    </a:ext>
                  </a:extLst>
                </a:gridCol>
                <a:gridCol w="2995234">
                  <a:extLst>
                    <a:ext uri="{9D8B030D-6E8A-4147-A177-3AD203B41FA5}">
                      <a16:colId xmlns:a16="http://schemas.microsoft.com/office/drawing/2014/main" val="1332349116"/>
                    </a:ext>
                  </a:extLst>
                </a:gridCol>
                <a:gridCol w="2443480">
                  <a:extLst>
                    <a:ext uri="{9D8B030D-6E8A-4147-A177-3AD203B41FA5}">
                      <a16:colId xmlns:a16="http://schemas.microsoft.com/office/drawing/2014/main" val="1041001071"/>
                    </a:ext>
                  </a:extLst>
                </a:gridCol>
                <a:gridCol w="2443480">
                  <a:extLst>
                    <a:ext uri="{9D8B030D-6E8A-4147-A177-3AD203B41FA5}">
                      <a16:colId xmlns:a16="http://schemas.microsoft.com/office/drawing/2014/main" val="1434191834"/>
                    </a:ext>
                  </a:extLst>
                </a:gridCol>
                <a:gridCol w="2443480">
                  <a:extLst>
                    <a:ext uri="{9D8B030D-6E8A-4147-A177-3AD203B41FA5}">
                      <a16:colId xmlns:a16="http://schemas.microsoft.com/office/drawing/2014/main" val="3976290683"/>
                    </a:ext>
                  </a:extLst>
                </a:gridCol>
              </a:tblGrid>
              <a:tr h="439695">
                <a:tc>
                  <a:txBody>
                    <a:bodyPr/>
                    <a:lstStyle/>
                    <a:p>
                      <a:pPr algn="ctr"/>
                      <a:r>
                        <a:rPr lang="en-US" b="0" noProof="0">
                          <a:latin typeface="Mulish" pitchFamily="2" charset="0"/>
                        </a:rPr>
                        <a:t>Issuances </a:t>
                      </a:r>
                    </a:p>
                  </a:txBody>
                  <a:tcPr anchor="ctr">
                    <a:solidFill>
                      <a:srgbClr val="741220"/>
                    </a:solidFill>
                  </a:tcPr>
                </a:tc>
                <a:tc>
                  <a:txBody>
                    <a:bodyPr/>
                    <a:lstStyle/>
                    <a:p>
                      <a:pPr algn="ctr"/>
                      <a:r>
                        <a:rPr lang="en-US" b="0" noProof="0">
                          <a:latin typeface="Mulish" pitchFamily="2" charset="0"/>
                        </a:rPr>
                        <a:t>Guarantees </a:t>
                      </a:r>
                    </a:p>
                  </a:txBody>
                  <a:tcPr anchor="ctr">
                    <a:solidFill>
                      <a:srgbClr val="741220"/>
                    </a:solidFill>
                  </a:tcPr>
                </a:tc>
                <a:tc>
                  <a:txBody>
                    <a:bodyPr/>
                    <a:lstStyle/>
                    <a:p>
                      <a:pPr algn="ctr"/>
                      <a:r>
                        <a:rPr lang="en-US" b="0" noProof="0">
                          <a:latin typeface="Mulish" pitchFamily="2" charset="0"/>
                        </a:rPr>
                        <a:t>Senior</a:t>
                      </a:r>
                    </a:p>
                  </a:txBody>
                  <a:tcPr anchor="ctr">
                    <a:solidFill>
                      <a:srgbClr val="741220"/>
                    </a:solidFill>
                  </a:tcPr>
                </a:tc>
                <a:tc>
                  <a:txBody>
                    <a:bodyPr/>
                    <a:lstStyle/>
                    <a:p>
                      <a:pPr algn="ctr"/>
                      <a:r>
                        <a:rPr lang="en-US" b="0" noProof="0">
                          <a:latin typeface="Mulish" pitchFamily="2" charset="0"/>
                        </a:rPr>
                        <a:t>Mezzanine </a:t>
                      </a:r>
                    </a:p>
                  </a:txBody>
                  <a:tcPr anchor="ctr">
                    <a:solidFill>
                      <a:srgbClr val="741220"/>
                    </a:solidFill>
                  </a:tcPr>
                </a:tc>
                <a:tc>
                  <a:txBody>
                    <a:bodyPr/>
                    <a:lstStyle/>
                    <a:p>
                      <a:pPr algn="ctr"/>
                      <a:r>
                        <a:rPr lang="en-US" b="0" noProof="0">
                          <a:latin typeface="Mulish" pitchFamily="2" charset="0"/>
                        </a:rPr>
                        <a:t>Subordinated</a:t>
                      </a:r>
                    </a:p>
                  </a:txBody>
                  <a:tcPr anchor="ctr">
                    <a:solidFill>
                      <a:srgbClr val="741220"/>
                    </a:solidFill>
                  </a:tcPr>
                </a:tc>
                <a:extLst>
                  <a:ext uri="{0D108BD9-81ED-4DB2-BD59-A6C34878D82A}">
                    <a16:rowId xmlns:a16="http://schemas.microsoft.com/office/drawing/2014/main" val="3946930832"/>
                  </a:ext>
                </a:extLst>
              </a:tr>
              <a:tr h="879394">
                <a:tc rowSpan="2">
                  <a:txBody>
                    <a:bodyPr/>
                    <a:lstStyle/>
                    <a:p>
                      <a:pPr algn="ctr"/>
                      <a:r>
                        <a:rPr lang="en-US" sz="1400" b="1" kern="1200" noProof="0">
                          <a:solidFill>
                            <a:schemeClr val="bg1"/>
                          </a:solidFill>
                          <a:latin typeface="Mulish" pitchFamily="2" charset="0"/>
                        </a:rPr>
                        <a:t>Debentures – Financial Issuance of ~R$ 1.5 billion</a:t>
                      </a:r>
                      <a:endParaRPr lang="en-US" sz="1400" noProof="0">
                        <a:solidFill>
                          <a:schemeClr val="bg1"/>
                        </a:solidFill>
                        <a:latin typeface="Mulish" pitchFamily="2" charset="0"/>
                      </a:endParaRPr>
                    </a:p>
                  </a:txBody>
                  <a:tcPr anchor="ctr">
                    <a:solidFill>
                      <a:srgbClr val="741220"/>
                    </a:solidFill>
                  </a:tcPr>
                </a:tc>
                <a:tc>
                  <a:txBody>
                    <a:bodyPr/>
                    <a:lstStyle/>
                    <a:p>
                      <a:pPr algn="ctr"/>
                      <a:r>
                        <a:rPr lang="en-US" sz="1400" kern="1200" noProof="0">
                          <a:latin typeface="Mulish" pitchFamily="2" charset="0"/>
                        </a:rPr>
                        <a:t>Payroll‑deducted CCBs</a:t>
                      </a:r>
                      <a:endParaRPr lang="en-US" sz="1400"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80.00%</a:t>
                      </a:r>
                      <a:endParaRPr lang="en-US" sz="1400" b="1" noProof="0">
                        <a:latin typeface="Mulish" pitchFamily="2" charset="0"/>
                      </a:endParaRPr>
                    </a:p>
                  </a:txBody>
                  <a:tcPr anchor="ctr">
                    <a:solidFill>
                      <a:srgbClr val="EFE8DD"/>
                    </a:solidFill>
                  </a:tcPr>
                </a:tc>
                <a:tc>
                  <a:txBody>
                    <a:bodyPr/>
                    <a:lstStyle/>
                    <a:p>
                      <a:pPr algn="ctr"/>
                      <a:r>
                        <a:rPr lang="en-US" sz="1400" noProof="0">
                          <a:latin typeface="Mulish" pitchFamily="2" charset="0"/>
                        </a:rPr>
                        <a:t>-</a:t>
                      </a:r>
                    </a:p>
                  </a:txBody>
                  <a:tcPr anchor="ctr">
                    <a:solidFill>
                      <a:srgbClr val="EFE8DD"/>
                    </a:solidFill>
                  </a:tcPr>
                </a:tc>
                <a:tc>
                  <a:txBody>
                    <a:bodyPr/>
                    <a:lstStyle/>
                    <a:p>
                      <a:pPr algn="ctr"/>
                      <a:r>
                        <a:rPr lang="en-US" sz="1400" b="1" kern="1200" noProof="0">
                          <a:latin typeface="Mulish" pitchFamily="2" charset="0"/>
                        </a:rPr>
                        <a:t>20.00%</a:t>
                      </a:r>
                      <a:endParaRPr lang="en-US" sz="1400" b="1" noProof="0">
                        <a:latin typeface="Mulish" pitchFamily="2" charset="0"/>
                      </a:endParaRPr>
                    </a:p>
                  </a:txBody>
                  <a:tcPr anchor="ctr">
                    <a:solidFill>
                      <a:srgbClr val="EFE8DD"/>
                    </a:solidFill>
                  </a:tcPr>
                </a:tc>
                <a:extLst>
                  <a:ext uri="{0D108BD9-81ED-4DB2-BD59-A6C34878D82A}">
                    <a16:rowId xmlns:a16="http://schemas.microsoft.com/office/drawing/2014/main" val="786405093"/>
                  </a:ext>
                </a:extLst>
              </a:tr>
              <a:tr h="879394">
                <a:tc vMerge="1">
                  <a:txBody>
                    <a:bodyPr/>
                    <a:lstStyle/>
                    <a:p>
                      <a:pPr algn="ctr"/>
                      <a:endParaRPr lang="en-US" sz="1400">
                        <a:solidFill>
                          <a:schemeClr val="bg1"/>
                        </a:solidFill>
                        <a:latin typeface="Mulish" pitchFamily="2" charset="0"/>
                      </a:endParaRPr>
                    </a:p>
                  </a:txBody>
                  <a:tcPr anchor="ctr">
                    <a:solidFill>
                      <a:srgbClr val="741220"/>
                    </a:solidFill>
                  </a:tcPr>
                </a:tc>
                <a:tc>
                  <a:txBody>
                    <a:bodyPr/>
                    <a:lstStyle/>
                    <a:p>
                      <a:pPr algn="ctr"/>
                      <a:r>
                        <a:rPr lang="en-US" sz="1400" kern="1200" noProof="0">
                          <a:latin typeface="Mulish" pitchFamily="2" charset="0"/>
                        </a:rPr>
                        <a:t>Payroll‑deducted CCBs (INSS)</a:t>
                      </a:r>
                      <a:endParaRPr lang="en-US" sz="1400" noProof="0">
                        <a:latin typeface="Mulish" pitchFamily="2" charset="0"/>
                      </a:endParaRPr>
                    </a:p>
                  </a:txBody>
                  <a:tcPr anchor="ctr">
                    <a:solidFill>
                      <a:srgbClr val="EFE8DD"/>
                    </a:solidFill>
                  </a:tcPr>
                </a:tc>
                <a:tc>
                  <a:txBody>
                    <a:bodyPr/>
                    <a:lstStyle/>
                    <a:p>
                      <a:pPr algn="ctr"/>
                      <a:r>
                        <a:rPr lang="en-US" sz="1400" b="1" noProof="0">
                          <a:latin typeface="Mulish" pitchFamily="2" charset="0"/>
                        </a:rPr>
                        <a:t>100.00%</a:t>
                      </a:r>
                    </a:p>
                  </a:txBody>
                  <a:tcPr anchor="ctr">
                    <a:solidFill>
                      <a:srgbClr val="EFE8DD"/>
                    </a:solidFill>
                  </a:tcPr>
                </a:tc>
                <a:tc>
                  <a:txBody>
                    <a:bodyPr/>
                    <a:lstStyle/>
                    <a:p>
                      <a:pPr algn="ctr"/>
                      <a:r>
                        <a:rPr lang="en-US" sz="1400" noProof="0">
                          <a:latin typeface="Mulish" pitchFamily="2" charset="0"/>
                        </a:rPr>
                        <a:t>-</a:t>
                      </a:r>
                    </a:p>
                  </a:txBody>
                  <a:tcPr anchor="ctr">
                    <a:solidFill>
                      <a:srgbClr val="EFE8DD"/>
                    </a:solidFill>
                  </a:tcPr>
                </a:tc>
                <a:tc>
                  <a:txBody>
                    <a:bodyPr/>
                    <a:lstStyle/>
                    <a:p>
                      <a:pPr algn="ctr"/>
                      <a:r>
                        <a:rPr lang="en-US" sz="1400" b="1" noProof="0">
                          <a:latin typeface="Mulish" pitchFamily="2" charset="0"/>
                        </a:rPr>
                        <a:t>-</a:t>
                      </a:r>
                    </a:p>
                  </a:txBody>
                  <a:tcPr anchor="ctr">
                    <a:solidFill>
                      <a:srgbClr val="EFE8DD"/>
                    </a:solidFill>
                  </a:tcPr>
                </a:tc>
                <a:extLst>
                  <a:ext uri="{0D108BD9-81ED-4DB2-BD59-A6C34878D82A}">
                    <a16:rowId xmlns:a16="http://schemas.microsoft.com/office/drawing/2014/main" val="3250545827"/>
                  </a:ext>
                </a:extLst>
              </a:tr>
              <a:tr h="879394">
                <a:tc>
                  <a:txBody>
                    <a:bodyPr/>
                    <a:lstStyle/>
                    <a:p>
                      <a:pPr algn="ctr"/>
                      <a:r>
                        <a:rPr lang="en-US" sz="1400" b="1" kern="1200" noProof="0">
                          <a:solidFill>
                            <a:schemeClr val="bg1"/>
                          </a:solidFill>
                          <a:latin typeface="Mulish" pitchFamily="2" charset="0"/>
                        </a:rPr>
                        <a:t>FIDC </a:t>
                      </a:r>
                    </a:p>
                    <a:p>
                      <a:pPr algn="ctr"/>
                      <a:r>
                        <a:rPr lang="en-US" sz="1400" b="1" kern="1200" noProof="0">
                          <a:solidFill>
                            <a:schemeClr val="bg1"/>
                          </a:solidFill>
                          <a:latin typeface="Mulish" pitchFamily="2" charset="0"/>
                        </a:rPr>
                        <a:t>~R$ 1.0 billion</a:t>
                      </a:r>
                      <a:endParaRPr lang="en-US" sz="1400" noProof="0">
                        <a:solidFill>
                          <a:schemeClr val="bg1"/>
                        </a:solidFill>
                        <a:latin typeface="Mulish" pitchFamily="2" charset="0"/>
                      </a:endParaRPr>
                    </a:p>
                  </a:txBody>
                  <a:tcPr anchor="ctr">
                    <a:solidFill>
                      <a:srgbClr val="741220"/>
                    </a:solidFill>
                  </a:tcPr>
                </a:tc>
                <a:tc>
                  <a:txBody>
                    <a:bodyPr/>
                    <a:lstStyle/>
                    <a:p>
                      <a:pPr algn="ctr"/>
                      <a:r>
                        <a:rPr lang="en-US" sz="1400" kern="1200" noProof="0">
                          <a:latin typeface="Mulish" pitchFamily="2" charset="0"/>
                        </a:rPr>
                        <a:t>Payroll‑deducted CCBs (INSS)</a:t>
                      </a:r>
                      <a:endParaRPr lang="en-US" sz="1400"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85.00%</a:t>
                      </a:r>
                      <a:endParaRPr lang="en-US" sz="1400" b="1"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10% </a:t>
                      </a:r>
                      <a:r>
                        <a:rPr lang="en-US" sz="1400" b="0" kern="1200" noProof="0">
                          <a:latin typeface="Mulish" pitchFamily="2" charset="0"/>
                        </a:rPr>
                        <a:t>Mezzanine Series A</a:t>
                      </a:r>
                    </a:p>
                    <a:p>
                      <a:pPr algn="ctr"/>
                      <a:r>
                        <a:rPr lang="en-US" sz="1400" b="1" kern="1200" noProof="0">
                          <a:latin typeface="Mulish" pitchFamily="2" charset="0"/>
                        </a:rPr>
                        <a:t>4% </a:t>
                      </a:r>
                      <a:r>
                        <a:rPr lang="en-US" sz="1400" b="0" kern="1200" noProof="0">
                          <a:latin typeface="Mulish" pitchFamily="2" charset="0"/>
                        </a:rPr>
                        <a:t>Mezzanine Series B</a:t>
                      </a:r>
                      <a:endParaRPr lang="en-US" sz="1400" b="0" noProof="0">
                        <a:latin typeface="Mulish" pitchFamily="2" charset="0"/>
                      </a:endParaRPr>
                    </a:p>
                  </a:txBody>
                  <a:tcPr anchor="ctr">
                    <a:solidFill>
                      <a:srgbClr val="EFE8DD"/>
                    </a:solidFill>
                  </a:tcPr>
                </a:tc>
                <a:tc>
                  <a:txBody>
                    <a:bodyPr/>
                    <a:lstStyle/>
                    <a:p>
                      <a:pPr algn="ctr"/>
                      <a:r>
                        <a:rPr lang="en-US" sz="1400" b="1" noProof="0">
                          <a:latin typeface="Mulish" pitchFamily="2" charset="0"/>
                        </a:rPr>
                        <a:t>1.00%</a:t>
                      </a:r>
                    </a:p>
                  </a:txBody>
                  <a:tcPr anchor="ctr">
                    <a:solidFill>
                      <a:srgbClr val="EFE8DD"/>
                    </a:solidFill>
                  </a:tcPr>
                </a:tc>
                <a:extLst>
                  <a:ext uri="{0D108BD9-81ED-4DB2-BD59-A6C34878D82A}">
                    <a16:rowId xmlns:a16="http://schemas.microsoft.com/office/drawing/2014/main" val="3077933522"/>
                  </a:ext>
                </a:extLst>
              </a:tr>
              <a:tr h="879394">
                <a:tc>
                  <a:txBody>
                    <a:bodyPr/>
                    <a:lstStyle/>
                    <a:p>
                      <a:pPr algn="ctr"/>
                      <a:r>
                        <a:rPr lang="en-US" sz="1400" b="1" kern="1200" noProof="0">
                          <a:solidFill>
                            <a:schemeClr val="bg1"/>
                          </a:solidFill>
                          <a:latin typeface="Mulish" pitchFamily="2" charset="0"/>
                        </a:rPr>
                        <a:t>FIDC </a:t>
                      </a:r>
                    </a:p>
                    <a:p>
                      <a:pPr algn="ctr"/>
                      <a:r>
                        <a:rPr lang="en-US" sz="1400" b="1" kern="1200" noProof="0">
                          <a:solidFill>
                            <a:schemeClr val="bg1"/>
                          </a:solidFill>
                          <a:latin typeface="Mulish" pitchFamily="2" charset="0"/>
                        </a:rPr>
                        <a:t>~R$ 1.2 billion</a:t>
                      </a:r>
                      <a:endParaRPr lang="en-US" sz="1400" noProof="0">
                        <a:solidFill>
                          <a:schemeClr val="bg1"/>
                        </a:solidFill>
                        <a:latin typeface="Mulish" pitchFamily="2" charset="0"/>
                      </a:endParaRPr>
                    </a:p>
                  </a:txBody>
                  <a:tcPr anchor="ctr">
                    <a:solidFill>
                      <a:srgbClr val="741220"/>
                    </a:solidFill>
                  </a:tcPr>
                </a:tc>
                <a:tc>
                  <a:txBody>
                    <a:bodyPr/>
                    <a:lstStyle/>
                    <a:p>
                      <a:pPr algn="ctr"/>
                      <a:r>
                        <a:rPr lang="en-US" sz="1400" kern="1200" noProof="0">
                          <a:latin typeface="Mulish" pitchFamily="2" charset="0"/>
                        </a:rPr>
                        <a:t>Payroll‑deducted CCBs (INSS)</a:t>
                      </a:r>
                      <a:endParaRPr lang="en-US" sz="1400"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85.00%</a:t>
                      </a:r>
                      <a:endParaRPr lang="en-US" sz="1400" b="1"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10.5% </a:t>
                      </a:r>
                      <a:r>
                        <a:rPr lang="en-US" sz="1400" b="0" kern="1200" noProof="0">
                          <a:latin typeface="Mulish" pitchFamily="2" charset="0"/>
                        </a:rPr>
                        <a:t>Mezzanine Series A</a:t>
                      </a:r>
                    </a:p>
                    <a:p>
                      <a:pPr algn="ctr"/>
                      <a:r>
                        <a:rPr lang="en-US" sz="1400" b="1" kern="1200" noProof="0">
                          <a:latin typeface="Mulish" pitchFamily="2" charset="0"/>
                        </a:rPr>
                        <a:t>3% </a:t>
                      </a:r>
                      <a:r>
                        <a:rPr lang="en-US" sz="1400" b="0" kern="1200" noProof="0">
                          <a:latin typeface="Mulish" pitchFamily="2" charset="0"/>
                        </a:rPr>
                        <a:t>Mezzanine Series B</a:t>
                      </a:r>
                      <a:endParaRPr lang="en-US" sz="1400" b="0"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 1.50%</a:t>
                      </a:r>
                      <a:endParaRPr lang="en-US" sz="1400" b="1" noProof="0">
                        <a:latin typeface="Mulish" pitchFamily="2" charset="0"/>
                      </a:endParaRPr>
                    </a:p>
                  </a:txBody>
                  <a:tcPr anchor="ctr">
                    <a:solidFill>
                      <a:srgbClr val="EFE8DD"/>
                    </a:solidFill>
                  </a:tcPr>
                </a:tc>
                <a:extLst>
                  <a:ext uri="{0D108BD9-81ED-4DB2-BD59-A6C34878D82A}">
                    <a16:rowId xmlns:a16="http://schemas.microsoft.com/office/drawing/2014/main" val="2898503349"/>
                  </a:ext>
                </a:extLst>
              </a:tr>
              <a:tr h="879394">
                <a:tc>
                  <a:txBody>
                    <a:bodyPr/>
                    <a:lstStyle/>
                    <a:p>
                      <a:pPr algn="ctr"/>
                      <a:r>
                        <a:rPr lang="en-US" sz="1400" b="1" kern="1200" noProof="0">
                          <a:solidFill>
                            <a:schemeClr val="bg1"/>
                          </a:solidFill>
                          <a:latin typeface="Mulish" pitchFamily="2" charset="0"/>
                        </a:rPr>
                        <a:t>FIDC </a:t>
                      </a:r>
                    </a:p>
                    <a:p>
                      <a:pPr algn="ctr"/>
                      <a:r>
                        <a:rPr lang="en-US" sz="1400" b="1" kern="1200" noProof="0">
                          <a:solidFill>
                            <a:schemeClr val="bg1"/>
                          </a:solidFill>
                          <a:latin typeface="Mulish" pitchFamily="2" charset="0"/>
                        </a:rPr>
                        <a:t>~R$ 173.4 million </a:t>
                      </a:r>
                      <a:endParaRPr lang="en-US" sz="1400" noProof="0">
                        <a:solidFill>
                          <a:schemeClr val="bg1"/>
                        </a:solidFill>
                        <a:latin typeface="Mulish" pitchFamily="2" charset="0"/>
                      </a:endParaRPr>
                    </a:p>
                  </a:txBody>
                  <a:tcPr anchor="ctr">
                    <a:solidFill>
                      <a:srgbClr val="741220"/>
                    </a:solidFill>
                  </a:tcPr>
                </a:tc>
                <a:tc>
                  <a:txBody>
                    <a:bodyPr/>
                    <a:lstStyle/>
                    <a:p>
                      <a:pPr algn="ctr"/>
                      <a:r>
                        <a:rPr lang="en-US" sz="1400" kern="1200" noProof="0">
                          <a:latin typeface="Mulish" pitchFamily="2" charset="0"/>
                        </a:rPr>
                        <a:t>CCBs from Payroll‑Deducted Benefit Card Take‑Up Terms (INSS)</a:t>
                      </a:r>
                      <a:endParaRPr lang="en-US" sz="1400" noProof="0">
                        <a:latin typeface="Mulish" pitchFamily="2" charset="0"/>
                      </a:endParaRPr>
                    </a:p>
                  </a:txBody>
                  <a:tcPr anchor="ctr">
                    <a:solidFill>
                      <a:srgbClr val="EFE8D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noProof="0">
                          <a:latin typeface="Mulish" pitchFamily="2" charset="0"/>
                        </a:rPr>
                        <a:t>85.00%</a:t>
                      </a:r>
                      <a:endParaRPr lang="en-US" sz="1400" b="1" noProof="0">
                        <a:latin typeface="Mulish" pitchFamily="2" charset="0"/>
                      </a:endParaRPr>
                    </a:p>
                    <a:p>
                      <a:pPr algn="ctr"/>
                      <a:endParaRPr lang="en-US" sz="1400" b="1" noProof="0">
                        <a:latin typeface="Mulish" pitchFamily="2" charset="0"/>
                      </a:endParaRPr>
                    </a:p>
                  </a:txBody>
                  <a:tcPr anchor="ctr">
                    <a:solidFill>
                      <a:srgbClr val="EFE8DD"/>
                    </a:solidFill>
                  </a:tcPr>
                </a:tc>
                <a:tc>
                  <a:txBody>
                    <a:bodyPr/>
                    <a:lstStyle/>
                    <a:p>
                      <a:pPr algn="ctr"/>
                      <a:r>
                        <a:rPr lang="en-US" sz="1400" b="1" kern="1200" noProof="0">
                          <a:latin typeface="Mulish" pitchFamily="2" charset="0"/>
                        </a:rPr>
                        <a:t>11% </a:t>
                      </a:r>
                      <a:r>
                        <a:rPr lang="en-US" sz="1400" b="0" kern="1200" noProof="0">
                          <a:latin typeface="Mulish" pitchFamily="2" charset="0"/>
                        </a:rPr>
                        <a:t>Mezzanine Series A</a:t>
                      </a:r>
                    </a:p>
                    <a:p>
                      <a:pPr algn="ctr"/>
                      <a:r>
                        <a:rPr lang="en-US" sz="1400" b="1" kern="1200" noProof="0">
                          <a:latin typeface="Mulish" pitchFamily="2" charset="0"/>
                        </a:rPr>
                        <a:t>1.75% </a:t>
                      </a:r>
                      <a:r>
                        <a:rPr lang="en-US" sz="1400" b="0" kern="1200" noProof="0">
                          <a:latin typeface="Mulish" pitchFamily="2" charset="0"/>
                        </a:rPr>
                        <a:t>Mezzanine Series B </a:t>
                      </a:r>
                      <a:endParaRPr lang="en-US" sz="1400" b="0" noProof="0">
                        <a:latin typeface="Mulish" pitchFamily="2" charset="0"/>
                      </a:endParaRPr>
                    </a:p>
                  </a:txBody>
                  <a:tcPr anchor="ctr">
                    <a:solidFill>
                      <a:srgbClr val="EFE8DD"/>
                    </a:solidFill>
                  </a:tcPr>
                </a:tc>
                <a:tc>
                  <a:txBody>
                    <a:bodyPr/>
                    <a:lstStyle/>
                    <a:p>
                      <a:pPr algn="ctr"/>
                      <a:r>
                        <a:rPr lang="en-US" sz="1400" b="1" noProof="0">
                          <a:latin typeface="Mulish" pitchFamily="2" charset="0"/>
                        </a:rPr>
                        <a:t>2.25%</a:t>
                      </a:r>
                    </a:p>
                  </a:txBody>
                  <a:tcPr anchor="ctr">
                    <a:solidFill>
                      <a:srgbClr val="EFE8DD"/>
                    </a:solidFill>
                  </a:tcPr>
                </a:tc>
                <a:extLst>
                  <a:ext uri="{0D108BD9-81ED-4DB2-BD59-A6C34878D82A}">
                    <a16:rowId xmlns:a16="http://schemas.microsoft.com/office/drawing/2014/main" val="1933357862"/>
                  </a:ext>
                </a:extLst>
              </a:tr>
            </a:tbl>
          </a:graphicData>
        </a:graphic>
      </p:graphicFrame>
    </p:spTree>
    <p:extLst>
      <p:ext uri="{BB962C8B-B14F-4D97-AF65-F5344CB8AC3E}">
        <p14:creationId xmlns:p14="http://schemas.microsoft.com/office/powerpoint/2010/main" val="945938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FC2A572-5EDE-B383-7DCB-2835E12206E6}"/>
              </a:ext>
            </a:extLst>
          </p:cNvPr>
          <p:cNvGraphicFramePr>
            <a:graphicFrameLocks/>
          </p:cNvGraphicFramePr>
          <p:nvPr>
            <p:custDataLst>
              <p:tags r:id="rId1"/>
            </p:custDataLst>
            <p:extLst>
              <p:ext uri="{D42A27DB-BD31-4B8C-83A1-F6EECF244321}">
                <p14:modId xmlns:p14="http://schemas.microsoft.com/office/powerpoint/2010/main" val="4736576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9E0F150E-3E44-37F5-B1B2-74020E3D8667}"/>
              </a:ext>
            </a:extLst>
          </p:cNvPr>
          <p:cNvSpPr txBox="1"/>
          <p:nvPr/>
        </p:nvSpPr>
        <p:spPr>
          <a:xfrm>
            <a:off x="984708" y="3539823"/>
            <a:ext cx="4778511" cy="794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dirty="0">
                <a:solidFill>
                  <a:srgbClr val="EADDCA"/>
                </a:solidFill>
                <a:latin typeface="Gatwick Light" panose="00000500000000000000" pitchFamily="2" charset="0"/>
              </a:rPr>
              <a:t>HIGHLIGHTS</a:t>
            </a:r>
            <a:endParaRPr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325422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3F021-09EC-2F7A-2A92-EDA8332288C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44B0FBC-211E-0824-ACF9-3954BFF006F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8FC2A572-5EDE-B383-7DCB-2835E12206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rodutos">
            <a:extLst>
              <a:ext uri="{FF2B5EF4-FFF2-40B4-BE49-F238E27FC236}">
                <a16:creationId xmlns:a16="http://schemas.microsoft.com/office/drawing/2014/main" id="{F7D2A8B7-0055-AA9C-C303-F668EE82F514}"/>
              </a:ext>
            </a:extLst>
          </p:cNvPr>
          <p:cNvSpPr txBox="1"/>
          <p:nvPr/>
        </p:nvSpPr>
        <p:spPr>
          <a:xfrm>
            <a:off x="984708" y="2794000"/>
            <a:ext cx="70416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i="1" dirty="0" err="1">
                <a:solidFill>
                  <a:srgbClr val="EADDCA"/>
                </a:solidFill>
                <a:latin typeface="Gatwick Light" panose="00000500000000000000" pitchFamily="2" charset="0"/>
              </a:rPr>
              <a:t>Funding</a:t>
            </a:r>
            <a:r>
              <a:rPr lang="pt-BR" i="1" dirty="0">
                <a:solidFill>
                  <a:srgbClr val="EADDCA"/>
                </a:solidFill>
                <a:latin typeface="Gatwick Light" panose="00000500000000000000" pitchFamily="2" charset="0"/>
              </a:rPr>
              <a:t> </a:t>
            </a:r>
            <a:br>
              <a:rPr lang="pt-BR" dirty="0">
                <a:solidFill>
                  <a:srgbClr val="EADDCA"/>
                </a:solidFill>
                <a:latin typeface="Gatwick Light" panose="00000500000000000000" pitchFamily="2" charset="0"/>
              </a:rPr>
            </a:br>
            <a:r>
              <a:rPr lang="pt-BR" dirty="0" err="1">
                <a:solidFill>
                  <a:srgbClr val="EADDCA"/>
                </a:solidFill>
                <a:latin typeface="Gatwick Light" panose="00000500000000000000" pitchFamily="2" charset="0"/>
              </a:rPr>
              <a:t>and</a:t>
            </a:r>
            <a:r>
              <a:rPr lang="pt-BR" dirty="0">
                <a:solidFill>
                  <a:srgbClr val="EADDCA"/>
                </a:solidFill>
                <a:latin typeface="Gatwick Light" panose="00000500000000000000" pitchFamily="2" charset="0"/>
              </a:rPr>
              <a:t> capital</a:t>
            </a:r>
          </a:p>
        </p:txBody>
      </p:sp>
    </p:spTree>
    <p:extLst>
      <p:ext uri="{BB962C8B-B14F-4D97-AF65-F5344CB8AC3E}">
        <p14:creationId xmlns:p14="http://schemas.microsoft.com/office/powerpoint/2010/main" val="727257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to 38" hidden="1">
            <a:extLst>
              <a:ext uri="{FF2B5EF4-FFF2-40B4-BE49-F238E27FC236}">
                <a16:creationId xmlns:a16="http://schemas.microsoft.com/office/drawing/2014/main" id="{9509C0A3-B5A9-AC89-3AC0-F6CE70854066}"/>
              </a:ext>
            </a:extLst>
          </p:cNvPr>
          <p:cNvGraphicFramePr>
            <a:graphicFrameLocks/>
          </p:cNvGraphicFramePr>
          <p:nvPr>
            <p:custDataLst>
              <p:tags r:id="rId1"/>
            </p:custDataLst>
            <p:extLst>
              <p:ext uri="{D42A27DB-BD31-4B8C-83A1-F6EECF244321}">
                <p14:modId xmlns:p14="http://schemas.microsoft.com/office/powerpoint/2010/main" val="2778376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3" imgW="421" imgH="420" progId="TCLayout.ActiveDocument.1">
                  <p:embed/>
                </p:oleObj>
              </mc:Choice>
              <mc:Fallback>
                <p:oleObj name="Slide do think-cell" r:id="rId43" imgW="421" imgH="420" progId="TCLayout.ActiveDocument.1">
                  <p:embed/>
                  <p:pic>
                    <p:nvPicPr>
                      <p:cNvPr id="39" name="Objeto 38" hidden="1">
                        <a:extLst>
                          <a:ext uri="{FF2B5EF4-FFF2-40B4-BE49-F238E27FC236}">
                            <a16:creationId xmlns:a16="http://schemas.microsoft.com/office/drawing/2014/main" id="{9509C0A3-B5A9-AC89-3AC0-F6CE70854066}"/>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6" name="Produtos">
            <a:extLst>
              <a:ext uri="{FF2B5EF4-FFF2-40B4-BE49-F238E27FC236}">
                <a16:creationId xmlns:a16="http://schemas.microsoft.com/office/drawing/2014/main" id="{8B29BDDD-9A07-568F-4C8E-4FFA1D7445AE}"/>
              </a:ext>
            </a:extLst>
          </p:cNvPr>
          <p:cNvSpPr txBox="1"/>
          <p:nvPr/>
        </p:nvSpPr>
        <p:spPr>
          <a:xfrm>
            <a:off x="254000" y="-159280"/>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i="1" dirty="0" err="1">
                <a:solidFill>
                  <a:srgbClr val="7F252F"/>
                </a:solidFill>
                <a:latin typeface="Gatwick Light" panose="00000500000000000000" pitchFamily="2" charset="0"/>
              </a:rPr>
              <a:t>Funding</a:t>
            </a:r>
            <a:r>
              <a:rPr lang="pt-BR" sz="1400" dirty="0">
                <a:solidFill>
                  <a:srgbClr val="7F252F"/>
                </a:solidFill>
                <a:latin typeface="Gatwick Light" panose="00000500000000000000" pitchFamily="2" charset="0"/>
              </a:rPr>
              <a:t> AND capital</a:t>
            </a:r>
            <a:endParaRPr sz="1400" dirty="0">
              <a:solidFill>
                <a:srgbClr val="7F252F"/>
              </a:solidFill>
              <a:latin typeface="Gatwick Light" panose="00000500000000000000" pitchFamily="2" charset="0"/>
            </a:endParaRPr>
          </a:p>
        </p:txBody>
      </p:sp>
      <p:cxnSp>
        <p:nvCxnSpPr>
          <p:cNvPr id="7" name="Straight Connector 6">
            <a:extLst>
              <a:ext uri="{FF2B5EF4-FFF2-40B4-BE49-F238E27FC236}">
                <a16:creationId xmlns:a16="http://schemas.microsoft.com/office/drawing/2014/main" id="{38D3DF19-81BE-0084-57D6-5946D020FC02}"/>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CaixaDeTexto 138">
            <a:extLst>
              <a:ext uri="{FF2B5EF4-FFF2-40B4-BE49-F238E27FC236}">
                <a16:creationId xmlns:a16="http://schemas.microsoft.com/office/drawing/2014/main" id="{46E12F62-F60B-C287-0944-FB3BFF7119E2}"/>
              </a:ext>
            </a:extLst>
          </p:cNvPr>
          <p:cNvSpPr txBox="1"/>
          <p:nvPr/>
        </p:nvSpPr>
        <p:spPr>
          <a:xfrm>
            <a:off x="215014" y="7455356"/>
            <a:ext cx="10859385" cy="215444"/>
          </a:xfrm>
          <a:prstGeom prst="rect">
            <a:avLst/>
          </a:prstGeom>
          <a:noFill/>
        </p:spPr>
        <p:txBody>
          <a:bodyPr wrap="square">
            <a:spAutoFit/>
          </a:bodyPr>
          <a:lstStyle/>
          <a:p>
            <a:pPr algn="just" rtl="0"/>
            <a:r>
              <a:rPr lang="en-US" sz="800" b="0" i="0" u="none" strike="noStrike" kern="1200" baseline="0" dirty="0">
                <a:latin typeface="Mulish Light" pitchFamily="2" charset="0"/>
              </a:rPr>
              <a:t>1 – Other includes Deposits (demand and interbank) and DPGE; 2 – Includes Subordinated Financial Bills; 3 – Short-Term Liquidity Ratio; and 4 – Structural Liquidity Ratio.</a:t>
            </a:r>
            <a:endParaRPr lang="pt-BR" sz="800" dirty="0">
              <a:latin typeface="Mulish Light" pitchFamily="2" charset="0"/>
            </a:endParaRPr>
          </a:p>
        </p:txBody>
      </p:sp>
      <p:graphicFrame>
        <p:nvGraphicFramePr>
          <p:cNvPr id="21" name="Chart 3">
            <a:extLst>
              <a:ext uri="{FF2B5EF4-FFF2-40B4-BE49-F238E27FC236}">
                <a16:creationId xmlns:a16="http://schemas.microsoft.com/office/drawing/2014/main" id="{1BAE12D8-5999-3424-55A2-242053D6FB75}"/>
              </a:ext>
            </a:extLst>
          </p:cNvPr>
          <p:cNvGraphicFramePr/>
          <p:nvPr>
            <p:custDataLst>
              <p:tags r:id="rId2"/>
            </p:custDataLst>
            <p:extLst>
              <p:ext uri="{D42A27DB-BD31-4B8C-83A1-F6EECF244321}">
                <p14:modId xmlns:p14="http://schemas.microsoft.com/office/powerpoint/2010/main" val="3873224868"/>
              </p:ext>
            </p:extLst>
          </p:nvPr>
        </p:nvGraphicFramePr>
        <p:xfrm>
          <a:off x="1570038" y="1155700"/>
          <a:ext cx="9879012" cy="2644775"/>
        </p:xfrm>
        <a:graphic>
          <a:graphicData uri="http://schemas.openxmlformats.org/drawingml/2006/chart">
            <c:chart xmlns:c="http://schemas.openxmlformats.org/drawingml/2006/chart" xmlns:r="http://schemas.openxmlformats.org/officeDocument/2006/relationships" r:id="rId45"/>
          </a:graphicData>
        </a:graphic>
      </p:graphicFrame>
      <p:cxnSp>
        <p:nvCxnSpPr>
          <p:cNvPr id="73" name="Conector reto 72">
            <a:extLst>
              <a:ext uri="{FF2B5EF4-FFF2-40B4-BE49-F238E27FC236}">
                <a16:creationId xmlns:a16="http://schemas.microsoft.com/office/drawing/2014/main" id="{E097F1BF-A6E5-BA20-AEC8-78C8C4E4F978}"/>
              </a:ext>
            </a:extLst>
          </p:cNvPr>
          <p:cNvCxnSpPr/>
          <p:nvPr>
            <p:custDataLst>
              <p:tags r:id="rId3"/>
            </p:custDataLst>
          </p:nvPr>
        </p:nvCxnSpPr>
        <p:spPr bwMode="auto">
          <a:xfrm flipH="1">
            <a:off x="2832100" y="3248025"/>
            <a:ext cx="88900"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Conector reto 454">
            <a:extLst>
              <a:ext uri="{FF2B5EF4-FFF2-40B4-BE49-F238E27FC236}">
                <a16:creationId xmlns:a16="http://schemas.microsoft.com/office/drawing/2014/main" id="{778EAF92-2EA1-BC28-175E-0D02CCA393AB}"/>
              </a:ext>
            </a:extLst>
          </p:cNvPr>
          <p:cNvCxnSpPr/>
          <p:nvPr>
            <p:custDataLst>
              <p:tags r:id="rId4"/>
            </p:custDataLst>
          </p:nvPr>
        </p:nvCxnSpPr>
        <p:spPr bwMode="auto">
          <a:xfrm flipH="1">
            <a:off x="2832100" y="3425826"/>
            <a:ext cx="88900" cy="1063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Conector reto 73">
            <a:extLst>
              <a:ext uri="{FF2B5EF4-FFF2-40B4-BE49-F238E27FC236}">
                <a16:creationId xmlns:a16="http://schemas.microsoft.com/office/drawing/2014/main" id="{C185F59C-E7E3-1A1A-16A1-BB47375179F1}"/>
              </a:ext>
            </a:extLst>
          </p:cNvPr>
          <p:cNvCxnSpPr/>
          <p:nvPr>
            <p:custDataLst>
              <p:tags r:id="rId5"/>
            </p:custDataLst>
          </p:nvPr>
        </p:nvCxnSpPr>
        <p:spPr bwMode="auto">
          <a:xfrm flipH="1">
            <a:off x="4775200" y="3173413"/>
            <a:ext cx="88900"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Conector reto 75">
            <a:extLst>
              <a:ext uri="{FF2B5EF4-FFF2-40B4-BE49-F238E27FC236}">
                <a16:creationId xmlns:a16="http://schemas.microsoft.com/office/drawing/2014/main" id="{B1807FE1-1A15-0AC7-889A-73D5D9C931DA}"/>
              </a:ext>
            </a:extLst>
          </p:cNvPr>
          <p:cNvCxnSpPr/>
          <p:nvPr>
            <p:custDataLst>
              <p:tags r:id="rId6"/>
            </p:custDataLst>
          </p:nvPr>
        </p:nvCxnSpPr>
        <p:spPr bwMode="auto">
          <a:xfrm flipH="1">
            <a:off x="6716713" y="3189288"/>
            <a:ext cx="88900"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Conector reto 77">
            <a:extLst>
              <a:ext uri="{FF2B5EF4-FFF2-40B4-BE49-F238E27FC236}">
                <a16:creationId xmlns:a16="http://schemas.microsoft.com/office/drawing/2014/main" id="{D57CE2D8-C23B-1477-0D9A-F50619BB9A2D}"/>
              </a:ext>
            </a:extLst>
          </p:cNvPr>
          <p:cNvCxnSpPr/>
          <p:nvPr>
            <p:custDataLst>
              <p:tags r:id="rId7"/>
            </p:custDataLst>
          </p:nvPr>
        </p:nvCxnSpPr>
        <p:spPr bwMode="auto">
          <a:xfrm flipH="1">
            <a:off x="8659813" y="3155950"/>
            <a:ext cx="88900"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Conector reto 17">
            <a:extLst>
              <a:ext uri="{FF2B5EF4-FFF2-40B4-BE49-F238E27FC236}">
                <a16:creationId xmlns:a16="http://schemas.microsoft.com/office/drawing/2014/main" id="{492999DA-AAED-6F83-3855-E81FF4D3DA94}"/>
              </a:ext>
            </a:extLst>
          </p:cNvPr>
          <p:cNvCxnSpPr/>
          <p:nvPr>
            <p:custDataLst>
              <p:tags r:id="rId8"/>
            </p:custDataLst>
          </p:nvPr>
        </p:nvCxnSpPr>
        <p:spPr bwMode="auto">
          <a:xfrm flipH="1">
            <a:off x="10602913" y="3159125"/>
            <a:ext cx="88900" cy="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Retângulo 2">
            <a:extLst>
              <a:ext uri="{FF2B5EF4-FFF2-40B4-BE49-F238E27FC236}">
                <a16:creationId xmlns:a16="http://schemas.microsoft.com/office/drawing/2014/main" id="{A98D0AFA-B1E5-C763-6E99-B41E630734E5}"/>
              </a:ext>
            </a:extLst>
          </p:cNvPr>
          <p:cNvSpPr/>
          <p:nvPr>
            <p:custDataLst>
              <p:tags r:id="rId9"/>
            </p:custDataLst>
          </p:nvPr>
        </p:nvSpPr>
        <p:spPr bwMode="auto">
          <a:xfrm>
            <a:off x="2357438" y="3667125"/>
            <a:ext cx="534988" cy="3651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chemeClr val="tx1"/>
                </a:solidFill>
                <a:latin typeface="Mulish" pitchFamily="2" charset="0"/>
                <a:ea typeface="Open Sans" panose="020B0606030504020204" pitchFamily="34" charset="0"/>
                <a:cs typeface="Open Sans" panose="020B0606030504020204" pitchFamily="34" charset="0"/>
              </a:rPr>
              <a:t>Dec-24</a:t>
            </a:r>
            <a:br>
              <a:rPr lang="en-US" altLang="en-US" sz="1200" dirty="0">
                <a:solidFill>
                  <a:schemeClr val="tx1"/>
                </a:solidFill>
                <a:latin typeface="Mulish" pitchFamily="2" charset="0"/>
                <a:ea typeface="Open Sans" panose="020B0606030504020204" pitchFamily="34" charset="0"/>
                <a:cs typeface="Open Sans" panose="020B0606030504020204" pitchFamily="34" charset="0"/>
              </a:rPr>
            </a:br>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3" name="Retângulo 12">
            <a:extLst>
              <a:ext uri="{FF2B5EF4-FFF2-40B4-BE49-F238E27FC236}">
                <a16:creationId xmlns:a16="http://schemas.microsoft.com/office/drawing/2014/main" id="{998E68F9-DF28-B03E-BC5F-1D255D4B613B}"/>
              </a:ext>
            </a:extLst>
          </p:cNvPr>
          <p:cNvSpPr/>
          <p:nvPr>
            <p:custDataLst>
              <p:tags r:id="rId10"/>
            </p:custDataLst>
          </p:nvPr>
        </p:nvSpPr>
        <p:spPr bwMode="gray">
          <a:xfrm>
            <a:off x="4452938" y="3449638"/>
            <a:ext cx="228600" cy="165100"/>
          </a:xfrm>
          <a:prstGeom prst="rect">
            <a:avLst/>
          </a:prstGeom>
          <a:solidFill>
            <a:srgbClr val="E9DBC5"/>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F6E5A859-3236-41FA-8B3E-6A0F225939B8}" type="datetime'''''8''''''''''''''''''''''3'''''''''''''">
              <a:rPr lang="pt-BR" altLang="en-US" sz="1200" smtClean="0">
                <a:solidFill>
                  <a:schemeClr val="tx1"/>
                </a:solidFill>
                <a:effectLst/>
                <a:latin typeface="Mulish" pitchFamily="2" charset="0"/>
                <a:sym typeface="Mulish" pitchFamily="2" charset="0"/>
              </a:rPr>
              <a:pPr algn="ctr">
                <a:lnSpc>
                  <a:spcPct val="90000"/>
                </a:lnSpc>
                <a:spcBef>
                  <a:spcPct val="0"/>
                </a:spcBef>
                <a:spcAft>
                  <a:spcPct val="0"/>
                </a:spcAft>
              </a:pPr>
              <a:t>83</a:t>
            </a:fld>
            <a:endParaRPr lang="pt-BR" sz="1200">
              <a:solidFill>
                <a:schemeClr val="tx1"/>
              </a:solidFill>
              <a:latin typeface="Mulish" pitchFamily="2" charset="0"/>
              <a:sym typeface="Mulish" pitchFamily="2" charset="0"/>
            </a:endParaRPr>
          </a:p>
        </p:txBody>
      </p:sp>
      <p:sp>
        <p:nvSpPr>
          <p:cNvPr id="9" name="Retângulo 8">
            <a:extLst>
              <a:ext uri="{FF2B5EF4-FFF2-40B4-BE49-F238E27FC236}">
                <a16:creationId xmlns:a16="http://schemas.microsoft.com/office/drawing/2014/main" id="{6C704C52-AAC8-BA9D-6D67-084E90C16CA4}"/>
              </a:ext>
            </a:extLst>
          </p:cNvPr>
          <p:cNvSpPr/>
          <p:nvPr>
            <p:custDataLst>
              <p:tags r:id="rId11"/>
            </p:custDataLst>
          </p:nvPr>
        </p:nvSpPr>
        <p:spPr bwMode="auto">
          <a:xfrm>
            <a:off x="4297363" y="3667125"/>
            <a:ext cx="539750" cy="3651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5C0D0510-7A46-4678-818C-69CCDE3A8508}" type="datetime'''''''''''M''a''''''r''''-''25'''''''''''''''''''''''''''">
              <a:rPr lang="en-US" altLang="en-US" sz="1200" smtClean="0">
                <a:solidFill>
                  <a:schemeClr val="tx1"/>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Mar-25</a:t>
            </a:fld>
            <a:br>
              <a:rPr lang="en-US" altLang="en-US" sz="1200" dirty="0">
                <a:solidFill>
                  <a:schemeClr val="tx1"/>
                </a:solidFill>
                <a:latin typeface="Mulish" pitchFamily="2" charset="0"/>
                <a:ea typeface="Open Sans" panose="020B0606030504020204" pitchFamily="34" charset="0"/>
                <a:cs typeface="Open Sans" panose="020B0606030504020204" pitchFamily="34" charset="0"/>
              </a:rPr>
            </a:br>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5" name="Retângulo 14">
            <a:extLst>
              <a:ext uri="{FF2B5EF4-FFF2-40B4-BE49-F238E27FC236}">
                <a16:creationId xmlns:a16="http://schemas.microsoft.com/office/drawing/2014/main" id="{7ED87516-0ECB-AA73-7365-CC60B771C5EA}"/>
              </a:ext>
            </a:extLst>
          </p:cNvPr>
          <p:cNvSpPr/>
          <p:nvPr>
            <p:custDataLst>
              <p:tags r:id="rId12"/>
            </p:custDataLst>
          </p:nvPr>
        </p:nvSpPr>
        <p:spPr bwMode="gray">
          <a:xfrm>
            <a:off x="6394450" y="3449638"/>
            <a:ext cx="228600" cy="165100"/>
          </a:xfrm>
          <a:prstGeom prst="rect">
            <a:avLst/>
          </a:prstGeom>
          <a:solidFill>
            <a:srgbClr val="E9DBC5"/>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40B7FD0B-B5D5-4E8A-8974-A8823691988D}" type="datetime'''''''''''9''''''''''''2'''''''''''''''''''''''''''''''''''">
              <a:rPr lang="pt-BR" altLang="en-US" sz="1200" smtClean="0">
                <a:solidFill>
                  <a:schemeClr val="tx1"/>
                </a:solidFill>
                <a:effectLst/>
                <a:latin typeface="Mulish" pitchFamily="2" charset="0"/>
                <a:sym typeface="Mulish" pitchFamily="2" charset="0"/>
              </a:rPr>
              <a:pPr algn="ctr">
                <a:lnSpc>
                  <a:spcPct val="90000"/>
                </a:lnSpc>
                <a:spcBef>
                  <a:spcPct val="0"/>
                </a:spcBef>
                <a:spcAft>
                  <a:spcPct val="0"/>
                </a:spcAft>
              </a:pPr>
              <a:t>92</a:t>
            </a:fld>
            <a:endParaRPr lang="pt-BR" sz="1200">
              <a:solidFill>
                <a:schemeClr val="tx1"/>
              </a:solidFill>
              <a:latin typeface="Mulish" pitchFamily="2" charset="0"/>
              <a:sym typeface="Mulish" pitchFamily="2" charset="0"/>
            </a:endParaRPr>
          </a:p>
        </p:txBody>
      </p:sp>
      <p:sp>
        <p:nvSpPr>
          <p:cNvPr id="54" name="Retângulo 53">
            <a:extLst>
              <a:ext uri="{FF2B5EF4-FFF2-40B4-BE49-F238E27FC236}">
                <a16:creationId xmlns:a16="http://schemas.microsoft.com/office/drawing/2014/main" id="{F603F207-DBF2-792B-5FE9-0A9780AC8760}"/>
              </a:ext>
            </a:extLst>
          </p:cNvPr>
          <p:cNvSpPr/>
          <p:nvPr>
            <p:custDataLst>
              <p:tags r:id="rId13"/>
            </p:custDataLst>
          </p:nvPr>
        </p:nvSpPr>
        <p:spPr bwMode="auto">
          <a:xfrm>
            <a:off x="6264275" y="3667125"/>
            <a:ext cx="488950" cy="3651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B56438C5-CFBC-419D-AC68-311671FEA0D5}" type="datetime'''J''''un-''''''2''''''''''''''''''5'''''''''''''''''">
              <a:rPr lang="en-US" altLang="en-US" sz="1200" smtClean="0">
                <a:solidFill>
                  <a:schemeClr val="tx1"/>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Jun-25</a:t>
            </a:fld>
            <a:br>
              <a:rPr lang="en-US" altLang="en-US" sz="1200" dirty="0">
                <a:solidFill>
                  <a:schemeClr val="tx1"/>
                </a:solidFill>
                <a:latin typeface="Mulish" pitchFamily="2" charset="0"/>
                <a:ea typeface="Open Sans" panose="020B0606030504020204" pitchFamily="34" charset="0"/>
                <a:cs typeface="Open Sans" panose="020B0606030504020204" pitchFamily="34" charset="0"/>
              </a:rPr>
            </a:br>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464" name="Retângulo 463">
            <a:extLst>
              <a:ext uri="{FF2B5EF4-FFF2-40B4-BE49-F238E27FC236}">
                <a16:creationId xmlns:a16="http://schemas.microsoft.com/office/drawing/2014/main" id="{D3344770-BAE3-F329-5DB9-AC3D0B2CEE40}"/>
              </a:ext>
            </a:extLst>
          </p:cNvPr>
          <p:cNvSpPr/>
          <p:nvPr>
            <p:custDataLst>
              <p:tags r:id="rId14"/>
            </p:custDataLst>
          </p:nvPr>
        </p:nvSpPr>
        <p:spPr bwMode="gray">
          <a:xfrm>
            <a:off x="8337550" y="3451225"/>
            <a:ext cx="228600" cy="165100"/>
          </a:xfrm>
          <a:prstGeom prst="rect">
            <a:avLst/>
          </a:prstGeom>
          <a:solidFill>
            <a:srgbClr val="E9DBC5"/>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F83BC804-9A8E-4067-8E01-84BC37B220F9}" type="datetime'''''''''''''''''''6''''''''''''''''''''''''''9'''">
              <a:rPr lang="pt-BR" altLang="en-US" sz="1200" smtClean="0">
                <a:solidFill>
                  <a:schemeClr val="tx1"/>
                </a:solidFill>
                <a:effectLst/>
                <a:latin typeface="Mulish" pitchFamily="2" charset="0"/>
              </a:rPr>
              <a:pPr algn="ctr">
                <a:lnSpc>
                  <a:spcPct val="90000"/>
                </a:lnSpc>
                <a:spcBef>
                  <a:spcPct val="0"/>
                </a:spcBef>
                <a:spcAft>
                  <a:spcPct val="0"/>
                </a:spcAft>
              </a:pPr>
              <a:t>69</a:t>
            </a:fld>
            <a:endParaRPr lang="pt-BR" sz="1200">
              <a:solidFill>
                <a:schemeClr val="tx1"/>
              </a:solidFill>
              <a:latin typeface="Mulish" pitchFamily="2" charset="0"/>
              <a:sym typeface="Mulish"/>
            </a:endParaRPr>
          </a:p>
        </p:txBody>
      </p:sp>
      <p:sp>
        <p:nvSpPr>
          <p:cNvPr id="49" name="Retângulo 48">
            <a:extLst>
              <a:ext uri="{FF2B5EF4-FFF2-40B4-BE49-F238E27FC236}">
                <a16:creationId xmlns:a16="http://schemas.microsoft.com/office/drawing/2014/main" id="{1F1159A5-5D41-1449-2A63-E3EB9E2C531B}"/>
              </a:ext>
            </a:extLst>
          </p:cNvPr>
          <p:cNvSpPr/>
          <p:nvPr>
            <p:custDataLst>
              <p:tags r:id="rId15"/>
            </p:custDataLst>
          </p:nvPr>
        </p:nvSpPr>
        <p:spPr bwMode="auto">
          <a:xfrm>
            <a:off x="8186738" y="3667125"/>
            <a:ext cx="53181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chemeClr val="tx1"/>
                </a:solidFill>
                <a:latin typeface="Mulish" pitchFamily="2" charset="0"/>
                <a:ea typeface="Open Sans" panose="020B0606030504020204" pitchFamily="34" charset="0"/>
                <a:cs typeface="Open Sans" panose="020B0606030504020204" pitchFamily="34" charset="0"/>
              </a:rPr>
              <a:t>Sep-25</a:t>
            </a:r>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1" name="Retângulo 10">
            <a:extLst>
              <a:ext uri="{FF2B5EF4-FFF2-40B4-BE49-F238E27FC236}">
                <a16:creationId xmlns:a16="http://schemas.microsoft.com/office/drawing/2014/main" id="{F2F2DCBC-C608-8463-D223-9E972B2D9822}"/>
              </a:ext>
            </a:extLst>
          </p:cNvPr>
          <p:cNvSpPr/>
          <p:nvPr>
            <p:custDataLst>
              <p:tags r:id="rId16"/>
            </p:custDataLst>
          </p:nvPr>
        </p:nvSpPr>
        <p:spPr bwMode="gray">
          <a:xfrm>
            <a:off x="10280650" y="3449638"/>
            <a:ext cx="228600" cy="165100"/>
          </a:xfrm>
          <a:prstGeom prst="rect">
            <a:avLst/>
          </a:prstGeom>
          <a:solidFill>
            <a:srgbClr val="E9DBC5"/>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D382667F-E8E4-4FF8-82D7-C4E9631EC575}" type="datetime'''''''''7''8'''''''''''''''''''''''''">
              <a:rPr lang="pt-BR" altLang="en-US" sz="1200" smtClean="0">
                <a:solidFill>
                  <a:schemeClr val="tx1"/>
                </a:solidFill>
                <a:effectLst/>
                <a:latin typeface="Mulish" pitchFamily="2" charset="0"/>
                <a:sym typeface="Mulish" pitchFamily="2" charset="0"/>
              </a:rPr>
              <a:pPr algn="ctr">
                <a:lnSpc>
                  <a:spcPct val="90000"/>
                </a:lnSpc>
                <a:spcBef>
                  <a:spcPct val="0"/>
                </a:spcBef>
                <a:spcAft>
                  <a:spcPct val="0"/>
                </a:spcAft>
              </a:pPr>
              <a:t>78</a:t>
            </a:fld>
            <a:endParaRPr lang="pt-BR" sz="1200">
              <a:solidFill>
                <a:schemeClr val="tx1"/>
              </a:solidFill>
              <a:latin typeface="Mulish" pitchFamily="2" charset="0"/>
              <a:sym typeface="Mulish" pitchFamily="2" charset="0"/>
            </a:endParaRPr>
          </a:p>
        </p:txBody>
      </p:sp>
      <p:sp>
        <p:nvSpPr>
          <p:cNvPr id="2" name="Retângulo 1">
            <a:extLst>
              <a:ext uri="{FF2B5EF4-FFF2-40B4-BE49-F238E27FC236}">
                <a16:creationId xmlns:a16="http://schemas.microsoft.com/office/drawing/2014/main" id="{15C30BDD-C803-BF03-1CA7-F7A6D753F65A}"/>
              </a:ext>
            </a:extLst>
          </p:cNvPr>
          <p:cNvSpPr/>
          <p:nvPr>
            <p:custDataLst>
              <p:tags r:id="rId17"/>
            </p:custDataLst>
          </p:nvPr>
        </p:nvSpPr>
        <p:spPr bwMode="auto">
          <a:xfrm>
            <a:off x="10128250" y="3667125"/>
            <a:ext cx="5349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chemeClr val="tx1"/>
                </a:solidFill>
                <a:latin typeface="Mulish" pitchFamily="2" charset="0"/>
                <a:ea typeface="Open Sans" panose="020B0606030504020204" pitchFamily="34" charset="0"/>
                <a:cs typeface="Open Sans" panose="020B0606030504020204" pitchFamily="34" charset="0"/>
              </a:rPr>
              <a:t>Dec-25</a:t>
            </a:r>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1" name="Retângulo 50">
            <a:extLst>
              <a:ext uri="{FF2B5EF4-FFF2-40B4-BE49-F238E27FC236}">
                <a16:creationId xmlns:a16="http://schemas.microsoft.com/office/drawing/2014/main" id="{D106A81E-8DC3-692A-11BC-D13802EDE649}"/>
              </a:ext>
            </a:extLst>
          </p:cNvPr>
          <p:cNvSpPr/>
          <p:nvPr>
            <p:custDataLst>
              <p:tags r:id="rId18"/>
            </p:custDataLst>
          </p:nvPr>
        </p:nvSpPr>
        <p:spPr bwMode="gray">
          <a:xfrm>
            <a:off x="2354263" y="1571625"/>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062E1E3C-ED73-4BE3-8A76-20AD28DF5D88}" type="datetime'''''''1''''''''''7''''.8''2''''''''''''''3'''">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17.823</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0" name="Retângulo 9">
            <a:extLst>
              <a:ext uri="{FF2B5EF4-FFF2-40B4-BE49-F238E27FC236}">
                <a16:creationId xmlns:a16="http://schemas.microsoft.com/office/drawing/2014/main" id="{B99BE72C-3473-41B0-9CBA-33765DCDB6E9}"/>
              </a:ext>
            </a:extLst>
          </p:cNvPr>
          <p:cNvSpPr/>
          <p:nvPr>
            <p:custDataLst>
              <p:tags r:id="rId19"/>
            </p:custDataLst>
          </p:nvPr>
        </p:nvSpPr>
        <p:spPr bwMode="gray">
          <a:xfrm>
            <a:off x="4297363" y="1501775"/>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D65A8021-12CA-47C1-8D0B-7F04F8999528}" type="datetime'''''1''''''''''''8''''''''''.''5''''2''''''1'''''">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18.521</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5" name="Retângulo 54">
            <a:extLst>
              <a:ext uri="{FF2B5EF4-FFF2-40B4-BE49-F238E27FC236}">
                <a16:creationId xmlns:a16="http://schemas.microsoft.com/office/drawing/2014/main" id="{853F3415-ADE7-E0F2-A0A9-CD2C910F41B6}"/>
              </a:ext>
            </a:extLst>
          </p:cNvPr>
          <p:cNvSpPr/>
          <p:nvPr>
            <p:custDataLst>
              <p:tags r:id="rId20"/>
            </p:custDataLst>
          </p:nvPr>
        </p:nvSpPr>
        <p:spPr bwMode="gray">
          <a:xfrm>
            <a:off x="6238875" y="1333500"/>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07B6114E-7B21-4A7C-B4BF-7BB6E39301C5}" type="datetime'''''''''''''''''''''''2''''''''''''''''''''0''''.''20''''2'''">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20.202</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9" name="Retângulo 58">
            <a:extLst>
              <a:ext uri="{FF2B5EF4-FFF2-40B4-BE49-F238E27FC236}">
                <a16:creationId xmlns:a16="http://schemas.microsoft.com/office/drawing/2014/main" id="{33DB1BE0-CEF4-41D5-CD7E-5DADCEEDBAD9}"/>
              </a:ext>
            </a:extLst>
          </p:cNvPr>
          <p:cNvSpPr/>
          <p:nvPr>
            <p:custDataLst>
              <p:tags r:id="rId21"/>
            </p:custDataLst>
          </p:nvPr>
        </p:nvSpPr>
        <p:spPr bwMode="gray">
          <a:xfrm>
            <a:off x="8181975" y="1311275"/>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FABC663D-BE89-42F7-9282-3E85CD234C0D}" type="datetime'''''''2''''''''0.''''''4''''''''''''''''''''''''3''''''0'">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20.430</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4" name="Retângulo 3">
            <a:extLst>
              <a:ext uri="{FF2B5EF4-FFF2-40B4-BE49-F238E27FC236}">
                <a16:creationId xmlns:a16="http://schemas.microsoft.com/office/drawing/2014/main" id="{4CBB02D6-4679-49EF-467D-94B457B0F37C}"/>
              </a:ext>
            </a:extLst>
          </p:cNvPr>
          <p:cNvSpPr/>
          <p:nvPr>
            <p:custDataLst>
              <p:tags r:id="rId22"/>
            </p:custDataLst>
          </p:nvPr>
        </p:nvSpPr>
        <p:spPr bwMode="gray">
          <a:xfrm>
            <a:off x="10125075" y="1231900"/>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35341D53-2ABD-47B8-B373-4144C730D059}" type="datetime'''''2''''''''''''''''''''1.''''''2''''1''''''''''''''''''8'">
              <a:rPr lang="pt-BR" altLang="en-US" sz="1200" smtClean="0">
                <a:solidFill>
                  <a:srgbClr val="000000"/>
                </a:solidFill>
                <a:latin typeface="Mulish" pitchFamily="2" charset="0"/>
                <a:ea typeface="Open Sans" panose="020B0606030504020204" pitchFamily="34" charset="0"/>
                <a:cs typeface="Open Sans" panose="020B0606030504020204" pitchFamily="34" charset="0"/>
                <a:sym typeface="Mulish" pitchFamily="2" charset="0"/>
              </a:rPr>
              <a:pPr algn="ctr">
                <a:lnSpc>
                  <a:spcPct val="90000"/>
                </a:lnSpc>
                <a:spcBef>
                  <a:spcPct val="0"/>
                </a:spcBef>
                <a:spcAft>
                  <a:spcPct val="0"/>
                </a:spcAft>
              </a:pPr>
              <a:t>21.218</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grpSp>
        <p:nvGrpSpPr>
          <p:cNvPr id="475" name="Agrupar 474">
            <a:extLst>
              <a:ext uri="{FF2B5EF4-FFF2-40B4-BE49-F238E27FC236}">
                <a16:creationId xmlns:a16="http://schemas.microsoft.com/office/drawing/2014/main" id="{759ED09C-05DF-9AC3-C390-D32B94D0714C}"/>
              </a:ext>
            </a:extLst>
          </p:cNvPr>
          <p:cNvGrpSpPr/>
          <p:nvPr/>
        </p:nvGrpSpPr>
        <p:grpSpPr>
          <a:xfrm>
            <a:off x="10998200" y="6167409"/>
            <a:ext cx="1993900" cy="260350"/>
            <a:chOff x="7030182" y="7684388"/>
            <a:chExt cx="1995030" cy="261610"/>
          </a:xfrm>
        </p:grpSpPr>
        <p:sp>
          <p:nvSpPr>
            <p:cNvPr id="482" name="CaixaDeTexto 481">
              <a:extLst>
                <a:ext uri="{FF2B5EF4-FFF2-40B4-BE49-F238E27FC236}">
                  <a16:creationId xmlns:a16="http://schemas.microsoft.com/office/drawing/2014/main" id="{AFF9107C-02B7-0AFF-C0CF-FA01BDA6C292}"/>
                </a:ext>
              </a:extLst>
            </p:cNvPr>
            <p:cNvSpPr txBox="1"/>
            <p:nvPr/>
          </p:nvSpPr>
          <p:spPr>
            <a:xfrm>
              <a:off x="7334940" y="7684388"/>
              <a:ext cx="1690272" cy="261610"/>
            </a:xfrm>
            <a:prstGeom prst="rect">
              <a:avLst/>
            </a:prstGeom>
            <a:noFill/>
          </p:spPr>
          <p:txBody>
            <a:bodyPr wrap="square" rtlCol="0">
              <a:spAutoFit/>
            </a:bodyPr>
            <a:lstStyle>
              <a:defPPr>
                <a:defRPr lang="pt-BR"/>
              </a:defPPr>
              <a:lvl1pPr>
                <a:defRPr sz="1050">
                  <a:latin typeface="Mulish" pitchFamily="2" charset="0"/>
                  <a:ea typeface="Open Sans" panose="020B0606030504020204" pitchFamily="34" charset="0"/>
                  <a:cs typeface="Open Sans" panose="020B0606030504020204" pitchFamily="34" charset="0"/>
                </a:defRPr>
              </a:lvl1pPr>
            </a:lstStyle>
            <a:p>
              <a:r>
                <a:rPr lang="pt-BR" dirty="0"/>
                <a:t>Basel Index</a:t>
              </a:r>
            </a:p>
          </p:txBody>
        </p:sp>
        <p:cxnSp>
          <p:nvCxnSpPr>
            <p:cNvPr id="484" name="Conector reto 483">
              <a:extLst>
                <a:ext uri="{FF2B5EF4-FFF2-40B4-BE49-F238E27FC236}">
                  <a16:creationId xmlns:a16="http://schemas.microsoft.com/office/drawing/2014/main" id="{7A816B48-E232-8A63-05F9-E935526DC6C7}"/>
                </a:ext>
              </a:extLst>
            </p:cNvPr>
            <p:cNvCxnSpPr>
              <a:cxnSpLocks/>
            </p:cNvCxnSpPr>
            <p:nvPr/>
          </p:nvCxnSpPr>
          <p:spPr>
            <a:xfrm>
              <a:off x="7030182" y="7815205"/>
              <a:ext cx="24209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grpSp>
      <p:sp>
        <p:nvSpPr>
          <p:cNvPr id="505" name="Retângulo 504">
            <a:extLst>
              <a:ext uri="{FF2B5EF4-FFF2-40B4-BE49-F238E27FC236}">
                <a16:creationId xmlns:a16="http://schemas.microsoft.com/office/drawing/2014/main" id="{98409AC2-7809-C99F-9EB7-52AB2250A9D8}"/>
              </a:ext>
            </a:extLst>
          </p:cNvPr>
          <p:cNvSpPr/>
          <p:nvPr>
            <p:custDataLst>
              <p:tags r:id="rId23"/>
            </p:custDataLst>
          </p:nvPr>
        </p:nvSpPr>
        <p:spPr bwMode="auto">
          <a:xfrm>
            <a:off x="4186238" y="3971925"/>
            <a:ext cx="214313" cy="160338"/>
          </a:xfrm>
          <a:prstGeom prst="rect">
            <a:avLst/>
          </a:prstGeom>
          <a:solidFill>
            <a:srgbClr val="7F252F"/>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6" name="Retângulo 505">
            <a:extLst>
              <a:ext uri="{FF2B5EF4-FFF2-40B4-BE49-F238E27FC236}">
                <a16:creationId xmlns:a16="http://schemas.microsoft.com/office/drawing/2014/main" id="{4B25A7F3-DF62-67E6-B3FA-98EC000B4E36}"/>
              </a:ext>
            </a:extLst>
          </p:cNvPr>
          <p:cNvSpPr/>
          <p:nvPr>
            <p:custDataLst>
              <p:tags r:id="rId24"/>
            </p:custDataLst>
          </p:nvPr>
        </p:nvSpPr>
        <p:spPr bwMode="auto">
          <a:xfrm>
            <a:off x="4875213" y="3971925"/>
            <a:ext cx="214313" cy="160338"/>
          </a:xfrm>
          <a:prstGeom prst="rect">
            <a:avLst/>
          </a:prstGeom>
          <a:solidFill>
            <a:srgbClr val="AD4A5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7" name="Retângulo 506">
            <a:extLst>
              <a:ext uri="{FF2B5EF4-FFF2-40B4-BE49-F238E27FC236}">
                <a16:creationId xmlns:a16="http://schemas.microsoft.com/office/drawing/2014/main" id="{7DA04222-739D-CDF5-8457-19E962DE53DC}"/>
              </a:ext>
            </a:extLst>
          </p:cNvPr>
          <p:cNvSpPr/>
          <p:nvPr>
            <p:custDataLst>
              <p:tags r:id="rId25"/>
            </p:custDataLst>
          </p:nvPr>
        </p:nvSpPr>
        <p:spPr bwMode="auto">
          <a:xfrm>
            <a:off x="5884863" y="3971925"/>
            <a:ext cx="214313" cy="160338"/>
          </a:xfrm>
          <a:prstGeom prst="rect">
            <a:avLst/>
          </a:prstGeom>
          <a:solidFill>
            <a:srgbClr val="76562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8" name="Retângulo 507">
            <a:extLst>
              <a:ext uri="{FF2B5EF4-FFF2-40B4-BE49-F238E27FC236}">
                <a16:creationId xmlns:a16="http://schemas.microsoft.com/office/drawing/2014/main" id="{7B77914C-5BEB-4E77-AB74-ACA733DEBB2A}"/>
              </a:ext>
            </a:extLst>
          </p:cNvPr>
          <p:cNvSpPr/>
          <p:nvPr>
            <p:custDataLst>
              <p:tags r:id="rId26"/>
            </p:custDataLst>
          </p:nvPr>
        </p:nvSpPr>
        <p:spPr bwMode="auto">
          <a:xfrm>
            <a:off x="6510338" y="3971925"/>
            <a:ext cx="214313" cy="160338"/>
          </a:xfrm>
          <a:prstGeom prst="rect">
            <a:avLst/>
          </a:prstGeom>
          <a:solidFill>
            <a:srgbClr val="A88144"/>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9" name="Retângulo 508">
            <a:extLst>
              <a:ext uri="{FF2B5EF4-FFF2-40B4-BE49-F238E27FC236}">
                <a16:creationId xmlns:a16="http://schemas.microsoft.com/office/drawing/2014/main" id="{6809D6F1-0F79-E1DB-D02C-7C56ECD3ABCF}"/>
              </a:ext>
            </a:extLst>
          </p:cNvPr>
          <p:cNvSpPr/>
          <p:nvPr>
            <p:custDataLst>
              <p:tags r:id="rId27"/>
            </p:custDataLst>
          </p:nvPr>
        </p:nvSpPr>
        <p:spPr bwMode="auto">
          <a:xfrm>
            <a:off x="7993063" y="3971925"/>
            <a:ext cx="214313" cy="160338"/>
          </a:xfrm>
          <a:prstGeom prst="rect">
            <a:avLst/>
          </a:prstGeom>
          <a:solidFill>
            <a:srgbClr val="E9DBC5"/>
          </a:solidFill>
          <a:ln w="6350" cap="flat" cmpd="sng" algn="ctr">
            <a:solidFill>
              <a:srgbClr val="B6A080"/>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7" name="Retângulo 496">
            <a:extLst>
              <a:ext uri="{FF2B5EF4-FFF2-40B4-BE49-F238E27FC236}">
                <a16:creationId xmlns:a16="http://schemas.microsoft.com/office/drawing/2014/main" id="{537E07E5-D4DE-C11F-D3DE-60D565B186D2}"/>
              </a:ext>
            </a:extLst>
          </p:cNvPr>
          <p:cNvSpPr/>
          <p:nvPr>
            <p:custDataLst>
              <p:tags r:id="rId28"/>
            </p:custDataLst>
          </p:nvPr>
        </p:nvSpPr>
        <p:spPr bwMode="auto">
          <a:xfrm>
            <a:off x="4451350" y="3967163"/>
            <a:ext cx="3222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08125216-E157-4097-8FA8-3AD007BA9CC1}" type="datetime'''''''''''''''''''''C''''''D''''''''''''''''''B'''''">
              <a:rPr lang="pt-BR" altLang="en-US" sz="1200" smtClean="0">
                <a:solidFill>
                  <a:schemeClr val="tx1"/>
                </a:solidFill>
                <a:effectLst/>
                <a:latin typeface="Mulish"/>
                <a:ea typeface="Open Sans" panose="020B0606030504020204" pitchFamily="34" charset="0"/>
                <a:cs typeface="Open Sans" panose="020B0606030504020204" pitchFamily="34" charset="0"/>
                <a:sym typeface="Mulish"/>
              </a:rPr>
              <a:pPr>
                <a:spcBef>
                  <a:spcPct val="0"/>
                </a:spcBef>
                <a:spcAft>
                  <a:spcPct val="0"/>
                </a:spcAft>
              </a:pPr>
              <a:t>CDB</a:t>
            </a:fld>
            <a:endParaRPr lang="pt-BR" sz="1200" dirty="0">
              <a:solidFill>
                <a:schemeClr val="tx1"/>
              </a:solidFill>
              <a:latin typeface="Mulish"/>
              <a:ea typeface="Open Sans" panose="020B0606030504020204" pitchFamily="34" charset="0"/>
              <a:cs typeface="Open Sans" panose="020B0606030504020204" pitchFamily="34" charset="0"/>
              <a:sym typeface="Mulish"/>
            </a:endParaRPr>
          </a:p>
        </p:txBody>
      </p:sp>
      <p:sp>
        <p:nvSpPr>
          <p:cNvPr id="499" name="Retângulo 498">
            <a:extLst>
              <a:ext uri="{FF2B5EF4-FFF2-40B4-BE49-F238E27FC236}">
                <a16:creationId xmlns:a16="http://schemas.microsoft.com/office/drawing/2014/main" id="{EBA46250-30BF-7DF8-5656-A1466226947F}"/>
              </a:ext>
            </a:extLst>
          </p:cNvPr>
          <p:cNvSpPr/>
          <p:nvPr>
            <p:custDataLst>
              <p:tags r:id="rId29"/>
            </p:custDataLst>
          </p:nvPr>
        </p:nvSpPr>
        <p:spPr bwMode="auto">
          <a:xfrm>
            <a:off x="5140325" y="3967163"/>
            <a:ext cx="6429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46137E36-7F8A-4FFC-8038-754982648BF8}" type="datetime'''''''''''''''L''''CI ''''''''''''''''l'' ''L''C''''A'''''''''">
              <a:rPr lang="pt-BR" altLang="en-US" sz="1200" smtClean="0">
                <a:solidFill>
                  <a:schemeClr val="tx1"/>
                </a:solidFill>
                <a:effectLst/>
                <a:latin typeface="Mulish"/>
                <a:ea typeface="Open Sans" panose="020B0606030504020204" pitchFamily="34" charset="0"/>
                <a:cs typeface="Open Sans" panose="020B0606030504020204" pitchFamily="34" charset="0"/>
                <a:sym typeface="Mulish"/>
              </a:rPr>
              <a:pPr>
                <a:spcBef>
                  <a:spcPct val="0"/>
                </a:spcBef>
                <a:spcAft>
                  <a:spcPct val="0"/>
                </a:spcAft>
              </a:pPr>
              <a:t>LCI l LCA</a:t>
            </a:fld>
            <a:endParaRPr lang="pt-BR" sz="1200" dirty="0">
              <a:solidFill>
                <a:schemeClr val="tx1"/>
              </a:solidFill>
              <a:latin typeface="Mulish"/>
              <a:ea typeface="Open Sans" panose="020B0606030504020204" pitchFamily="34" charset="0"/>
              <a:cs typeface="Open Sans" panose="020B0606030504020204" pitchFamily="34" charset="0"/>
              <a:sym typeface="Mulish"/>
            </a:endParaRPr>
          </a:p>
        </p:txBody>
      </p:sp>
      <p:sp>
        <p:nvSpPr>
          <p:cNvPr id="500" name="Retângulo 499">
            <a:extLst>
              <a:ext uri="{FF2B5EF4-FFF2-40B4-BE49-F238E27FC236}">
                <a16:creationId xmlns:a16="http://schemas.microsoft.com/office/drawing/2014/main" id="{6DC1A1A3-E72A-EC3A-1F1B-F5024FAB44CB}"/>
              </a:ext>
            </a:extLst>
          </p:cNvPr>
          <p:cNvSpPr/>
          <p:nvPr>
            <p:custDataLst>
              <p:tags r:id="rId30"/>
            </p:custDataLst>
          </p:nvPr>
        </p:nvSpPr>
        <p:spPr bwMode="auto">
          <a:xfrm>
            <a:off x="6149975" y="3967163"/>
            <a:ext cx="2587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B8FE7859-B497-466D-851B-B8EB278F6AF2}" type="datetime'''''''''''''''''''''''''C''''''D''''''''''''''''''I'''''''">
              <a:rPr lang="pt-BR" altLang="en-US" sz="1200" smtClean="0">
                <a:solidFill>
                  <a:schemeClr val="tx1"/>
                </a:solidFill>
                <a:effectLst/>
                <a:latin typeface="Mulish"/>
                <a:ea typeface="Open Sans" panose="020B0606030504020204" pitchFamily="34" charset="0"/>
                <a:cs typeface="Open Sans" panose="020B0606030504020204" pitchFamily="34" charset="0"/>
                <a:sym typeface="Mulish"/>
              </a:rPr>
              <a:pPr>
                <a:spcBef>
                  <a:spcPct val="0"/>
                </a:spcBef>
                <a:spcAft>
                  <a:spcPct val="0"/>
                </a:spcAft>
              </a:pPr>
              <a:t>CDI</a:t>
            </a:fld>
            <a:endParaRPr lang="pt-BR" sz="1200" dirty="0">
              <a:solidFill>
                <a:schemeClr val="tx1"/>
              </a:solidFill>
              <a:latin typeface="Mulish"/>
              <a:ea typeface="Open Sans" panose="020B0606030504020204" pitchFamily="34" charset="0"/>
              <a:cs typeface="Open Sans" panose="020B0606030504020204" pitchFamily="34" charset="0"/>
              <a:sym typeface="Mulish"/>
            </a:endParaRPr>
          </a:p>
        </p:txBody>
      </p:sp>
      <p:sp>
        <p:nvSpPr>
          <p:cNvPr id="502" name="Retângulo 501">
            <a:extLst>
              <a:ext uri="{FF2B5EF4-FFF2-40B4-BE49-F238E27FC236}">
                <a16:creationId xmlns:a16="http://schemas.microsoft.com/office/drawing/2014/main" id="{5710C4A2-DF0D-856D-8A05-73C50966AA5F}"/>
              </a:ext>
            </a:extLst>
          </p:cNvPr>
          <p:cNvSpPr/>
          <p:nvPr>
            <p:custDataLst>
              <p:tags r:id="rId31"/>
            </p:custDataLst>
          </p:nvPr>
        </p:nvSpPr>
        <p:spPr bwMode="auto">
          <a:xfrm>
            <a:off x="6775450" y="3967163"/>
            <a:ext cx="111601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effectLst/>
                <a:latin typeface="Mulish"/>
                <a:ea typeface="Open Sans" panose="020B0606030504020204" pitchFamily="34" charset="0"/>
                <a:cs typeface="Open Sans" panose="020B0606030504020204" pitchFamily="34" charset="0"/>
                <a:sym typeface="Mulish"/>
              </a:rPr>
              <a:t>Capital </a:t>
            </a:r>
            <a:r>
              <a:rPr lang="pt-BR" altLang="en-US" sz="1200" dirty="0" err="1">
                <a:solidFill>
                  <a:schemeClr val="tx1"/>
                </a:solidFill>
                <a:effectLst/>
                <a:latin typeface="Mulish"/>
                <a:ea typeface="Open Sans" panose="020B0606030504020204" pitchFamily="34" charset="0"/>
                <a:cs typeface="Open Sans" panose="020B0606030504020204" pitchFamily="34" charset="0"/>
                <a:sym typeface="Mulish"/>
              </a:rPr>
              <a:t>Markets</a:t>
            </a:r>
            <a:endParaRPr lang="pt-BR" sz="1200" dirty="0">
              <a:solidFill>
                <a:schemeClr val="tx1"/>
              </a:solidFill>
              <a:latin typeface="Mulish"/>
              <a:ea typeface="Open Sans" panose="020B0606030504020204" pitchFamily="34" charset="0"/>
              <a:cs typeface="Open Sans" panose="020B0606030504020204" pitchFamily="34" charset="0"/>
              <a:sym typeface="Mulish"/>
            </a:endParaRPr>
          </a:p>
        </p:txBody>
      </p:sp>
      <p:sp>
        <p:nvSpPr>
          <p:cNvPr id="503" name="Retângulo 502">
            <a:extLst>
              <a:ext uri="{FF2B5EF4-FFF2-40B4-BE49-F238E27FC236}">
                <a16:creationId xmlns:a16="http://schemas.microsoft.com/office/drawing/2014/main" id="{42E947DA-5E2D-F286-BC7A-49F8DE6405FA}"/>
              </a:ext>
            </a:extLst>
          </p:cNvPr>
          <p:cNvSpPr/>
          <p:nvPr>
            <p:custDataLst>
              <p:tags r:id="rId32"/>
            </p:custDataLst>
          </p:nvPr>
        </p:nvSpPr>
        <p:spPr bwMode="auto">
          <a:xfrm>
            <a:off x="8258175" y="3967163"/>
            <a:ext cx="5746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sz="1200" dirty="0" err="1">
                <a:solidFill>
                  <a:schemeClr val="tx1"/>
                </a:solidFill>
                <a:latin typeface="Mulish"/>
                <a:ea typeface="Open Sans" panose="020B0606030504020204" pitchFamily="34" charset="0"/>
                <a:cs typeface="Open Sans" panose="020B0606030504020204" pitchFamily="34" charset="0"/>
                <a:sym typeface="Mulish"/>
              </a:rPr>
              <a:t>Others</a:t>
            </a:r>
            <a:r>
              <a:rPr lang="pt-BR" sz="1200" dirty="0">
                <a:solidFill>
                  <a:schemeClr val="tx1"/>
                </a:solidFill>
                <a:latin typeface="Mulish"/>
                <a:ea typeface="Open Sans" panose="020B0606030504020204" pitchFamily="34" charset="0"/>
                <a:cs typeface="Open Sans" panose="020B0606030504020204" pitchFamily="34" charset="0"/>
                <a:sym typeface="Mulish"/>
              </a:rPr>
              <a:t> </a:t>
            </a:r>
            <a:r>
              <a:rPr lang="pt-BR" sz="1200" baseline="30000" dirty="0">
                <a:solidFill>
                  <a:schemeClr val="tx1"/>
                </a:solidFill>
                <a:latin typeface="Mulish"/>
                <a:ea typeface="Open Sans" panose="020B0606030504020204" pitchFamily="34" charset="0"/>
                <a:cs typeface="Open Sans" panose="020B0606030504020204" pitchFamily="34" charset="0"/>
                <a:sym typeface="Mulish"/>
              </a:rPr>
              <a:t>1</a:t>
            </a:r>
          </a:p>
        </p:txBody>
      </p:sp>
      <p:sp>
        <p:nvSpPr>
          <p:cNvPr id="126" name="Rectangle 67">
            <a:extLst>
              <a:ext uri="{FF2B5EF4-FFF2-40B4-BE49-F238E27FC236}">
                <a16:creationId xmlns:a16="http://schemas.microsoft.com/office/drawing/2014/main" id="{8F92C6FD-1062-F255-F194-E50210AF750D}"/>
              </a:ext>
            </a:extLst>
          </p:cNvPr>
          <p:cNvSpPr/>
          <p:nvPr/>
        </p:nvSpPr>
        <p:spPr>
          <a:xfrm>
            <a:off x="8512083" y="-1398506"/>
            <a:ext cx="4627563" cy="585788"/>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600" b="1" dirty="0" err="1">
                <a:solidFill>
                  <a:srgbClr val="7F252F"/>
                </a:solidFill>
                <a:latin typeface="Mulish" pitchFamily="2" charset="0"/>
                <a:ea typeface="Open Sans" panose="020B0606030504020204" pitchFamily="34" charset="0"/>
                <a:cs typeface="Open Sans" panose="020B0606030504020204" pitchFamily="34" charset="0"/>
              </a:rPr>
              <a:t>Diversificação</a:t>
            </a:r>
            <a:endParaRPr kumimoji="0" lang="en-US" sz="1600" b="1" i="0" u="none" strike="noStrike" kern="1200" cap="none" spc="0" normalizeH="0" baseline="30000" noProof="0" dirty="0">
              <a:ln>
                <a:noFill/>
              </a:ln>
              <a:solidFill>
                <a:srgbClr val="7F252F"/>
              </a:solidFill>
              <a:effectLst/>
              <a:uLnTx/>
              <a:uFillTx/>
              <a:latin typeface="Mulish" pitchFamily="2" charset="0"/>
              <a:ea typeface="Open Sans" panose="020B0606030504020204" pitchFamily="34" charset="0"/>
              <a:cs typeface="Open Sans" panose="020B0606030504020204" pitchFamily="34" charset="0"/>
            </a:endParaRPr>
          </a:p>
        </p:txBody>
      </p:sp>
      <p:sp>
        <p:nvSpPr>
          <p:cNvPr id="5" name="CaixaDeTexto 4">
            <a:extLst>
              <a:ext uri="{FF2B5EF4-FFF2-40B4-BE49-F238E27FC236}">
                <a16:creationId xmlns:a16="http://schemas.microsoft.com/office/drawing/2014/main" id="{D87D7F9C-B11E-E910-A023-D07A5A5C7928}"/>
              </a:ext>
            </a:extLst>
          </p:cNvPr>
          <p:cNvSpPr txBox="1"/>
          <p:nvPr/>
        </p:nvSpPr>
        <p:spPr>
          <a:xfrm>
            <a:off x="3943350" y="5844922"/>
            <a:ext cx="3639612" cy="984885"/>
          </a:xfrm>
          <a:prstGeom prst="rect">
            <a:avLst/>
          </a:prstGeom>
          <a:noFill/>
        </p:spPr>
        <p:txBody>
          <a:bodyPr wrap="square">
            <a:spAutoFit/>
          </a:bodyPr>
          <a:lstStyle/>
          <a:p>
            <a:pPr marL="601200" lvl="1" indent="-180000" defTabSz="457200">
              <a:spcAft>
                <a:spcPts val="400"/>
              </a:spcAft>
              <a:buClr>
                <a:srgbClr val="741836"/>
              </a:buClr>
              <a:buFont typeface="Symbol" panose="05050102010706020507" pitchFamily="18" charset="2"/>
              <a:buChar char="ñ"/>
            </a:pPr>
            <a:r>
              <a:rPr lang="en-US" sz="1200" b="1" kern="0" dirty="0">
                <a:latin typeface="Mulish Light" pitchFamily="2" charset="0"/>
                <a:ea typeface="Open Sans" panose="020B0606030504020204" pitchFamily="34" charset="0"/>
                <a:cs typeface="Open Sans" panose="020B0606030504020204" pitchFamily="34" charset="0"/>
              </a:rPr>
              <a:t>Positive GAP of 3 months</a:t>
            </a:r>
          </a:p>
          <a:p>
            <a:pPr marL="601200" lvl="1" indent="-180000" defTabSz="457200">
              <a:spcAft>
                <a:spcPts val="400"/>
              </a:spcAft>
              <a:buClr>
                <a:srgbClr val="741836"/>
              </a:buClr>
              <a:buFont typeface="Symbol" panose="05050102010706020507" pitchFamily="18" charset="2"/>
              <a:buChar char="ñ"/>
            </a:pPr>
            <a:r>
              <a:rPr lang="en-US" sz="1200" b="1" kern="0" dirty="0">
                <a:latin typeface="Mulish Light" pitchFamily="2" charset="0"/>
                <a:ea typeface="Open Sans" panose="020B0606030504020204" pitchFamily="34" charset="0"/>
                <a:cs typeface="Open Sans" panose="020B0606030504020204" pitchFamily="34" charset="0"/>
              </a:rPr>
              <a:t>R$ 2.8 billion in free cash flow</a:t>
            </a:r>
          </a:p>
          <a:p>
            <a:pPr marL="601200" lvl="1" indent="-180000" defTabSz="457200">
              <a:spcAft>
                <a:spcPts val="400"/>
              </a:spcAft>
              <a:buClr>
                <a:srgbClr val="741836"/>
              </a:buClr>
              <a:buFont typeface="Symbol" panose="05050102010706020507" pitchFamily="18" charset="2"/>
              <a:buChar char="ñ"/>
            </a:pPr>
            <a:r>
              <a:rPr lang="en-US" sz="1200" b="1" kern="0" dirty="0">
                <a:latin typeface="Mulish Light" pitchFamily="2" charset="0"/>
                <a:ea typeface="Open Sans" panose="020B0606030504020204" pitchFamily="34" charset="0"/>
                <a:cs typeface="Open Sans" panose="020B0606030504020204" pitchFamily="34" charset="0"/>
              </a:rPr>
              <a:t>LCR</a:t>
            </a:r>
            <a:r>
              <a:rPr lang="en-US" sz="1200" b="1" kern="0" baseline="30000" dirty="0">
                <a:latin typeface="Mulish Light" pitchFamily="2" charset="0"/>
                <a:ea typeface="Open Sans" panose="020B0606030504020204" pitchFamily="34" charset="0"/>
                <a:cs typeface="Open Sans" panose="020B0606030504020204" pitchFamily="34" charset="0"/>
              </a:rPr>
              <a:t>4</a:t>
            </a:r>
            <a:r>
              <a:rPr lang="en-US" sz="1200" b="1" kern="0" dirty="0">
                <a:latin typeface="Mulish Light" pitchFamily="2" charset="0"/>
                <a:ea typeface="Open Sans" panose="020B0606030504020204" pitchFamily="34" charset="0"/>
                <a:cs typeface="Open Sans" panose="020B0606030504020204" pitchFamily="34" charset="0"/>
              </a:rPr>
              <a:t> of 345%</a:t>
            </a:r>
          </a:p>
          <a:p>
            <a:pPr marL="601200" lvl="1" indent="-180000" defTabSz="457200">
              <a:spcAft>
                <a:spcPts val="400"/>
              </a:spcAft>
              <a:buClr>
                <a:srgbClr val="741836"/>
              </a:buClr>
              <a:buFont typeface="Symbol" panose="05050102010706020507" pitchFamily="18" charset="2"/>
              <a:buChar char="ñ"/>
            </a:pPr>
            <a:r>
              <a:rPr lang="en-US" sz="1200" b="1" kern="0" dirty="0">
                <a:latin typeface="Mulish Light" pitchFamily="2" charset="0"/>
                <a:ea typeface="Open Sans" panose="020B0606030504020204" pitchFamily="34" charset="0"/>
                <a:cs typeface="Open Sans" panose="020B0606030504020204" pitchFamily="34" charset="0"/>
              </a:rPr>
              <a:t>NSFR</a:t>
            </a:r>
            <a:r>
              <a:rPr lang="en-US" sz="1200" b="1" kern="0" baseline="30000" dirty="0">
                <a:latin typeface="Mulish Light" pitchFamily="2" charset="0"/>
                <a:ea typeface="Open Sans" panose="020B0606030504020204" pitchFamily="34" charset="0"/>
                <a:cs typeface="Open Sans" panose="020B0606030504020204" pitchFamily="34" charset="0"/>
              </a:rPr>
              <a:t>5</a:t>
            </a:r>
            <a:r>
              <a:rPr lang="en-US" sz="1200" b="1" kern="0" dirty="0">
                <a:latin typeface="Mulish Light" pitchFamily="2" charset="0"/>
                <a:ea typeface="Open Sans" panose="020B0606030504020204" pitchFamily="34" charset="0"/>
                <a:cs typeface="Open Sans" panose="020B0606030504020204" pitchFamily="34" charset="0"/>
              </a:rPr>
              <a:t> of 183%</a:t>
            </a:r>
            <a:endParaRPr lang="pt-BR" sz="1200" b="1" kern="0" dirty="0">
              <a:solidFill>
                <a:srgbClr val="7F252F"/>
              </a:solidFill>
              <a:latin typeface="Mulish Light" pitchFamily="2" charset="0"/>
              <a:ea typeface="Open Sans" panose="020B0606030504020204" pitchFamily="34" charset="0"/>
              <a:cs typeface="Open Sans" panose="020B0606030504020204" pitchFamily="34" charset="0"/>
            </a:endParaRPr>
          </a:p>
        </p:txBody>
      </p:sp>
      <p:grpSp>
        <p:nvGrpSpPr>
          <p:cNvPr id="42" name="Agrupar 41">
            <a:extLst>
              <a:ext uri="{FF2B5EF4-FFF2-40B4-BE49-F238E27FC236}">
                <a16:creationId xmlns:a16="http://schemas.microsoft.com/office/drawing/2014/main" id="{CA106DD9-6806-4F1A-EBCE-D84633F8103B}"/>
              </a:ext>
            </a:extLst>
          </p:cNvPr>
          <p:cNvGrpSpPr/>
          <p:nvPr/>
        </p:nvGrpSpPr>
        <p:grpSpPr>
          <a:xfrm>
            <a:off x="10998200" y="6451630"/>
            <a:ext cx="1993900" cy="260350"/>
            <a:chOff x="7030182" y="7684388"/>
            <a:chExt cx="1995030" cy="261610"/>
          </a:xfrm>
        </p:grpSpPr>
        <p:sp>
          <p:nvSpPr>
            <p:cNvPr id="43" name="CaixaDeTexto 42">
              <a:extLst>
                <a:ext uri="{FF2B5EF4-FFF2-40B4-BE49-F238E27FC236}">
                  <a16:creationId xmlns:a16="http://schemas.microsoft.com/office/drawing/2014/main" id="{C90DDCAE-D09F-5229-568A-62B6ACF782EE}"/>
                </a:ext>
              </a:extLst>
            </p:cNvPr>
            <p:cNvSpPr txBox="1"/>
            <p:nvPr/>
          </p:nvSpPr>
          <p:spPr>
            <a:xfrm>
              <a:off x="7334940" y="7684388"/>
              <a:ext cx="1690272" cy="261610"/>
            </a:xfrm>
            <a:prstGeom prst="rect">
              <a:avLst/>
            </a:prstGeom>
            <a:noFill/>
          </p:spPr>
          <p:txBody>
            <a:bodyPr wrap="square" rtlCol="0">
              <a:spAutoFit/>
            </a:bodyPr>
            <a:lstStyle/>
            <a:p>
              <a:r>
                <a:rPr lang="pt-BR" sz="1050" dirty="0" err="1">
                  <a:latin typeface="Mulish" pitchFamily="2" charset="0"/>
                  <a:ea typeface="Open Sans" panose="020B0606030504020204" pitchFamily="34" charset="0"/>
                  <a:cs typeface="Open Sans" panose="020B0606030504020204" pitchFamily="34" charset="0"/>
                </a:rPr>
                <a:t>Tier</a:t>
              </a:r>
              <a:r>
                <a:rPr lang="pt-BR" sz="1050" dirty="0">
                  <a:latin typeface="Mulish" pitchFamily="2" charset="0"/>
                  <a:ea typeface="Open Sans" panose="020B0606030504020204" pitchFamily="34" charset="0"/>
                  <a:cs typeface="Open Sans" panose="020B0606030504020204" pitchFamily="34" charset="0"/>
                </a:rPr>
                <a:t> I</a:t>
              </a:r>
            </a:p>
          </p:txBody>
        </p:sp>
        <p:cxnSp>
          <p:nvCxnSpPr>
            <p:cNvPr id="44" name="Conector reto 43">
              <a:extLst>
                <a:ext uri="{FF2B5EF4-FFF2-40B4-BE49-F238E27FC236}">
                  <a16:creationId xmlns:a16="http://schemas.microsoft.com/office/drawing/2014/main" id="{2BB3B07C-2633-8ABE-5C69-30DB737F9289}"/>
                </a:ext>
              </a:extLst>
            </p:cNvPr>
            <p:cNvCxnSpPr>
              <a:cxnSpLocks/>
            </p:cNvCxnSpPr>
            <p:nvPr/>
          </p:nvCxnSpPr>
          <p:spPr>
            <a:xfrm>
              <a:off x="7030182" y="7815205"/>
              <a:ext cx="242091" cy="0"/>
            </a:xfrm>
            <a:prstGeom prst="line">
              <a:avLst/>
            </a:prstGeom>
            <a:ln>
              <a:solidFill>
                <a:schemeClr val="tx1"/>
              </a:solidFill>
              <a:prstDash val="sysDash"/>
            </a:ln>
            <a:effectLst/>
          </p:spPr>
          <p:style>
            <a:lnRef idx="2">
              <a:schemeClr val="dk1"/>
            </a:lnRef>
            <a:fillRef idx="0">
              <a:schemeClr val="dk1"/>
            </a:fillRef>
            <a:effectRef idx="1">
              <a:schemeClr val="dk1"/>
            </a:effectRef>
            <a:fontRef idx="minor">
              <a:schemeClr val="tx1"/>
            </a:fontRef>
          </p:style>
        </p:cxnSp>
      </p:grpSp>
      <p:sp>
        <p:nvSpPr>
          <p:cNvPr id="17" name="CaixaDeTexto 16">
            <a:extLst>
              <a:ext uri="{FF2B5EF4-FFF2-40B4-BE49-F238E27FC236}">
                <a16:creationId xmlns:a16="http://schemas.microsoft.com/office/drawing/2014/main" id="{AC2D579E-E9DE-9C68-8A8B-5473F6F400A7}"/>
              </a:ext>
            </a:extLst>
          </p:cNvPr>
          <p:cNvSpPr txBox="1"/>
          <p:nvPr/>
        </p:nvSpPr>
        <p:spPr>
          <a:xfrm>
            <a:off x="177800" y="660400"/>
            <a:ext cx="129032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Light" pitchFamily="2" charset="0"/>
                <a:ea typeface="+mn-ea"/>
                <a:cs typeface="+mn-cs"/>
              </a:rPr>
              <a:t>Diversification of funding and asset and liability management, with capital strengthening to support the expansion of our business.</a:t>
            </a:r>
            <a:endPar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19" name="Rectangle 67">
            <a:extLst>
              <a:ext uri="{FF2B5EF4-FFF2-40B4-BE49-F238E27FC236}">
                <a16:creationId xmlns:a16="http://schemas.microsoft.com/office/drawing/2014/main" id="{45C5083C-4BA7-DA73-BE39-E32B88A12079}"/>
              </a:ext>
            </a:extLst>
          </p:cNvPr>
          <p:cNvSpPr/>
          <p:nvPr/>
        </p:nvSpPr>
        <p:spPr>
          <a:xfrm>
            <a:off x="406400" y="10414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Volume</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0" name="Rectangle 67">
            <a:extLst>
              <a:ext uri="{FF2B5EF4-FFF2-40B4-BE49-F238E27FC236}">
                <a16:creationId xmlns:a16="http://schemas.microsoft.com/office/drawing/2014/main" id="{CA6A99F8-F16B-29D2-27A8-082E3F53B85B}"/>
              </a:ext>
            </a:extLst>
          </p:cNvPr>
          <p:cNvSpPr/>
          <p:nvPr/>
        </p:nvSpPr>
        <p:spPr>
          <a:xfrm>
            <a:off x="406400" y="4444525"/>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err="1">
                <a:solidFill>
                  <a:schemeClr val="tx1"/>
                </a:solidFill>
                <a:latin typeface="Mulish" pitchFamily="2" charset="0"/>
                <a:ea typeface="Open Sans" panose="020B0606030504020204" pitchFamily="34" charset="0"/>
                <a:cs typeface="Open Sans" panose="020B0606030504020204" pitchFamily="34" charset="0"/>
              </a:rPr>
              <a:t>Funds</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Raised</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by</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Term</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2" name="Rectangle 67">
            <a:extLst>
              <a:ext uri="{FF2B5EF4-FFF2-40B4-BE49-F238E27FC236}">
                <a16:creationId xmlns:a16="http://schemas.microsoft.com/office/drawing/2014/main" id="{126DCBEA-2FCE-4AE3-1825-94B339AD6F67}"/>
              </a:ext>
            </a:extLst>
          </p:cNvPr>
          <p:cNvSpPr/>
          <p:nvPr/>
        </p:nvSpPr>
        <p:spPr>
          <a:xfrm>
            <a:off x="13489428" y="1218371"/>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err="1">
                <a:solidFill>
                  <a:schemeClr val="tx1"/>
                </a:solidFill>
                <a:latin typeface="Mulish" pitchFamily="2" charset="0"/>
                <a:ea typeface="Open Sans" panose="020B0606030504020204" pitchFamily="34" charset="0"/>
                <a:cs typeface="Open Sans" panose="020B0606030504020204" pitchFamily="34" charset="0"/>
              </a:rPr>
              <a:t>Diversificação</a:t>
            </a:r>
            <a:endParaRPr lang="en-US" sz="1400" b="1" dirty="0">
              <a:solidFill>
                <a:schemeClr val="tx1"/>
              </a:solidFill>
              <a:latin typeface="Mulish" pitchFamily="2" charset="0"/>
              <a:ea typeface="Open Sans" panose="020B0606030504020204" pitchFamily="34" charset="0"/>
              <a:cs typeface="Open Sans" panose="020B0606030504020204" pitchFamily="34" charset="0"/>
            </a:endParaRPr>
          </a:p>
        </p:txBody>
      </p:sp>
      <p:sp>
        <p:nvSpPr>
          <p:cNvPr id="33" name="Rectangle 67">
            <a:extLst>
              <a:ext uri="{FF2B5EF4-FFF2-40B4-BE49-F238E27FC236}">
                <a16:creationId xmlns:a16="http://schemas.microsoft.com/office/drawing/2014/main" id="{ACF88409-CD92-F4BC-02D9-897B822F653A}"/>
              </a:ext>
            </a:extLst>
          </p:cNvPr>
          <p:cNvSpPr/>
          <p:nvPr/>
        </p:nvSpPr>
        <p:spPr>
          <a:xfrm>
            <a:off x="6654800" y="4444525"/>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Evolution of the Basel Index</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and</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 %)</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23" name="Chart 3">
            <a:extLst>
              <a:ext uri="{FF2B5EF4-FFF2-40B4-BE49-F238E27FC236}">
                <a16:creationId xmlns:a16="http://schemas.microsoft.com/office/drawing/2014/main" id="{C903D47F-70AB-6F51-2D1F-79095D906B9C}"/>
              </a:ext>
            </a:extLst>
          </p:cNvPr>
          <p:cNvGraphicFramePr/>
          <p:nvPr>
            <p:custDataLst>
              <p:tags r:id="rId33"/>
            </p:custDataLst>
            <p:extLst>
              <p:ext uri="{D42A27DB-BD31-4B8C-83A1-F6EECF244321}">
                <p14:modId xmlns:p14="http://schemas.microsoft.com/office/powerpoint/2010/main" val="4115941024"/>
              </p:ext>
            </p:extLst>
          </p:nvPr>
        </p:nvGraphicFramePr>
        <p:xfrm>
          <a:off x="7029450" y="5913438"/>
          <a:ext cx="4106863" cy="1182687"/>
        </p:xfrm>
        <a:graphic>
          <a:graphicData uri="http://schemas.openxmlformats.org/drawingml/2006/chart">
            <c:chart xmlns:c="http://schemas.openxmlformats.org/drawingml/2006/chart" xmlns:r="http://schemas.openxmlformats.org/officeDocument/2006/relationships" r:id="rId46"/>
          </a:graphicData>
        </a:graphic>
      </p:graphicFrame>
      <p:sp>
        <p:nvSpPr>
          <p:cNvPr id="466" name="Retângulo 465">
            <a:extLst>
              <a:ext uri="{FF2B5EF4-FFF2-40B4-BE49-F238E27FC236}">
                <a16:creationId xmlns:a16="http://schemas.microsoft.com/office/drawing/2014/main" id="{9EFF54C8-EF21-AE35-2025-949D19DC8525}"/>
              </a:ext>
            </a:extLst>
          </p:cNvPr>
          <p:cNvSpPr/>
          <p:nvPr>
            <p:custDataLst>
              <p:tags r:id="rId34"/>
            </p:custDataLst>
          </p:nvPr>
        </p:nvSpPr>
        <p:spPr bwMode="auto">
          <a:xfrm>
            <a:off x="7831138" y="6880225"/>
            <a:ext cx="534988" cy="182563"/>
          </a:xfrm>
          <a:prstGeom prst="rect">
            <a:avLst/>
          </a:prstGeom>
          <a:noFill/>
          <a:ln w="9525" cap="flat" cmpd="sng" algn="ctr">
            <a:noFill/>
            <a:prstDash val="solid"/>
            <a:round/>
            <a:headEnd type="none" w="lg" len="lg"/>
            <a:tailEnd type="none" w="lg" len="lg"/>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cap="flat" cmpd="sng" algn="ctr">
                <a:solidFill>
                  <a:schemeClr val="bg2"/>
                </a:solidFill>
                <a:prstDash val="solid"/>
                <a:round/>
                <a:headEnd type="none" w="lg" len="lg"/>
                <a:tailEnd type="none" w="lg" len="lg"/>
              </a14:hiddenLine>
            </a:ext>
          </a:extLst>
        </p:spPr>
        <p:txBody>
          <a:bodyPr vert="horz" wrap="none" lIns="0" tIns="0" rIns="0" bIns="0" numCol="1" rtlCol="0" anchor="t" anchorCtr="0" compatLnSpc="1">
            <a:prstTxWarp prst="textNoShape">
              <a:avLst/>
            </a:prstTxWarp>
            <a:noAutofit/>
          </a:bodyPr>
          <a:lstStyle/>
          <a:p>
            <a:r>
              <a:rPr lang="pt-BR" altLang="en-US" sz="1200" dirty="0">
                <a:latin typeface="Mulish" pitchFamily="2" charset="0"/>
                <a:ea typeface="Open Sans" panose="020B0606030504020204" pitchFamily="34" charset="0"/>
                <a:cs typeface="Open Sans" panose="020B0606030504020204" pitchFamily="34" charset="0"/>
              </a:rPr>
              <a:t>Dec-24</a:t>
            </a:r>
            <a:endParaRPr kumimoji="0" lang="pt-BR" sz="1200" strike="noStrike" normalizeH="0" dirty="0">
              <a:ln>
                <a:noFill/>
              </a:ln>
              <a:effectLst/>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6" name="Retângulo 55">
            <a:extLst>
              <a:ext uri="{FF2B5EF4-FFF2-40B4-BE49-F238E27FC236}">
                <a16:creationId xmlns:a16="http://schemas.microsoft.com/office/drawing/2014/main" id="{FD061FFD-E114-F9A1-E4C7-5DE0648B6728}"/>
              </a:ext>
            </a:extLst>
          </p:cNvPr>
          <p:cNvSpPr/>
          <p:nvPr>
            <p:custDataLst>
              <p:tags r:id="rId35"/>
            </p:custDataLst>
          </p:nvPr>
        </p:nvSpPr>
        <p:spPr bwMode="auto">
          <a:xfrm>
            <a:off x="9801225" y="6880225"/>
            <a:ext cx="534988" cy="182563"/>
          </a:xfrm>
          <a:prstGeom prst="rect">
            <a:avLst/>
          </a:prstGeom>
          <a:noFill/>
          <a:ln w="9525" cap="flat" cmpd="sng" algn="ctr">
            <a:noFill/>
            <a:prstDash val="solid"/>
            <a:round/>
            <a:headEnd type="none" w="lg" len="lg"/>
            <a:tailEnd type="none" w="lg" len="lg"/>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cap="flat" cmpd="sng" algn="ctr">
                <a:solidFill>
                  <a:schemeClr val="bg2"/>
                </a:solidFill>
                <a:prstDash val="solid"/>
                <a:round/>
                <a:headEnd type="none" w="lg" len="lg"/>
                <a:tailEnd type="none" w="lg" len="lg"/>
              </a14:hiddenLine>
            </a:ext>
          </a:extLst>
        </p:spPr>
        <p:txBody>
          <a:bodyPr vert="horz" wrap="none" lIns="0" tIns="0" rIns="0" bIns="0" numCol="1" rtlCol="0" anchor="t" anchorCtr="0" compatLnSpc="1">
            <a:prstTxWarp prst="textNoShape">
              <a:avLst/>
            </a:prstTxWarp>
            <a:noAutofit/>
          </a:bodyPr>
          <a:lstStyle/>
          <a:p>
            <a:r>
              <a:rPr lang="pt-BR" altLang="en-US" sz="1200" dirty="0">
                <a:latin typeface="Mulish" pitchFamily="2" charset="0"/>
                <a:ea typeface="Open Sans" panose="020B0606030504020204" pitchFamily="34" charset="0"/>
                <a:cs typeface="Open Sans" panose="020B0606030504020204" pitchFamily="34" charset="0"/>
              </a:rPr>
              <a:t>Dec-25</a:t>
            </a:r>
            <a:endParaRPr kumimoji="0" lang="pt-BR" sz="1200" strike="noStrike" normalizeH="0" dirty="0">
              <a:ln>
                <a:noFill/>
              </a:ln>
              <a:effectLst/>
              <a:latin typeface="Mulish" pitchFamily="2" charset="0"/>
              <a:ea typeface="Open Sans" panose="020B0606030504020204" pitchFamily="34" charset="0"/>
              <a:cs typeface="Open Sans" panose="020B0606030504020204" pitchFamily="34" charset="0"/>
              <a:sym typeface="Mulish" pitchFamily="2" charset="0"/>
            </a:endParaRPr>
          </a:p>
        </p:txBody>
      </p:sp>
      <p:sp>
        <p:nvSpPr>
          <p:cNvPr id="8" name="CaixaDeTexto 7">
            <a:extLst>
              <a:ext uri="{FF2B5EF4-FFF2-40B4-BE49-F238E27FC236}">
                <a16:creationId xmlns:a16="http://schemas.microsoft.com/office/drawing/2014/main" id="{8BD9BE28-3C2E-3D96-1147-EC9223AB5243}"/>
              </a:ext>
            </a:extLst>
          </p:cNvPr>
          <p:cNvSpPr txBox="1"/>
          <p:nvPr/>
        </p:nvSpPr>
        <p:spPr>
          <a:xfrm>
            <a:off x="1167063" y="8652470"/>
            <a:ext cx="8128534" cy="923330"/>
          </a:xfrm>
          <a:prstGeom prst="rect">
            <a:avLst/>
          </a:prstGeom>
          <a:noFill/>
        </p:spPr>
        <p:txBody>
          <a:bodyPr wrap="square">
            <a:spAutoFit/>
          </a:bodyPr>
          <a:lstStyle/>
          <a:p>
            <a:pPr algn="just">
              <a:spcBef>
                <a:spcPts val="600"/>
              </a:spcBef>
              <a:spcAft>
                <a:spcPts val="300"/>
              </a:spcAft>
            </a:pPr>
            <a:r>
              <a:rPr lang="pt-BR" sz="1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Segundo nossas melhores estimativas, os efeitos combinados da implementação da Resolução 4.966 representam um impacto no capital de aproximadamente -0,27 </a:t>
            </a:r>
            <a:r>
              <a:rPr lang="pt-BR" sz="1800" dirty="0" err="1">
                <a:latin typeface="Mulish Light" pitchFamily="2" charset="0"/>
                <a:ea typeface="Open Sans" panose="020B0606030504020204" pitchFamily="34" charset="0"/>
                <a:cs typeface="Open Sans" panose="020B0606030504020204" pitchFamily="34" charset="0"/>
                <a:sym typeface="Open Sans" panose="020B0606030504020204" pitchFamily="34" charset="0"/>
              </a:rPr>
              <a:t>p.p</a:t>
            </a:r>
            <a:r>
              <a:rPr lang="pt-BR" sz="1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  em janeiro de 2025.</a:t>
            </a:r>
          </a:p>
        </p:txBody>
      </p:sp>
      <p:sp>
        <p:nvSpPr>
          <p:cNvPr id="456" name="CaixaDeTexto 455">
            <a:extLst>
              <a:ext uri="{FF2B5EF4-FFF2-40B4-BE49-F238E27FC236}">
                <a16:creationId xmlns:a16="http://schemas.microsoft.com/office/drawing/2014/main" id="{7AE3467F-982A-A810-1844-BAE72E1C1230}"/>
              </a:ext>
            </a:extLst>
          </p:cNvPr>
          <p:cNvSpPr txBox="1"/>
          <p:nvPr/>
        </p:nvSpPr>
        <p:spPr>
          <a:xfrm>
            <a:off x="13317911" y="1886808"/>
            <a:ext cx="5051871" cy="2262158"/>
          </a:xfrm>
          <a:prstGeom prst="rect">
            <a:avLst/>
          </a:prstGeom>
          <a:noFill/>
        </p:spPr>
        <p:txBody>
          <a:bodyPr wrap="square">
            <a:spAutoFit/>
          </a:bodyPr>
          <a:lstStyle/>
          <a:p>
            <a:pPr marL="421200" lvl="1" defTabSz="457200">
              <a:spcAft>
                <a:spcPts val="600"/>
              </a:spcAft>
              <a:buClr>
                <a:srgbClr val="741836"/>
              </a:buClr>
            </a:pPr>
            <a:r>
              <a:rPr lang="pt-BR" sz="1400" b="1" kern="0" dirty="0">
                <a:solidFill>
                  <a:srgbClr val="7F252F"/>
                </a:solidFill>
                <a:latin typeface="Mulish"/>
                <a:ea typeface="Open Sans" panose="020B0606030504020204" pitchFamily="34" charset="0"/>
                <a:cs typeface="Open Sans" panose="020B0606030504020204" pitchFamily="34" charset="0"/>
              </a:rPr>
              <a:t>L</a:t>
            </a:r>
            <a:r>
              <a:rPr lang="pt-BR" sz="1400" b="1" kern="0" dirty="0">
                <a:solidFill>
                  <a:srgbClr val="7F252F"/>
                </a:solidFill>
                <a:latin typeface="Mulish" pitchFamily="2" charset="0"/>
                <a:ea typeface="Open Sans" panose="020B0606030504020204" pitchFamily="34" charset="0"/>
                <a:cs typeface="Open Sans" panose="020B0606030504020204" pitchFamily="34" charset="0"/>
              </a:rPr>
              <a:t>etras Financeiras</a:t>
            </a:r>
            <a:r>
              <a:rPr lang="pt-BR" sz="1400" b="1" kern="0" baseline="30000" dirty="0">
                <a:solidFill>
                  <a:srgbClr val="7F252F"/>
                </a:solidFill>
                <a:latin typeface="Mulish" pitchFamily="2" charset="0"/>
                <a:ea typeface="Open Sans" panose="020B0606030504020204" pitchFamily="34" charset="0"/>
                <a:cs typeface="Open Sans" panose="020B0606030504020204" pitchFamily="34" charset="0"/>
              </a:rPr>
              <a:t>2</a:t>
            </a:r>
          </a:p>
          <a:p>
            <a:pPr marL="601200" lvl="1" indent="-180000" defTabSz="457200">
              <a:spcAft>
                <a:spcPts val="600"/>
              </a:spcAft>
              <a:buClr>
                <a:srgbClr val="741836"/>
              </a:buClr>
              <a:buFont typeface="Symbol" panose="05050102010706020507" pitchFamily="18" charset="2"/>
              <a:buChar char="ñ"/>
            </a:pPr>
            <a:r>
              <a:rPr lang="pt-BR" sz="1200" b="1" kern="0" dirty="0">
                <a:latin typeface="Mulish Light" pitchFamily="2" charset="0"/>
                <a:ea typeface="Open Sans" panose="020B0606030504020204" pitchFamily="34" charset="0"/>
                <a:cs typeface="Open Sans" panose="020B0606030504020204" pitchFamily="34" charset="0"/>
              </a:rPr>
              <a:t>R$  1,3 bilhões</a:t>
            </a:r>
            <a:r>
              <a:rPr lang="pt-BR" sz="1200" kern="0" dirty="0">
                <a:latin typeface="Mulish Light" pitchFamily="2" charset="0"/>
                <a:ea typeface="Open Sans" panose="020B0606030504020204" pitchFamily="34" charset="0"/>
                <a:cs typeface="Open Sans" panose="020B0606030504020204" pitchFamily="34" charset="0"/>
              </a:rPr>
              <a:t> em Dez/25, +110% vs. Dez/24</a:t>
            </a:r>
          </a:p>
          <a:p>
            <a:pPr marL="421200" lvl="1" defTabSz="457200">
              <a:spcAft>
                <a:spcPts val="600"/>
              </a:spcAft>
              <a:buClr>
                <a:srgbClr val="741836"/>
              </a:buClr>
            </a:pPr>
            <a:r>
              <a:rPr lang="pt-BR" sz="1400" b="1" kern="0" dirty="0">
                <a:solidFill>
                  <a:srgbClr val="7F252F"/>
                </a:solidFill>
                <a:latin typeface="Mulish" pitchFamily="2" charset="0"/>
                <a:ea typeface="Open Sans" panose="020B0606030504020204" pitchFamily="34" charset="0"/>
                <a:cs typeface="Open Sans" panose="020B0606030504020204" pitchFamily="34" charset="0"/>
              </a:rPr>
              <a:t>Debêntures Financeiras</a:t>
            </a:r>
          </a:p>
          <a:p>
            <a:pPr marL="601200" lvl="1" indent="-180000" defTabSz="457200">
              <a:spcAft>
                <a:spcPts val="600"/>
              </a:spcAft>
              <a:buClr>
                <a:srgbClr val="741836"/>
              </a:buClr>
              <a:buFont typeface="Symbol" panose="05050102010706020507" pitchFamily="18" charset="2"/>
              <a:buChar char="ñ"/>
            </a:pPr>
            <a:r>
              <a:rPr lang="pt-BR" sz="1200" b="1" kern="0" dirty="0">
                <a:latin typeface="Mulish Light" pitchFamily="2" charset="0"/>
                <a:ea typeface="Open Sans" panose="020B0606030504020204" pitchFamily="34" charset="0"/>
                <a:cs typeface="Open Sans" panose="020B0606030504020204" pitchFamily="34" charset="0"/>
              </a:rPr>
              <a:t>R$  2,0 bilhões </a:t>
            </a:r>
            <a:r>
              <a:rPr lang="pt-BR" sz="1200" kern="0" dirty="0">
                <a:latin typeface="Mulish Light" pitchFamily="2" charset="0"/>
                <a:ea typeface="Open Sans" panose="020B0606030504020204" pitchFamily="34" charset="0"/>
                <a:cs typeface="Open Sans" panose="020B0606030504020204" pitchFamily="34" charset="0"/>
              </a:rPr>
              <a:t>em Dez/25, +121% vs. Dez/24</a:t>
            </a:r>
          </a:p>
          <a:p>
            <a:pPr marL="421200" lvl="1" defTabSz="457200">
              <a:spcAft>
                <a:spcPts val="600"/>
              </a:spcAft>
              <a:buClr>
                <a:srgbClr val="741836"/>
              </a:buClr>
            </a:pPr>
            <a:r>
              <a:rPr lang="pt-BR" sz="1400" b="1" kern="0" dirty="0">
                <a:solidFill>
                  <a:srgbClr val="7F252F"/>
                </a:solidFill>
                <a:latin typeface="Mulish" pitchFamily="2" charset="0"/>
                <a:ea typeface="Open Sans" panose="020B0606030504020204" pitchFamily="34" charset="0"/>
                <a:cs typeface="Open Sans" panose="020B0606030504020204" pitchFamily="34" charset="0"/>
              </a:rPr>
              <a:t>CDB </a:t>
            </a:r>
          </a:p>
          <a:p>
            <a:pPr marL="601200" lvl="1" indent="-180000" defTabSz="457200">
              <a:spcAft>
                <a:spcPts val="600"/>
              </a:spcAft>
              <a:buClr>
                <a:srgbClr val="741836"/>
              </a:buClr>
              <a:buFont typeface="Symbol" panose="05050102010706020507" pitchFamily="18" charset="2"/>
              <a:buChar char="ñ"/>
            </a:pPr>
            <a:r>
              <a:rPr lang="pt-BR" sz="1200" b="1" kern="0" dirty="0">
                <a:latin typeface="Mulish Light" pitchFamily="2" charset="0"/>
                <a:ea typeface="Open Sans" panose="020B0606030504020204" pitchFamily="34" charset="0"/>
                <a:cs typeface="Open Sans" panose="020B0606030504020204" pitchFamily="34" charset="0"/>
              </a:rPr>
              <a:t>R$  14,1 bilhões </a:t>
            </a:r>
            <a:r>
              <a:rPr lang="pt-BR" sz="1200" kern="0" dirty="0">
                <a:latin typeface="Mulish Light" pitchFamily="2" charset="0"/>
                <a:ea typeface="Open Sans" panose="020B0606030504020204" pitchFamily="34" charset="0"/>
                <a:cs typeface="Open Sans" panose="020B0606030504020204" pitchFamily="34" charset="0"/>
              </a:rPr>
              <a:t>em Dez/25, +18% vs. Dez/24</a:t>
            </a:r>
          </a:p>
          <a:p>
            <a:pPr marL="421200" lvl="1" defTabSz="457200">
              <a:spcAft>
                <a:spcPts val="600"/>
              </a:spcAft>
              <a:buClr>
                <a:srgbClr val="741836"/>
              </a:buClr>
            </a:pPr>
            <a:r>
              <a:rPr lang="pt-BR" sz="1400" b="1" kern="0" dirty="0">
                <a:solidFill>
                  <a:srgbClr val="7F252F"/>
                </a:solidFill>
                <a:latin typeface="Mulish" pitchFamily="2" charset="0"/>
                <a:ea typeface="Open Sans" panose="020B0606030504020204" pitchFamily="34" charset="0"/>
                <a:cs typeface="Open Sans" panose="020B0606030504020204" pitchFamily="34" charset="0"/>
              </a:rPr>
              <a:t>LCI l LCA</a:t>
            </a:r>
          </a:p>
          <a:p>
            <a:pPr marL="601200" lvl="1" indent="-180000" defTabSz="457200">
              <a:spcAft>
                <a:spcPts val="600"/>
              </a:spcAft>
              <a:buClr>
                <a:srgbClr val="741836"/>
              </a:buClr>
              <a:buFont typeface="Symbol" panose="05050102010706020507" pitchFamily="18" charset="2"/>
              <a:buChar char="ñ"/>
            </a:pPr>
            <a:r>
              <a:rPr lang="pt-BR" sz="1200" b="1" kern="0" dirty="0">
                <a:latin typeface="Mulish Light" pitchFamily="2" charset="0"/>
                <a:ea typeface="Open Sans" panose="020B0606030504020204" pitchFamily="34" charset="0"/>
                <a:cs typeface="Open Sans" panose="020B0606030504020204" pitchFamily="34" charset="0"/>
              </a:rPr>
              <a:t>R$  2,0 bilhões </a:t>
            </a:r>
            <a:r>
              <a:rPr lang="pt-BR" sz="1200" kern="0" dirty="0">
                <a:latin typeface="Mulish Light" pitchFamily="2" charset="0"/>
                <a:ea typeface="Open Sans" panose="020B0606030504020204" pitchFamily="34" charset="0"/>
                <a:cs typeface="Open Sans" panose="020B0606030504020204" pitchFamily="34" charset="0"/>
              </a:rPr>
              <a:t>em Dez/25, +63% vs. Dez/24</a:t>
            </a:r>
          </a:p>
        </p:txBody>
      </p:sp>
      <p:graphicFrame>
        <p:nvGraphicFramePr>
          <p:cNvPr id="26" name="Chart 3">
            <a:extLst>
              <a:ext uri="{FF2B5EF4-FFF2-40B4-BE49-F238E27FC236}">
                <a16:creationId xmlns:a16="http://schemas.microsoft.com/office/drawing/2014/main" id="{7FC38781-19D2-E2A4-1DB7-4F1616D9D62D}"/>
              </a:ext>
            </a:extLst>
          </p:cNvPr>
          <p:cNvGraphicFramePr/>
          <p:nvPr>
            <p:custDataLst>
              <p:tags r:id="rId36"/>
            </p:custDataLst>
            <p:extLst>
              <p:ext uri="{D42A27DB-BD31-4B8C-83A1-F6EECF244321}">
                <p14:modId xmlns:p14="http://schemas.microsoft.com/office/powerpoint/2010/main" val="2436693693"/>
              </p:ext>
            </p:extLst>
          </p:nvPr>
        </p:nvGraphicFramePr>
        <p:xfrm>
          <a:off x="1003300" y="5116513"/>
          <a:ext cx="2855913" cy="2200275"/>
        </p:xfrm>
        <a:graphic>
          <a:graphicData uri="http://schemas.openxmlformats.org/drawingml/2006/chart">
            <c:chart xmlns:c="http://schemas.openxmlformats.org/drawingml/2006/chart" xmlns:r="http://schemas.openxmlformats.org/officeDocument/2006/relationships" r:id="rId47"/>
          </a:graphicData>
        </a:graphic>
      </p:graphicFrame>
      <p:sp>
        <p:nvSpPr>
          <p:cNvPr id="16" name="Retângulo 15">
            <a:extLst>
              <a:ext uri="{FF2B5EF4-FFF2-40B4-BE49-F238E27FC236}">
                <a16:creationId xmlns:a16="http://schemas.microsoft.com/office/drawing/2014/main" id="{25EFB375-33B3-7DEA-2C99-B6CFF318D2A1}"/>
              </a:ext>
            </a:extLst>
          </p:cNvPr>
          <p:cNvSpPr/>
          <p:nvPr>
            <p:custDataLst>
              <p:tags r:id="rId37"/>
            </p:custDataLst>
          </p:nvPr>
        </p:nvSpPr>
        <p:spPr bwMode="auto">
          <a:xfrm>
            <a:off x="2809875" y="5354638"/>
            <a:ext cx="7921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en-US" altLang="en-US" sz="1200" dirty="0">
                <a:solidFill>
                  <a:schemeClr val="tx1"/>
                </a:solidFill>
                <a:latin typeface="Mulish" pitchFamily="2" charset="0"/>
              </a:rPr>
              <a:t>&lt; 3 months</a:t>
            </a:r>
            <a:endParaRPr lang="en-US" sz="1200" dirty="0">
              <a:solidFill>
                <a:schemeClr val="tx1"/>
              </a:solidFill>
              <a:latin typeface="Mulish" pitchFamily="2" charset="0"/>
              <a:sym typeface="Mulish"/>
            </a:endParaRPr>
          </a:p>
        </p:txBody>
      </p:sp>
      <p:sp>
        <p:nvSpPr>
          <p:cNvPr id="24" name="Retângulo 23">
            <a:extLst>
              <a:ext uri="{FF2B5EF4-FFF2-40B4-BE49-F238E27FC236}">
                <a16:creationId xmlns:a16="http://schemas.microsoft.com/office/drawing/2014/main" id="{2E7F26C1-ED9A-2137-9077-E2FBAB1B4468}"/>
              </a:ext>
            </a:extLst>
          </p:cNvPr>
          <p:cNvSpPr/>
          <p:nvPr>
            <p:custDataLst>
              <p:tags r:id="rId38"/>
            </p:custDataLst>
          </p:nvPr>
        </p:nvSpPr>
        <p:spPr bwMode="auto">
          <a:xfrm>
            <a:off x="3225799" y="6294438"/>
            <a:ext cx="9096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en-US" altLang="en-US" sz="1200" dirty="0">
                <a:solidFill>
                  <a:schemeClr val="tx1"/>
                </a:solidFill>
                <a:latin typeface="Mulish" pitchFamily="2" charset="0"/>
              </a:rPr>
              <a:t>3-12 months</a:t>
            </a:r>
            <a:endParaRPr lang="en-US" sz="1200" dirty="0">
              <a:solidFill>
                <a:schemeClr val="tx1"/>
              </a:solidFill>
              <a:latin typeface="Mulish" pitchFamily="2" charset="0"/>
              <a:sym typeface="Mulish"/>
            </a:endParaRPr>
          </a:p>
        </p:txBody>
      </p:sp>
      <p:sp>
        <p:nvSpPr>
          <p:cNvPr id="25" name="Retângulo 24">
            <a:extLst>
              <a:ext uri="{FF2B5EF4-FFF2-40B4-BE49-F238E27FC236}">
                <a16:creationId xmlns:a16="http://schemas.microsoft.com/office/drawing/2014/main" id="{68212B75-8B6E-61B3-BC97-FA77C2611594}"/>
              </a:ext>
            </a:extLst>
          </p:cNvPr>
          <p:cNvSpPr/>
          <p:nvPr>
            <p:custDataLst>
              <p:tags r:id="rId39"/>
            </p:custDataLst>
          </p:nvPr>
        </p:nvSpPr>
        <p:spPr bwMode="auto">
          <a:xfrm>
            <a:off x="1206500" y="6775450"/>
            <a:ext cx="6762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en-US" altLang="en-US" sz="1200" dirty="0">
                <a:solidFill>
                  <a:schemeClr val="tx1"/>
                </a:solidFill>
                <a:latin typeface="Mulish" pitchFamily="2" charset="0"/>
              </a:rPr>
              <a:t>1-3 years</a:t>
            </a:r>
            <a:endParaRPr lang="en-US" sz="1200" dirty="0">
              <a:solidFill>
                <a:schemeClr val="tx1"/>
              </a:solidFill>
              <a:latin typeface="Mulish" pitchFamily="2" charset="0"/>
              <a:sym typeface="Mulish"/>
            </a:endParaRPr>
          </a:p>
        </p:txBody>
      </p:sp>
      <p:sp>
        <p:nvSpPr>
          <p:cNvPr id="28" name="Retângulo 27">
            <a:extLst>
              <a:ext uri="{FF2B5EF4-FFF2-40B4-BE49-F238E27FC236}">
                <a16:creationId xmlns:a16="http://schemas.microsoft.com/office/drawing/2014/main" id="{35755C77-68AC-1883-3E5D-ED0AB6F30921}"/>
              </a:ext>
            </a:extLst>
          </p:cNvPr>
          <p:cNvSpPr/>
          <p:nvPr>
            <p:custDataLst>
              <p:tags r:id="rId40"/>
            </p:custDataLst>
          </p:nvPr>
        </p:nvSpPr>
        <p:spPr bwMode="auto">
          <a:xfrm>
            <a:off x="1527174" y="5314950"/>
            <a:ext cx="6111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en-US" altLang="en-US" sz="1200" dirty="0">
                <a:solidFill>
                  <a:schemeClr val="tx1"/>
                </a:solidFill>
                <a:latin typeface="Mulish" pitchFamily="2" charset="0"/>
              </a:rPr>
              <a:t>&gt;3 years</a:t>
            </a:r>
            <a:endParaRPr lang="en-US" sz="1200" dirty="0">
              <a:solidFill>
                <a:schemeClr val="tx1"/>
              </a:solidFill>
              <a:latin typeface="Mulish" pitchFamily="2" charset="0"/>
              <a:sym typeface="Mulish"/>
            </a:endParaRPr>
          </a:p>
        </p:txBody>
      </p:sp>
      <p:grpSp>
        <p:nvGrpSpPr>
          <p:cNvPr id="463" name="Agrupar 462">
            <a:extLst>
              <a:ext uri="{FF2B5EF4-FFF2-40B4-BE49-F238E27FC236}">
                <a16:creationId xmlns:a16="http://schemas.microsoft.com/office/drawing/2014/main" id="{1FFE2363-A991-0000-6AE7-9EE653315D36}"/>
              </a:ext>
            </a:extLst>
          </p:cNvPr>
          <p:cNvGrpSpPr/>
          <p:nvPr/>
        </p:nvGrpSpPr>
        <p:grpSpPr>
          <a:xfrm>
            <a:off x="7688264" y="5232400"/>
            <a:ext cx="2805905" cy="486784"/>
            <a:chOff x="2368545" y="8444247"/>
            <a:chExt cx="2805905" cy="485057"/>
          </a:xfrm>
        </p:grpSpPr>
        <p:sp>
          <p:nvSpPr>
            <p:cNvPr id="465" name="CaixaDeTexto 464">
              <a:extLst>
                <a:ext uri="{FF2B5EF4-FFF2-40B4-BE49-F238E27FC236}">
                  <a16:creationId xmlns:a16="http://schemas.microsoft.com/office/drawing/2014/main" id="{8D56DB5D-4D76-DD7A-AF5F-DFF9C2690F90}"/>
                </a:ext>
              </a:extLst>
            </p:cNvPr>
            <p:cNvSpPr txBox="1"/>
            <p:nvPr/>
          </p:nvSpPr>
          <p:spPr>
            <a:xfrm>
              <a:off x="4534043" y="8444247"/>
              <a:ext cx="640407" cy="275949"/>
            </a:xfrm>
            <a:prstGeom prst="rect">
              <a:avLst/>
            </a:prstGeom>
            <a:noFill/>
          </p:spPr>
          <p:txBody>
            <a:bodyPr wrap="square" rtlCol="0">
              <a:spAutoFit/>
            </a:bodyPr>
            <a:lstStyle/>
            <a:p>
              <a:pPr algn="ctr">
                <a:defRPr sz="1200" b="0" i="0" u="none" strike="noStrike" kern="1200" baseline="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defRPr>
              </a:pPr>
              <a:r>
                <a:rPr lang="en-US" sz="1200" dirty="0">
                  <a:latin typeface="Mulish" pitchFamily="2" charset="0"/>
                  <a:ea typeface="Open Sans" panose="020B0606030504020204" pitchFamily="34" charset="0"/>
                  <a:cs typeface="Open Sans" panose="020B0606030504020204" pitchFamily="34" charset="0"/>
                </a:rPr>
                <a:t>15,0%</a:t>
              </a:r>
            </a:p>
          </p:txBody>
        </p:sp>
        <p:sp>
          <p:nvSpPr>
            <p:cNvPr id="467" name="CaixaDeTexto 466">
              <a:extLst>
                <a:ext uri="{FF2B5EF4-FFF2-40B4-BE49-F238E27FC236}">
                  <a16:creationId xmlns:a16="http://schemas.microsoft.com/office/drawing/2014/main" id="{C0E6C8DF-CE02-C900-BD4E-9B7093080482}"/>
                </a:ext>
              </a:extLst>
            </p:cNvPr>
            <p:cNvSpPr txBox="1"/>
            <p:nvPr/>
          </p:nvSpPr>
          <p:spPr>
            <a:xfrm>
              <a:off x="2368545" y="8652581"/>
              <a:ext cx="640407" cy="276723"/>
            </a:xfrm>
            <a:prstGeom prst="rect">
              <a:avLst/>
            </a:prstGeom>
            <a:noFill/>
          </p:spPr>
          <p:txBody>
            <a:bodyPr wrap="square" rtlCol="0">
              <a:spAutoFit/>
            </a:bodyPr>
            <a:lstStyle/>
            <a:p>
              <a:pPr algn="ctr">
                <a:defRPr sz="1200" b="0" i="0" u="none" strike="noStrike" kern="1200" baseline="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defRPr>
              </a:pPr>
              <a:r>
                <a:rPr lang="en-US" sz="1200" dirty="0">
                  <a:latin typeface="Mulish" pitchFamily="2" charset="0"/>
                  <a:ea typeface="Open Sans" panose="020B0606030504020204" pitchFamily="34" charset="0"/>
                  <a:cs typeface="Open Sans" panose="020B0606030504020204" pitchFamily="34" charset="0"/>
                </a:rPr>
                <a:t>14,5%</a:t>
              </a:r>
            </a:p>
          </p:txBody>
        </p:sp>
        <p:cxnSp>
          <p:nvCxnSpPr>
            <p:cNvPr id="468" name="Conector reto 467">
              <a:extLst>
                <a:ext uri="{FF2B5EF4-FFF2-40B4-BE49-F238E27FC236}">
                  <a16:creationId xmlns:a16="http://schemas.microsoft.com/office/drawing/2014/main" id="{95CE6BAB-D0F2-5042-0D00-6843167BE4CA}"/>
                </a:ext>
              </a:extLst>
            </p:cNvPr>
            <p:cNvCxnSpPr>
              <a:cxnSpLocks/>
            </p:cNvCxnSpPr>
            <p:nvPr/>
          </p:nvCxnSpPr>
          <p:spPr>
            <a:xfrm flipV="1">
              <a:off x="2939245" y="8595161"/>
              <a:ext cx="1664505" cy="171262"/>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grpSp>
        <p:nvGrpSpPr>
          <p:cNvPr id="469" name="Agrupar 468">
            <a:extLst>
              <a:ext uri="{FF2B5EF4-FFF2-40B4-BE49-F238E27FC236}">
                <a16:creationId xmlns:a16="http://schemas.microsoft.com/office/drawing/2014/main" id="{1B49A915-ED07-713A-44CF-E289FA5C43D5}"/>
              </a:ext>
            </a:extLst>
          </p:cNvPr>
          <p:cNvGrpSpPr/>
          <p:nvPr/>
        </p:nvGrpSpPr>
        <p:grpSpPr>
          <a:xfrm>
            <a:off x="7721600" y="5701955"/>
            <a:ext cx="2743200" cy="354203"/>
            <a:chOff x="2411516" y="8867937"/>
            <a:chExt cx="2743200" cy="355089"/>
          </a:xfrm>
        </p:grpSpPr>
        <p:cxnSp>
          <p:nvCxnSpPr>
            <p:cNvPr id="472" name="Conector reto 471">
              <a:extLst>
                <a:ext uri="{FF2B5EF4-FFF2-40B4-BE49-F238E27FC236}">
                  <a16:creationId xmlns:a16="http://schemas.microsoft.com/office/drawing/2014/main" id="{8CBB426B-D7D5-96B2-C7BB-D6EEAE3F8214}"/>
                </a:ext>
              </a:extLst>
            </p:cNvPr>
            <p:cNvCxnSpPr>
              <a:cxnSpLocks/>
            </p:cNvCxnSpPr>
            <p:nvPr/>
          </p:nvCxnSpPr>
          <p:spPr>
            <a:xfrm flipV="1">
              <a:off x="2979131" y="8985792"/>
              <a:ext cx="1604004" cy="8196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73" name="CaixaDeTexto 472">
              <a:extLst>
                <a:ext uri="{FF2B5EF4-FFF2-40B4-BE49-F238E27FC236}">
                  <a16:creationId xmlns:a16="http://schemas.microsoft.com/office/drawing/2014/main" id="{B6C39513-A1FF-40F5-8CF1-E5E5D334D348}"/>
                </a:ext>
              </a:extLst>
            </p:cNvPr>
            <p:cNvSpPr txBox="1"/>
            <p:nvPr/>
          </p:nvSpPr>
          <p:spPr>
            <a:xfrm>
              <a:off x="4551781" y="8867937"/>
              <a:ext cx="602935" cy="261626"/>
            </a:xfrm>
            <a:prstGeom prst="rect">
              <a:avLst/>
            </a:prstGeom>
            <a:noFill/>
          </p:spPr>
          <p:txBody>
            <a:bodyPr wrap="square" rtlCol="0">
              <a:spAutoFit/>
            </a:bodyPr>
            <a:lstStyle/>
            <a:p>
              <a:pPr algn="ctr">
                <a:defRPr sz="1200" b="0" i="0" u="none" strike="noStrike" kern="1200" baseline="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defRPr>
              </a:pPr>
              <a:r>
                <a:rPr lang="en-US" sz="1050" dirty="0">
                  <a:latin typeface="Mulish" pitchFamily="2" charset="0"/>
                  <a:ea typeface="Open Sans" panose="020B0606030504020204" pitchFamily="34" charset="0"/>
                  <a:cs typeface="Open Sans" panose="020B0606030504020204" pitchFamily="34" charset="0"/>
                </a:rPr>
                <a:t>11,3%</a:t>
              </a:r>
            </a:p>
          </p:txBody>
        </p:sp>
        <p:sp>
          <p:nvSpPr>
            <p:cNvPr id="474" name="CaixaDeTexto 473">
              <a:extLst>
                <a:ext uri="{FF2B5EF4-FFF2-40B4-BE49-F238E27FC236}">
                  <a16:creationId xmlns:a16="http://schemas.microsoft.com/office/drawing/2014/main" id="{DE8F4413-47C1-6418-3AF9-7A5EAD09EA44}"/>
                </a:ext>
              </a:extLst>
            </p:cNvPr>
            <p:cNvSpPr txBox="1"/>
            <p:nvPr/>
          </p:nvSpPr>
          <p:spPr>
            <a:xfrm>
              <a:off x="2411516" y="8961400"/>
              <a:ext cx="602935" cy="261626"/>
            </a:xfrm>
            <a:prstGeom prst="rect">
              <a:avLst/>
            </a:prstGeom>
            <a:noFill/>
          </p:spPr>
          <p:txBody>
            <a:bodyPr wrap="square" rtlCol="0">
              <a:spAutoFit/>
            </a:bodyPr>
            <a:lstStyle/>
            <a:p>
              <a:pPr algn="ctr">
                <a:defRPr sz="1200" b="0" i="0" u="none" strike="noStrike" kern="1200" baseline="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defRPr>
              </a:pPr>
              <a:r>
                <a:rPr lang="en-US" sz="1050" dirty="0">
                  <a:latin typeface="Mulish" pitchFamily="2" charset="0"/>
                  <a:ea typeface="Open Sans" panose="020B0606030504020204" pitchFamily="34" charset="0"/>
                  <a:cs typeface="Open Sans" panose="020B0606030504020204" pitchFamily="34" charset="0"/>
                </a:rPr>
                <a:t>10,6%</a:t>
              </a:r>
            </a:p>
          </p:txBody>
        </p:sp>
      </p:grpSp>
    </p:spTree>
    <p:extLst>
      <p:ext uri="{BB962C8B-B14F-4D97-AF65-F5344CB8AC3E}">
        <p14:creationId xmlns:p14="http://schemas.microsoft.com/office/powerpoint/2010/main" val="3186098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338E7-C495-1BA2-8D76-08D5CD46F45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F1E4BA6-36D8-8111-3AB8-5E72CA79A26A}"/>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544B0FBC-211E-0824-ACF9-3954BFF006F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rodutos">
            <a:extLst>
              <a:ext uri="{FF2B5EF4-FFF2-40B4-BE49-F238E27FC236}">
                <a16:creationId xmlns:a16="http://schemas.microsoft.com/office/drawing/2014/main" id="{7F979323-962E-F828-B214-1246BEEFABCB}"/>
              </a:ext>
            </a:extLst>
          </p:cNvPr>
          <p:cNvSpPr txBox="1"/>
          <p:nvPr/>
        </p:nvSpPr>
        <p:spPr>
          <a:xfrm>
            <a:off x="984708" y="2794000"/>
            <a:ext cx="70416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dirty="0">
                <a:solidFill>
                  <a:srgbClr val="EADDCA"/>
                </a:solidFill>
                <a:latin typeface="Gatwick Light" panose="00000500000000000000" pitchFamily="2" charset="0"/>
              </a:rPr>
              <a:t>Financial performance</a:t>
            </a:r>
          </a:p>
        </p:txBody>
      </p:sp>
    </p:spTree>
    <p:extLst>
      <p:ext uri="{BB962C8B-B14F-4D97-AF65-F5344CB8AC3E}">
        <p14:creationId xmlns:p14="http://schemas.microsoft.com/office/powerpoint/2010/main" val="131991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Objeto 38" hidden="1">
            <a:extLst>
              <a:ext uri="{FF2B5EF4-FFF2-40B4-BE49-F238E27FC236}">
                <a16:creationId xmlns:a16="http://schemas.microsoft.com/office/drawing/2014/main" id="{9509C0A3-B5A9-AC89-3AC0-F6CE70854066}"/>
              </a:ext>
            </a:extLst>
          </p:cNvPr>
          <p:cNvGraphicFramePr>
            <a:graphicFrameLocks/>
          </p:cNvGraphicFramePr>
          <p:nvPr>
            <p:custDataLst>
              <p:tags r:id="rId1"/>
            </p:custDataLst>
            <p:extLst>
              <p:ext uri="{D42A27DB-BD31-4B8C-83A1-F6EECF244321}">
                <p14:modId xmlns:p14="http://schemas.microsoft.com/office/powerpoint/2010/main" val="257677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78" imgW="421" imgH="420" progId="TCLayout.ActiveDocument.1">
                  <p:embed/>
                </p:oleObj>
              </mc:Choice>
              <mc:Fallback>
                <p:oleObj name="Slide do think-cell" r:id="rId78" imgW="421" imgH="420" progId="TCLayout.ActiveDocument.1">
                  <p:embed/>
                  <p:pic>
                    <p:nvPicPr>
                      <p:cNvPr id="39" name="Objeto 38" hidden="1">
                        <a:extLst>
                          <a:ext uri="{FF2B5EF4-FFF2-40B4-BE49-F238E27FC236}">
                            <a16:creationId xmlns:a16="http://schemas.microsoft.com/office/drawing/2014/main" id="{9509C0A3-B5A9-AC89-3AC0-F6CE70854066}"/>
                          </a:ext>
                        </a:extLst>
                      </p:cNvPr>
                      <p:cNvPicPr/>
                      <p:nvPr/>
                    </p:nvPicPr>
                    <p:blipFill>
                      <a:blip r:embed="rId79"/>
                      <a:stretch>
                        <a:fillRect/>
                      </a:stretch>
                    </p:blipFill>
                    <p:spPr>
                      <a:xfrm>
                        <a:off x="1588" y="1588"/>
                        <a:ext cx="1588" cy="1588"/>
                      </a:xfrm>
                      <a:prstGeom prst="rect">
                        <a:avLst/>
                      </a:prstGeom>
                    </p:spPr>
                  </p:pic>
                </p:oleObj>
              </mc:Fallback>
            </mc:AlternateContent>
          </a:graphicData>
        </a:graphic>
      </p:graphicFrame>
      <p:sp>
        <p:nvSpPr>
          <p:cNvPr id="21" name="Produtos">
            <a:extLst>
              <a:ext uri="{FF2B5EF4-FFF2-40B4-BE49-F238E27FC236}">
                <a16:creationId xmlns:a16="http://schemas.microsoft.com/office/drawing/2014/main" id="{B69D26E1-7DA5-DEEF-9EF5-54883110CA63}"/>
              </a:ext>
            </a:extLst>
          </p:cNvPr>
          <p:cNvSpPr txBox="1"/>
          <p:nvPr/>
        </p:nvSpPr>
        <p:spPr>
          <a:xfrm>
            <a:off x="254000" y="-133953"/>
            <a:ext cx="13102011" cy="794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Financial performance</a:t>
            </a:r>
            <a:endParaRPr sz="1400" dirty="0">
              <a:solidFill>
                <a:srgbClr val="7F252F"/>
              </a:solidFill>
              <a:latin typeface="Gatwick Light" panose="00000500000000000000" pitchFamily="2" charset="0"/>
            </a:endParaRPr>
          </a:p>
        </p:txBody>
      </p:sp>
      <p:cxnSp>
        <p:nvCxnSpPr>
          <p:cNvPr id="111" name="Conector reto 110">
            <a:extLst>
              <a:ext uri="{FF2B5EF4-FFF2-40B4-BE49-F238E27FC236}">
                <a16:creationId xmlns:a16="http://schemas.microsoft.com/office/drawing/2014/main" id="{BF68AD13-881A-ACF1-8CF8-AE95A06C52A1}"/>
              </a:ext>
            </a:extLst>
          </p:cNvPr>
          <p:cNvCxnSpPr>
            <a:cxnSpLocks/>
          </p:cNvCxnSpPr>
          <p:nvPr/>
        </p:nvCxnSpPr>
        <p:spPr>
          <a:xfrm>
            <a:off x="13893800" y="2524125"/>
            <a:ext cx="0" cy="147320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6" name="Chart 3">
            <a:extLst>
              <a:ext uri="{FF2B5EF4-FFF2-40B4-BE49-F238E27FC236}">
                <a16:creationId xmlns:a16="http://schemas.microsoft.com/office/drawing/2014/main" id="{D5A5FFBB-0F73-B534-8237-29DAD97A5E27}"/>
              </a:ext>
            </a:extLst>
          </p:cNvPr>
          <p:cNvGraphicFramePr/>
          <p:nvPr>
            <p:custDataLst>
              <p:tags r:id="rId2"/>
            </p:custDataLst>
            <p:extLst>
              <p:ext uri="{D42A27DB-BD31-4B8C-83A1-F6EECF244321}">
                <p14:modId xmlns:p14="http://schemas.microsoft.com/office/powerpoint/2010/main" val="763808529"/>
              </p:ext>
            </p:extLst>
          </p:nvPr>
        </p:nvGraphicFramePr>
        <p:xfrm>
          <a:off x="7261225" y="5470525"/>
          <a:ext cx="3638550" cy="1344613"/>
        </p:xfrm>
        <a:graphic>
          <a:graphicData uri="http://schemas.openxmlformats.org/drawingml/2006/chart">
            <c:chart xmlns:c="http://schemas.openxmlformats.org/drawingml/2006/chart" xmlns:r="http://schemas.openxmlformats.org/officeDocument/2006/relationships" r:id="rId80"/>
          </a:graphicData>
        </a:graphic>
      </p:graphicFrame>
      <p:sp>
        <p:nvSpPr>
          <p:cNvPr id="32" name="Retângulo 31">
            <a:extLst>
              <a:ext uri="{FF2B5EF4-FFF2-40B4-BE49-F238E27FC236}">
                <a16:creationId xmlns:a16="http://schemas.microsoft.com/office/drawing/2014/main" id="{F74FB58C-2645-F1D9-2798-E9741CFE4C49}"/>
              </a:ext>
            </a:extLst>
          </p:cNvPr>
          <p:cNvSpPr/>
          <p:nvPr>
            <p:custDataLst>
              <p:tags r:id="rId3"/>
            </p:custDataLst>
          </p:nvPr>
        </p:nvSpPr>
        <p:spPr bwMode="auto">
          <a:xfrm>
            <a:off x="7488238"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3E3E3E"/>
                </a:solidFill>
                <a:latin typeface="Mulish" pitchFamily="2" charset="0"/>
                <a:ea typeface="Open Sans" panose="020B0606030504020204" pitchFamily="34" charset="0"/>
                <a:cs typeface="Open Sans" panose="020B0606030504020204" pitchFamily="34" charset="0"/>
              </a:rPr>
              <a:t>4Q24</a:t>
            </a:r>
            <a:endParaRPr lang="en-US" sz="1200" dirty="0">
              <a:solidFill>
                <a:srgbClr val="3E3E3E"/>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25" name="Retângulo 124">
            <a:extLst>
              <a:ext uri="{FF2B5EF4-FFF2-40B4-BE49-F238E27FC236}">
                <a16:creationId xmlns:a16="http://schemas.microsoft.com/office/drawing/2014/main" id="{EA8CE587-2BB0-D8A2-54AD-4112180AA95B}"/>
              </a:ext>
            </a:extLst>
          </p:cNvPr>
          <p:cNvSpPr/>
          <p:nvPr>
            <p:custDataLst>
              <p:tags r:id="rId4"/>
            </p:custDataLst>
          </p:nvPr>
        </p:nvSpPr>
        <p:spPr bwMode="auto">
          <a:xfrm>
            <a:off x="8181975"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pitchFamily="2" charset="0"/>
              </a:rPr>
              <a:t>1Q25</a:t>
            </a:r>
            <a:endParaRPr lang="en-US" sz="1200" dirty="0">
              <a:solidFill>
                <a:srgbClr val="000000"/>
              </a:solidFill>
              <a:latin typeface="Mulish" pitchFamily="2" charset="0"/>
              <a:sym typeface="Mulish" pitchFamily="2" charset="0"/>
            </a:endParaRPr>
          </a:p>
        </p:txBody>
      </p:sp>
      <p:sp>
        <p:nvSpPr>
          <p:cNvPr id="556" name="Retângulo 555">
            <a:extLst>
              <a:ext uri="{FF2B5EF4-FFF2-40B4-BE49-F238E27FC236}">
                <a16:creationId xmlns:a16="http://schemas.microsoft.com/office/drawing/2014/main" id="{31267FF0-91B9-280E-4431-3501757A1070}"/>
              </a:ext>
            </a:extLst>
          </p:cNvPr>
          <p:cNvSpPr/>
          <p:nvPr>
            <p:custDataLst>
              <p:tags r:id="rId5"/>
            </p:custDataLst>
          </p:nvPr>
        </p:nvSpPr>
        <p:spPr bwMode="auto">
          <a:xfrm>
            <a:off x="8877300"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a:rPr>
              <a:t>2Q25</a:t>
            </a:r>
            <a:endParaRPr lang="en-US" sz="1200" dirty="0">
              <a:solidFill>
                <a:srgbClr val="000000"/>
              </a:solidFill>
              <a:latin typeface="Mulish"/>
              <a:sym typeface="Mulish" pitchFamily="2" charset="0"/>
            </a:endParaRPr>
          </a:p>
        </p:txBody>
      </p:sp>
      <p:sp>
        <p:nvSpPr>
          <p:cNvPr id="94" name="Retângulo 93">
            <a:extLst>
              <a:ext uri="{FF2B5EF4-FFF2-40B4-BE49-F238E27FC236}">
                <a16:creationId xmlns:a16="http://schemas.microsoft.com/office/drawing/2014/main" id="{FFCC509E-C131-1AFB-6D78-403E53203397}"/>
              </a:ext>
            </a:extLst>
          </p:cNvPr>
          <p:cNvSpPr/>
          <p:nvPr>
            <p:custDataLst>
              <p:tags r:id="rId6"/>
            </p:custDataLst>
          </p:nvPr>
        </p:nvSpPr>
        <p:spPr bwMode="auto">
          <a:xfrm>
            <a:off x="9571038"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a:rPr>
              <a:t>3Q25</a:t>
            </a:r>
            <a:endParaRPr lang="en-US" sz="1200" dirty="0">
              <a:solidFill>
                <a:srgbClr val="000000"/>
              </a:solidFill>
              <a:latin typeface="Mulish"/>
              <a:sym typeface="Mulish" pitchFamily="2" charset="0"/>
            </a:endParaRPr>
          </a:p>
        </p:txBody>
      </p:sp>
      <p:sp>
        <p:nvSpPr>
          <p:cNvPr id="153" name="Retângulo 152">
            <a:extLst>
              <a:ext uri="{FF2B5EF4-FFF2-40B4-BE49-F238E27FC236}">
                <a16:creationId xmlns:a16="http://schemas.microsoft.com/office/drawing/2014/main" id="{2961B1C0-1F22-9180-400C-100D57805061}"/>
              </a:ext>
            </a:extLst>
          </p:cNvPr>
          <p:cNvSpPr/>
          <p:nvPr>
            <p:custDataLst>
              <p:tags r:id="rId7"/>
            </p:custDataLst>
          </p:nvPr>
        </p:nvSpPr>
        <p:spPr bwMode="auto">
          <a:xfrm>
            <a:off x="10266363"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pt-BR" altLang="en-US" sz="1200" dirty="0">
                <a:solidFill>
                  <a:srgbClr val="000000"/>
                </a:solidFill>
                <a:latin typeface="Mulish" pitchFamily="2" charset="0"/>
              </a:rPr>
              <a:t>4Q25</a:t>
            </a:r>
            <a:endParaRPr lang="en-US" sz="1200" dirty="0">
              <a:solidFill>
                <a:srgbClr val="000000"/>
              </a:solidFill>
              <a:latin typeface="Mulish" pitchFamily="2" charset="0"/>
              <a:sym typeface="Mulish" pitchFamily="2" charset="0"/>
            </a:endParaRPr>
          </a:p>
        </p:txBody>
      </p:sp>
      <p:sp>
        <p:nvSpPr>
          <p:cNvPr id="34" name="Retângulo 33">
            <a:extLst>
              <a:ext uri="{FF2B5EF4-FFF2-40B4-BE49-F238E27FC236}">
                <a16:creationId xmlns:a16="http://schemas.microsoft.com/office/drawing/2014/main" id="{A68C81C7-582A-F49E-DAE6-52D82CD38FD0}"/>
              </a:ext>
            </a:extLst>
          </p:cNvPr>
          <p:cNvSpPr/>
          <p:nvPr>
            <p:custDataLst>
              <p:tags r:id="rId8"/>
            </p:custDataLst>
          </p:nvPr>
        </p:nvSpPr>
        <p:spPr bwMode="gray">
          <a:xfrm>
            <a:off x="7513638" y="5746750"/>
            <a:ext cx="35560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5B40909E-0AF7-45F0-AC88-475B5E4AAC18}" type="datetime'65'''''''''''''''''''',''''0'''''">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65,0</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26" name="Retângulo 125">
            <a:extLst>
              <a:ext uri="{FF2B5EF4-FFF2-40B4-BE49-F238E27FC236}">
                <a16:creationId xmlns:a16="http://schemas.microsoft.com/office/drawing/2014/main" id="{79F5FC57-3C4A-408B-1378-193EA76B9734}"/>
              </a:ext>
            </a:extLst>
          </p:cNvPr>
          <p:cNvSpPr/>
          <p:nvPr>
            <p:custDataLst>
              <p:tags r:id="rId9"/>
            </p:custDataLst>
          </p:nvPr>
        </p:nvSpPr>
        <p:spPr bwMode="gray">
          <a:xfrm>
            <a:off x="8207375" y="5773738"/>
            <a:ext cx="35560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1104AE83-CCF4-4EB9-A446-AB210C7A1BEA}" type="datetime'''''''''''''''''''''62'''''',''''''''0'''''''''">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62,0</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57" name="Retângulo 556">
            <a:extLst>
              <a:ext uri="{FF2B5EF4-FFF2-40B4-BE49-F238E27FC236}">
                <a16:creationId xmlns:a16="http://schemas.microsoft.com/office/drawing/2014/main" id="{5B79BC72-023D-B160-DB02-6053EAD98D03}"/>
              </a:ext>
            </a:extLst>
          </p:cNvPr>
          <p:cNvSpPr/>
          <p:nvPr>
            <p:custDataLst>
              <p:tags r:id="rId10"/>
            </p:custDataLst>
          </p:nvPr>
        </p:nvSpPr>
        <p:spPr bwMode="gray">
          <a:xfrm>
            <a:off x="8902700" y="5713413"/>
            <a:ext cx="35560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62C81689-00EE-4AAC-B838-9C4E23407C0F}" type="datetime'''68'''',''''''''''''''''''''''''''''5'''">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68,5</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a:endParaRPr>
          </a:p>
        </p:txBody>
      </p:sp>
      <p:sp>
        <p:nvSpPr>
          <p:cNvPr id="95" name="Retângulo 94">
            <a:extLst>
              <a:ext uri="{FF2B5EF4-FFF2-40B4-BE49-F238E27FC236}">
                <a16:creationId xmlns:a16="http://schemas.microsoft.com/office/drawing/2014/main" id="{8DBC56E7-A69A-10EE-AC3A-EA27A8D53261}"/>
              </a:ext>
            </a:extLst>
          </p:cNvPr>
          <p:cNvSpPr/>
          <p:nvPr>
            <p:custDataLst>
              <p:tags r:id="rId11"/>
            </p:custDataLst>
          </p:nvPr>
        </p:nvSpPr>
        <p:spPr bwMode="gray">
          <a:xfrm>
            <a:off x="9596438" y="5624513"/>
            <a:ext cx="35560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1BDF16AE-4620-4115-A76D-4CF8A71EC261}" type="datetime'''''7''''''''''''''''''''''7,''''''9'''''''''''''''''''''''">
              <a:rPr lang="pt-BR" altLang="en-US" sz="1200" smtClean="0">
                <a:solidFill>
                  <a:schemeClr val="tx1"/>
                </a:solidFill>
                <a:latin typeface="Mulish"/>
                <a:ea typeface="Open Sans" panose="020B0606030504020204" pitchFamily="34" charset="0"/>
                <a:cs typeface="Open Sans" panose="020B0606030504020204" pitchFamily="34" charset="0"/>
                <a:sym typeface="Mulish"/>
              </a:rPr>
              <a:pPr algn="ctr">
                <a:lnSpc>
                  <a:spcPct val="90000"/>
                </a:lnSpc>
                <a:spcBef>
                  <a:spcPct val="0"/>
                </a:spcBef>
                <a:spcAft>
                  <a:spcPct val="0"/>
                </a:spcAft>
              </a:pPr>
              <a:t>77,9</a:t>
            </a:fld>
            <a:endParaRPr lang="pt-BR" sz="1200" dirty="0">
              <a:solidFill>
                <a:schemeClr val="tx1"/>
              </a:solidFill>
              <a:latin typeface="Mulish"/>
              <a:ea typeface="Open Sans" panose="020B0606030504020204" pitchFamily="34" charset="0"/>
              <a:cs typeface="Open Sans" panose="020B0606030504020204" pitchFamily="34" charset="0"/>
              <a:sym typeface="Mulish"/>
            </a:endParaRPr>
          </a:p>
        </p:txBody>
      </p:sp>
      <p:sp>
        <p:nvSpPr>
          <p:cNvPr id="154" name="Retângulo 153">
            <a:extLst>
              <a:ext uri="{FF2B5EF4-FFF2-40B4-BE49-F238E27FC236}">
                <a16:creationId xmlns:a16="http://schemas.microsoft.com/office/drawing/2014/main" id="{53491ADC-3B70-5586-2F4B-1FE9A0778A23}"/>
              </a:ext>
            </a:extLst>
          </p:cNvPr>
          <p:cNvSpPr/>
          <p:nvPr>
            <p:custDataLst>
              <p:tags r:id="rId12"/>
            </p:custDataLst>
          </p:nvPr>
        </p:nvSpPr>
        <p:spPr bwMode="gray">
          <a:xfrm>
            <a:off x="10291763" y="5546725"/>
            <a:ext cx="355600"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89047DD0-4FFA-4FC4-A568-6A8B23FDD1D5}" type="datetime'''''''''''''''8''''6'',''''''''''2'''''''''''">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86,2</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331" name="Retângulo 330">
            <a:extLst>
              <a:ext uri="{FF2B5EF4-FFF2-40B4-BE49-F238E27FC236}">
                <a16:creationId xmlns:a16="http://schemas.microsoft.com/office/drawing/2014/main" id="{05A849CC-87F3-4864-6021-E826F2D62D09}"/>
              </a:ext>
            </a:extLst>
          </p:cNvPr>
          <p:cNvSpPr/>
          <p:nvPr>
            <p:custDataLst>
              <p:tags r:id="rId13"/>
            </p:custDataLst>
          </p:nvPr>
        </p:nvSpPr>
        <p:spPr bwMode="auto">
          <a:xfrm>
            <a:off x="6824663" y="6878638"/>
            <a:ext cx="214313" cy="160338"/>
          </a:xfrm>
          <a:prstGeom prst="rect">
            <a:avLst/>
          </a:prstGeom>
          <a:solidFill>
            <a:srgbClr val="A4844E"/>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2" name="Retângulo 331">
            <a:extLst>
              <a:ext uri="{FF2B5EF4-FFF2-40B4-BE49-F238E27FC236}">
                <a16:creationId xmlns:a16="http://schemas.microsoft.com/office/drawing/2014/main" id="{09EA44DD-AF7E-5255-54B8-E1C7974FCDD0}"/>
              </a:ext>
            </a:extLst>
          </p:cNvPr>
          <p:cNvSpPr/>
          <p:nvPr>
            <p:custDataLst>
              <p:tags r:id="rId14"/>
            </p:custDataLst>
          </p:nvPr>
        </p:nvSpPr>
        <p:spPr bwMode="auto">
          <a:xfrm>
            <a:off x="8931275" y="6878638"/>
            <a:ext cx="214313" cy="160338"/>
          </a:xfrm>
          <a:prstGeom prst="rect">
            <a:avLst/>
          </a:prstGeom>
          <a:solidFill>
            <a:srgbClr val="7F252F"/>
          </a:solidFill>
          <a:ln w="25400"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5" name="Retângulo 314">
            <a:extLst>
              <a:ext uri="{FF2B5EF4-FFF2-40B4-BE49-F238E27FC236}">
                <a16:creationId xmlns:a16="http://schemas.microsoft.com/office/drawing/2014/main" id="{E1FB4C87-00A0-B279-204D-79A43E76F869}"/>
              </a:ext>
            </a:extLst>
          </p:cNvPr>
          <p:cNvSpPr/>
          <p:nvPr>
            <p:custDataLst>
              <p:tags r:id="rId15"/>
            </p:custDataLst>
          </p:nvPr>
        </p:nvSpPr>
        <p:spPr bwMode="auto">
          <a:xfrm>
            <a:off x="7089775" y="6873875"/>
            <a:ext cx="1739900" cy="182563"/>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200" dirty="0" err="1">
                <a:solidFill>
                  <a:srgbClr val="000000"/>
                </a:solidFill>
                <a:latin typeface="Mulish" pitchFamily="2" charset="0"/>
                <a:sym typeface="Open Sans" panose="020B0606030504020204" pitchFamily="34" charset="0"/>
              </a:rPr>
              <a:t>Administrative</a:t>
            </a:r>
            <a:r>
              <a:rPr lang="pt-BR" altLang="en-US" sz="1200" dirty="0">
                <a:solidFill>
                  <a:srgbClr val="000000"/>
                </a:solidFill>
                <a:latin typeface="Mulish" pitchFamily="2" charset="0"/>
                <a:sym typeface="Open Sans" panose="020B0606030504020204" pitchFamily="34" charset="0"/>
              </a:rPr>
              <a:t> </a:t>
            </a:r>
            <a:r>
              <a:rPr lang="pt-BR" altLang="en-US" sz="1200" dirty="0" err="1">
                <a:solidFill>
                  <a:srgbClr val="000000"/>
                </a:solidFill>
                <a:latin typeface="Mulish" pitchFamily="2" charset="0"/>
                <a:sym typeface="Open Sans" panose="020B0606030504020204" pitchFamily="34" charset="0"/>
              </a:rPr>
              <a:t>Expenses</a:t>
            </a:r>
            <a:endParaRPr lang="pt-BR" sz="1200" dirty="0">
              <a:solidFill>
                <a:srgbClr val="000000"/>
              </a:solidFill>
              <a:latin typeface="Mulish" pitchFamily="2" charset="0"/>
              <a:sym typeface="Open Sans" panose="020B0606030504020204" pitchFamily="34" charset="0"/>
            </a:endParaRPr>
          </a:p>
        </p:txBody>
      </p:sp>
      <p:sp>
        <p:nvSpPr>
          <p:cNvPr id="316" name="Retângulo 315">
            <a:extLst>
              <a:ext uri="{FF2B5EF4-FFF2-40B4-BE49-F238E27FC236}">
                <a16:creationId xmlns:a16="http://schemas.microsoft.com/office/drawing/2014/main" id="{FDB6C8F0-8BD7-4650-D60E-F67538A3CE2A}"/>
              </a:ext>
            </a:extLst>
          </p:cNvPr>
          <p:cNvSpPr/>
          <p:nvPr>
            <p:custDataLst>
              <p:tags r:id="rId16"/>
            </p:custDataLst>
          </p:nvPr>
        </p:nvSpPr>
        <p:spPr bwMode="auto">
          <a:xfrm>
            <a:off x="9196388" y="6873875"/>
            <a:ext cx="1404938" cy="182563"/>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pPr>
            <a:r>
              <a:rPr lang="pt-BR" altLang="en-US" sz="1200" dirty="0" err="1">
                <a:solidFill>
                  <a:srgbClr val="000000"/>
                </a:solidFill>
                <a:latin typeface="Mulish" pitchFamily="2" charset="0"/>
                <a:sym typeface="Open Sans" panose="020B0606030504020204" pitchFamily="34" charset="0"/>
              </a:rPr>
              <a:t>Personnel</a:t>
            </a:r>
            <a:r>
              <a:rPr lang="pt-BR" altLang="en-US" sz="1200" dirty="0">
                <a:solidFill>
                  <a:srgbClr val="000000"/>
                </a:solidFill>
                <a:latin typeface="Mulish" pitchFamily="2" charset="0"/>
                <a:sym typeface="Open Sans" panose="020B0606030504020204" pitchFamily="34" charset="0"/>
              </a:rPr>
              <a:t> </a:t>
            </a:r>
            <a:r>
              <a:rPr lang="pt-BR" altLang="en-US" sz="1200" dirty="0" err="1">
                <a:solidFill>
                  <a:srgbClr val="000000"/>
                </a:solidFill>
                <a:latin typeface="Mulish" pitchFamily="2" charset="0"/>
                <a:sym typeface="Open Sans" panose="020B0606030504020204" pitchFamily="34" charset="0"/>
              </a:rPr>
              <a:t>Expenses</a:t>
            </a:r>
            <a:endParaRPr lang="pt-BR" sz="1200" dirty="0">
              <a:solidFill>
                <a:srgbClr val="000000"/>
              </a:solidFill>
              <a:latin typeface="Mulish" pitchFamily="2" charset="0"/>
              <a:sym typeface="Open Sans" panose="020B0606030504020204" pitchFamily="34" charset="0"/>
            </a:endParaRPr>
          </a:p>
        </p:txBody>
      </p:sp>
      <p:sp>
        <p:nvSpPr>
          <p:cNvPr id="189" name="CaixaDeTexto 188">
            <a:extLst>
              <a:ext uri="{FF2B5EF4-FFF2-40B4-BE49-F238E27FC236}">
                <a16:creationId xmlns:a16="http://schemas.microsoft.com/office/drawing/2014/main" id="{CF306367-FF28-331A-2E16-0EF4307045BE}"/>
              </a:ext>
            </a:extLst>
          </p:cNvPr>
          <p:cNvSpPr txBox="1"/>
          <p:nvPr/>
        </p:nvSpPr>
        <p:spPr>
          <a:xfrm>
            <a:off x="1160575" y="6901455"/>
            <a:ext cx="1689941" cy="276999"/>
          </a:xfrm>
          <a:prstGeom prst="rect">
            <a:avLst/>
          </a:prstGeom>
          <a:noFill/>
        </p:spPr>
        <p:txBody>
          <a:bodyPr wrap="square" rtlCol="0">
            <a:spAutoFit/>
          </a:bodyPr>
          <a:lstStyle/>
          <a:p>
            <a:r>
              <a:rPr lang="pt-BR" sz="1200" dirty="0" err="1">
                <a:latin typeface="Mulish" pitchFamily="2" charset="0"/>
                <a:ea typeface="Open Sans" panose="020B0606030504020204" pitchFamily="34" charset="0"/>
                <a:cs typeface="Open Sans" panose="020B0606030504020204" pitchFamily="34" charset="0"/>
              </a:rPr>
              <a:t>Wholesale</a:t>
            </a:r>
            <a:endParaRPr lang="pt-BR" sz="1200" dirty="0">
              <a:latin typeface="Mulish" pitchFamily="2" charset="0"/>
              <a:ea typeface="Open Sans" panose="020B0606030504020204" pitchFamily="34" charset="0"/>
              <a:cs typeface="Open Sans" panose="020B0606030504020204" pitchFamily="34" charset="0"/>
            </a:endParaRPr>
          </a:p>
        </p:txBody>
      </p:sp>
      <p:graphicFrame>
        <p:nvGraphicFramePr>
          <p:cNvPr id="18" name="Chart 3">
            <a:extLst>
              <a:ext uri="{FF2B5EF4-FFF2-40B4-BE49-F238E27FC236}">
                <a16:creationId xmlns:a16="http://schemas.microsoft.com/office/drawing/2014/main" id="{F4231031-4078-7A8A-3C3F-2ED4E44D18D6}"/>
              </a:ext>
            </a:extLst>
          </p:cNvPr>
          <p:cNvGraphicFramePr/>
          <p:nvPr>
            <p:custDataLst>
              <p:tags r:id="rId17"/>
            </p:custDataLst>
            <p:extLst>
              <p:ext uri="{D42A27DB-BD31-4B8C-83A1-F6EECF244321}">
                <p14:modId xmlns:p14="http://schemas.microsoft.com/office/powerpoint/2010/main" val="2132993736"/>
              </p:ext>
            </p:extLst>
          </p:nvPr>
        </p:nvGraphicFramePr>
        <p:xfrm>
          <a:off x="541338" y="2495550"/>
          <a:ext cx="3681412" cy="1539875"/>
        </p:xfrm>
        <a:graphic>
          <a:graphicData uri="http://schemas.openxmlformats.org/drawingml/2006/chart">
            <c:chart xmlns:c="http://schemas.openxmlformats.org/drawingml/2006/chart" xmlns:r="http://schemas.openxmlformats.org/officeDocument/2006/relationships" r:id="rId81"/>
          </a:graphicData>
        </a:graphic>
      </p:graphicFrame>
      <p:sp>
        <p:nvSpPr>
          <p:cNvPr id="73" name="Retângulo 72">
            <a:extLst>
              <a:ext uri="{FF2B5EF4-FFF2-40B4-BE49-F238E27FC236}">
                <a16:creationId xmlns:a16="http://schemas.microsoft.com/office/drawing/2014/main" id="{7BB1F528-D48B-1267-3F9D-B50B0420FD6E}"/>
              </a:ext>
            </a:extLst>
          </p:cNvPr>
          <p:cNvSpPr/>
          <p:nvPr>
            <p:custDataLst>
              <p:tags r:id="rId18"/>
            </p:custDataLst>
          </p:nvPr>
        </p:nvSpPr>
        <p:spPr bwMode="auto">
          <a:xfrm>
            <a:off x="771525"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sz="1200" dirty="0">
                <a:solidFill>
                  <a:schemeClr val="tx1"/>
                </a:solidFill>
                <a:latin typeface="Mulish" pitchFamily="2" charset="0"/>
                <a:sym typeface="Mulish" pitchFamily="2" charset="0"/>
              </a:rPr>
              <a:t>4Q24</a:t>
            </a:r>
          </a:p>
        </p:txBody>
      </p:sp>
      <p:sp>
        <p:nvSpPr>
          <p:cNvPr id="10" name="Retângulo 9">
            <a:extLst>
              <a:ext uri="{FF2B5EF4-FFF2-40B4-BE49-F238E27FC236}">
                <a16:creationId xmlns:a16="http://schemas.microsoft.com/office/drawing/2014/main" id="{B7671E9B-A558-6CD8-2EED-D4B71C7E2E3F}"/>
              </a:ext>
            </a:extLst>
          </p:cNvPr>
          <p:cNvSpPr/>
          <p:nvPr>
            <p:custDataLst>
              <p:tags r:id="rId19"/>
            </p:custDataLst>
          </p:nvPr>
        </p:nvSpPr>
        <p:spPr bwMode="auto">
          <a:xfrm>
            <a:off x="1474788"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1Q25</a:t>
            </a:r>
            <a:endParaRPr lang="pt-BR" sz="1200" dirty="0">
              <a:solidFill>
                <a:schemeClr val="tx1"/>
              </a:solidFill>
              <a:latin typeface="Mulish" pitchFamily="2" charset="0"/>
              <a:sym typeface="Mulish" pitchFamily="2" charset="0"/>
            </a:endParaRPr>
          </a:p>
        </p:txBody>
      </p:sp>
      <p:sp>
        <p:nvSpPr>
          <p:cNvPr id="41" name="Retângulo 40">
            <a:extLst>
              <a:ext uri="{FF2B5EF4-FFF2-40B4-BE49-F238E27FC236}">
                <a16:creationId xmlns:a16="http://schemas.microsoft.com/office/drawing/2014/main" id="{9A16B7E0-2DB5-9280-7263-4E7501427E69}"/>
              </a:ext>
            </a:extLst>
          </p:cNvPr>
          <p:cNvSpPr/>
          <p:nvPr>
            <p:custDataLst>
              <p:tags r:id="rId20"/>
            </p:custDataLst>
          </p:nvPr>
        </p:nvSpPr>
        <p:spPr bwMode="auto">
          <a:xfrm>
            <a:off x="2178050"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2Q25</a:t>
            </a:r>
            <a:endParaRPr lang="pt-BR" sz="1200" dirty="0">
              <a:solidFill>
                <a:schemeClr val="tx1"/>
              </a:solidFill>
              <a:latin typeface="Mulish" pitchFamily="2" charset="0"/>
              <a:sym typeface="Mulish" pitchFamily="2" charset="0"/>
            </a:endParaRPr>
          </a:p>
        </p:txBody>
      </p:sp>
      <p:sp>
        <p:nvSpPr>
          <p:cNvPr id="12" name="Retângulo 11">
            <a:extLst>
              <a:ext uri="{FF2B5EF4-FFF2-40B4-BE49-F238E27FC236}">
                <a16:creationId xmlns:a16="http://schemas.microsoft.com/office/drawing/2014/main" id="{9C7BC33C-BD0F-18B0-95B2-91BFF209B00B}"/>
              </a:ext>
            </a:extLst>
          </p:cNvPr>
          <p:cNvSpPr/>
          <p:nvPr>
            <p:custDataLst>
              <p:tags r:id="rId21"/>
            </p:custDataLst>
          </p:nvPr>
        </p:nvSpPr>
        <p:spPr bwMode="auto">
          <a:xfrm>
            <a:off x="2881313"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3Q25</a:t>
            </a:r>
            <a:endParaRPr lang="pt-BR" sz="1200" dirty="0">
              <a:solidFill>
                <a:schemeClr val="tx1"/>
              </a:solidFill>
              <a:latin typeface="Mulish" pitchFamily="2" charset="0"/>
              <a:sym typeface="Mulish" pitchFamily="2" charset="0"/>
            </a:endParaRPr>
          </a:p>
        </p:txBody>
      </p:sp>
      <p:sp>
        <p:nvSpPr>
          <p:cNvPr id="66" name="Retângulo 65">
            <a:extLst>
              <a:ext uri="{FF2B5EF4-FFF2-40B4-BE49-F238E27FC236}">
                <a16:creationId xmlns:a16="http://schemas.microsoft.com/office/drawing/2014/main" id="{F51BF05C-6737-585D-877C-15B1DF9FD143}"/>
              </a:ext>
            </a:extLst>
          </p:cNvPr>
          <p:cNvSpPr/>
          <p:nvPr>
            <p:custDataLst>
              <p:tags r:id="rId22"/>
            </p:custDataLst>
          </p:nvPr>
        </p:nvSpPr>
        <p:spPr bwMode="gray">
          <a:xfrm>
            <a:off x="3563938" y="3357563"/>
            <a:ext cx="447675" cy="165100"/>
          </a:xfrm>
          <a:prstGeom prst="rect">
            <a:avLst/>
          </a:prstGeom>
          <a:solidFill>
            <a:srgbClr val="7F252F"/>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F9313505-AAE1-4580-AB9D-5038C666F647}" type="datetime'''''''''1''''''''''''19'''',''''''''''''''''''5'''''''''''''">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119,5</a:t>
            </a:fld>
            <a:endParaRPr lang="pt-BR" sz="1200">
              <a:solidFill>
                <a:schemeClr val="bg1"/>
              </a:solidFill>
              <a:latin typeface="Mulish" pitchFamily="2" charset="0"/>
              <a:sym typeface="Mulish" pitchFamily="2" charset="0"/>
            </a:endParaRPr>
          </a:p>
        </p:txBody>
      </p:sp>
      <p:sp>
        <p:nvSpPr>
          <p:cNvPr id="26" name="Retângulo 25">
            <a:extLst>
              <a:ext uri="{FF2B5EF4-FFF2-40B4-BE49-F238E27FC236}">
                <a16:creationId xmlns:a16="http://schemas.microsoft.com/office/drawing/2014/main" id="{29BF734E-E996-B7E8-531A-7CEAC966A890}"/>
              </a:ext>
            </a:extLst>
          </p:cNvPr>
          <p:cNvSpPr/>
          <p:nvPr>
            <p:custDataLst>
              <p:tags r:id="rId23"/>
            </p:custDataLst>
          </p:nvPr>
        </p:nvSpPr>
        <p:spPr bwMode="auto">
          <a:xfrm>
            <a:off x="3584575"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chemeClr val="tx1"/>
                </a:solidFill>
                <a:latin typeface="Mulish" pitchFamily="2" charset="0"/>
              </a:rPr>
              <a:t>4Q25</a:t>
            </a:r>
            <a:endParaRPr lang="pt-BR" sz="1200" dirty="0">
              <a:solidFill>
                <a:schemeClr val="tx1"/>
              </a:solidFill>
              <a:latin typeface="Mulish" pitchFamily="2" charset="0"/>
              <a:sym typeface="Mulish" pitchFamily="2" charset="0"/>
            </a:endParaRPr>
          </a:p>
        </p:txBody>
      </p:sp>
      <p:sp>
        <p:nvSpPr>
          <p:cNvPr id="67" name="Retângulo 66">
            <a:extLst>
              <a:ext uri="{FF2B5EF4-FFF2-40B4-BE49-F238E27FC236}">
                <a16:creationId xmlns:a16="http://schemas.microsoft.com/office/drawing/2014/main" id="{5B2D390B-781B-42F9-5698-FCA8F458D05A}"/>
              </a:ext>
            </a:extLst>
          </p:cNvPr>
          <p:cNvSpPr/>
          <p:nvPr>
            <p:custDataLst>
              <p:tags r:id="rId24"/>
            </p:custDataLst>
          </p:nvPr>
        </p:nvSpPr>
        <p:spPr bwMode="gray">
          <a:xfrm>
            <a:off x="3563938" y="2571750"/>
            <a:ext cx="447675"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859538A8-AB6C-4819-8657-677441025D32}" type="datetime'''1''''''''8''''''''3'''''''''''',''''''5'''''''''''''''''''''">
              <a:rPr lang="pt-BR" altLang="en-US" sz="1200" smtClean="0">
                <a:solidFill>
                  <a:srgbClr val="000000"/>
                </a:solidFill>
                <a:effectLst/>
                <a:latin typeface="Mulish" pitchFamily="2" charset="0"/>
                <a:sym typeface="Mulish" pitchFamily="2" charset="0"/>
              </a:rPr>
              <a:pPr algn="ctr">
                <a:lnSpc>
                  <a:spcPct val="90000"/>
                </a:lnSpc>
                <a:spcBef>
                  <a:spcPct val="0"/>
                </a:spcBef>
                <a:spcAft>
                  <a:spcPct val="0"/>
                </a:spcAft>
              </a:pPr>
              <a:t>183,5</a:t>
            </a:fld>
            <a:endParaRPr lang="pt-BR" sz="1200">
              <a:solidFill>
                <a:srgbClr val="000000"/>
              </a:solidFill>
              <a:latin typeface="Mulish" pitchFamily="2" charset="0"/>
              <a:sym typeface="Mulish" pitchFamily="2" charset="0"/>
            </a:endParaRPr>
          </a:p>
        </p:txBody>
      </p:sp>
      <p:graphicFrame>
        <p:nvGraphicFramePr>
          <p:cNvPr id="27" name="Chart 3">
            <a:extLst>
              <a:ext uri="{FF2B5EF4-FFF2-40B4-BE49-F238E27FC236}">
                <a16:creationId xmlns:a16="http://schemas.microsoft.com/office/drawing/2014/main" id="{E1A997B9-587B-7B80-C56D-982A88D8FFBF}"/>
              </a:ext>
            </a:extLst>
          </p:cNvPr>
          <p:cNvGraphicFramePr/>
          <p:nvPr>
            <p:custDataLst>
              <p:tags r:id="rId25"/>
            </p:custDataLst>
            <p:extLst>
              <p:ext uri="{D42A27DB-BD31-4B8C-83A1-F6EECF244321}">
                <p14:modId xmlns:p14="http://schemas.microsoft.com/office/powerpoint/2010/main" val="253702364"/>
              </p:ext>
            </p:extLst>
          </p:nvPr>
        </p:nvGraphicFramePr>
        <p:xfrm>
          <a:off x="7261225" y="2384425"/>
          <a:ext cx="3638550" cy="1651000"/>
        </p:xfrm>
        <a:graphic>
          <a:graphicData uri="http://schemas.openxmlformats.org/drawingml/2006/chart">
            <c:chart xmlns:c="http://schemas.openxmlformats.org/drawingml/2006/chart" xmlns:r="http://schemas.openxmlformats.org/officeDocument/2006/relationships" r:id="rId82"/>
          </a:graphicData>
        </a:graphic>
      </p:graphicFrame>
      <p:sp>
        <p:nvSpPr>
          <p:cNvPr id="23" name="Retângulo 22">
            <a:extLst>
              <a:ext uri="{FF2B5EF4-FFF2-40B4-BE49-F238E27FC236}">
                <a16:creationId xmlns:a16="http://schemas.microsoft.com/office/drawing/2014/main" id="{53E5D526-C53C-21D1-7DA1-3C83B5C9E8AD}"/>
              </a:ext>
            </a:extLst>
          </p:cNvPr>
          <p:cNvSpPr/>
          <p:nvPr>
            <p:custDataLst>
              <p:tags r:id="rId26"/>
            </p:custDataLst>
          </p:nvPr>
        </p:nvSpPr>
        <p:spPr bwMode="auto">
          <a:xfrm>
            <a:off x="7488238"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pitchFamily="2" charset="0"/>
                <a:ea typeface="Open Sans" panose="020B0606030504020204" pitchFamily="34" charset="0"/>
                <a:cs typeface="Open Sans" panose="020B0606030504020204" pitchFamily="34" charset="0"/>
              </a:rPr>
              <a:t>4Q24</a:t>
            </a:r>
            <a:endParaRPr lang="en-US"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17" name="Retângulo 116">
            <a:extLst>
              <a:ext uri="{FF2B5EF4-FFF2-40B4-BE49-F238E27FC236}">
                <a16:creationId xmlns:a16="http://schemas.microsoft.com/office/drawing/2014/main" id="{E0965280-2878-0C03-E3C5-7AA1367385EA}"/>
              </a:ext>
            </a:extLst>
          </p:cNvPr>
          <p:cNvSpPr/>
          <p:nvPr>
            <p:custDataLst>
              <p:tags r:id="rId27"/>
            </p:custDataLst>
          </p:nvPr>
        </p:nvSpPr>
        <p:spPr bwMode="auto">
          <a:xfrm>
            <a:off x="8181975"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pitchFamily="2" charset="0"/>
                <a:ea typeface="Open Sans" panose="020B0606030504020204" pitchFamily="34" charset="0"/>
                <a:cs typeface="Open Sans" panose="020B0606030504020204" pitchFamily="34" charset="0"/>
              </a:rPr>
              <a:t>1Q25</a:t>
            </a:r>
            <a:endParaRPr lang="en-US"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19" name="Retângulo 118">
            <a:extLst>
              <a:ext uri="{FF2B5EF4-FFF2-40B4-BE49-F238E27FC236}">
                <a16:creationId xmlns:a16="http://schemas.microsoft.com/office/drawing/2014/main" id="{780E5DA1-C9A2-BE05-CD4C-78E7E4B92680}"/>
              </a:ext>
            </a:extLst>
          </p:cNvPr>
          <p:cNvSpPr/>
          <p:nvPr>
            <p:custDataLst>
              <p:tags r:id="rId28"/>
            </p:custDataLst>
          </p:nvPr>
        </p:nvSpPr>
        <p:spPr bwMode="auto">
          <a:xfrm>
            <a:off x="8877300"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sz="1200" dirty="0">
                <a:solidFill>
                  <a:srgbClr val="000000"/>
                </a:solidFill>
                <a:latin typeface="Mulish"/>
                <a:ea typeface="Open Sans" panose="020B0606030504020204" pitchFamily="34" charset="0"/>
                <a:cs typeface="Open Sans" panose="020B0606030504020204" pitchFamily="34" charset="0"/>
                <a:sym typeface="Mulish" pitchFamily="2" charset="0"/>
              </a:rPr>
              <a:t>2Q25</a:t>
            </a:r>
          </a:p>
        </p:txBody>
      </p:sp>
      <p:sp>
        <p:nvSpPr>
          <p:cNvPr id="515" name="Retângulo 514">
            <a:extLst>
              <a:ext uri="{FF2B5EF4-FFF2-40B4-BE49-F238E27FC236}">
                <a16:creationId xmlns:a16="http://schemas.microsoft.com/office/drawing/2014/main" id="{2D536542-6A21-3CD5-459F-A08690D7ACC0}"/>
              </a:ext>
            </a:extLst>
          </p:cNvPr>
          <p:cNvSpPr/>
          <p:nvPr>
            <p:custDataLst>
              <p:tags r:id="rId29"/>
            </p:custDataLst>
          </p:nvPr>
        </p:nvSpPr>
        <p:spPr bwMode="auto">
          <a:xfrm>
            <a:off x="9571038"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en-US" altLang="en-US" sz="1200" dirty="0">
                <a:solidFill>
                  <a:srgbClr val="000000"/>
                </a:solidFill>
                <a:latin typeface="Mulish"/>
                <a:ea typeface="Open Sans" panose="020B0606030504020204" pitchFamily="34" charset="0"/>
                <a:cs typeface="Open Sans" panose="020B0606030504020204" pitchFamily="34" charset="0"/>
              </a:rPr>
              <a:t>3Q25</a:t>
            </a:r>
            <a:endParaRPr lang="en-US" sz="1200" dirty="0">
              <a:solidFill>
                <a:srgbClr val="000000"/>
              </a:solidFill>
              <a:latin typeface="Mulish"/>
              <a:ea typeface="Open Sans" panose="020B0606030504020204" pitchFamily="34" charset="0"/>
              <a:cs typeface="Open Sans" panose="020B0606030504020204" pitchFamily="34" charset="0"/>
              <a:sym typeface="Mulish" pitchFamily="2" charset="0"/>
            </a:endParaRPr>
          </a:p>
        </p:txBody>
      </p:sp>
      <p:sp>
        <p:nvSpPr>
          <p:cNvPr id="537" name="Retângulo 536">
            <a:extLst>
              <a:ext uri="{FF2B5EF4-FFF2-40B4-BE49-F238E27FC236}">
                <a16:creationId xmlns:a16="http://schemas.microsoft.com/office/drawing/2014/main" id="{324521FA-EC83-B80F-0F5F-643B6D07CDA3}"/>
              </a:ext>
            </a:extLst>
          </p:cNvPr>
          <p:cNvSpPr/>
          <p:nvPr>
            <p:custDataLst>
              <p:tags r:id="rId30"/>
            </p:custDataLst>
          </p:nvPr>
        </p:nvSpPr>
        <p:spPr bwMode="auto">
          <a:xfrm>
            <a:off x="10266363" y="3819525"/>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4Q25</a:t>
            </a:r>
            <a:endParaRPr lang="en-US"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graphicFrame>
        <p:nvGraphicFramePr>
          <p:cNvPr id="28" name="Chart 3">
            <a:extLst>
              <a:ext uri="{FF2B5EF4-FFF2-40B4-BE49-F238E27FC236}">
                <a16:creationId xmlns:a16="http://schemas.microsoft.com/office/drawing/2014/main" id="{A34ACDFA-073E-D746-1635-A8038694730E}"/>
              </a:ext>
            </a:extLst>
          </p:cNvPr>
          <p:cNvGraphicFramePr/>
          <p:nvPr>
            <p:custDataLst>
              <p:tags r:id="rId31"/>
            </p:custDataLst>
            <p:extLst>
              <p:ext uri="{D42A27DB-BD31-4B8C-83A1-F6EECF244321}">
                <p14:modId xmlns:p14="http://schemas.microsoft.com/office/powerpoint/2010/main" val="578515697"/>
              </p:ext>
            </p:extLst>
          </p:nvPr>
        </p:nvGraphicFramePr>
        <p:xfrm>
          <a:off x="628650" y="5654675"/>
          <a:ext cx="3775075" cy="976313"/>
        </p:xfrm>
        <a:graphic>
          <a:graphicData uri="http://schemas.openxmlformats.org/drawingml/2006/chart">
            <c:chart xmlns:c="http://schemas.openxmlformats.org/drawingml/2006/chart" xmlns:r="http://schemas.openxmlformats.org/officeDocument/2006/relationships" r:id="rId83"/>
          </a:graphicData>
        </a:graphic>
      </p:graphicFrame>
      <p:sp>
        <p:nvSpPr>
          <p:cNvPr id="11" name="Retângulo 10">
            <a:extLst>
              <a:ext uri="{FF2B5EF4-FFF2-40B4-BE49-F238E27FC236}">
                <a16:creationId xmlns:a16="http://schemas.microsoft.com/office/drawing/2014/main" id="{3459C22E-1DB5-4ACA-CEFF-4CA62C65425D}"/>
              </a:ext>
            </a:extLst>
          </p:cNvPr>
          <p:cNvSpPr/>
          <p:nvPr>
            <p:custDataLst>
              <p:tags r:id="rId32"/>
            </p:custDataLst>
          </p:nvPr>
        </p:nvSpPr>
        <p:spPr bwMode="gray">
          <a:xfrm>
            <a:off x="885825" y="5891213"/>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DBBEBBA4-052C-41FC-8F80-F41A1AAD50C9}" type="datetime'''''''''''''5''''''''''8''''''''''''''''''''''''''%'''''''''">
              <a:rPr lang="pt-BR" altLang="en-US" sz="1200" smtClean="0">
                <a:solidFill>
                  <a:schemeClr val="bg1"/>
                </a:solidFill>
                <a:latin typeface="Mulish" pitchFamily="2" charset="0"/>
              </a:rPr>
              <a:pPr algn="ctr">
                <a:lnSpc>
                  <a:spcPct val="90000"/>
                </a:lnSpc>
                <a:spcBef>
                  <a:spcPct val="0"/>
                </a:spcBef>
                <a:spcAft>
                  <a:spcPct val="0"/>
                </a:spcAft>
              </a:pPr>
              <a:t>58%</a:t>
            </a:fld>
            <a:endParaRPr lang="pt-BR" sz="1200" dirty="0">
              <a:solidFill>
                <a:schemeClr val="bg1"/>
              </a:solidFill>
              <a:latin typeface="Mulish" pitchFamily="2" charset="0"/>
              <a:sym typeface="Mulish" pitchFamily="2" charset="0"/>
            </a:endParaRPr>
          </a:p>
        </p:txBody>
      </p:sp>
      <p:sp>
        <p:nvSpPr>
          <p:cNvPr id="8" name="Retângulo 7">
            <a:extLst>
              <a:ext uri="{FF2B5EF4-FFF2-40B4-BE49-F238E27FC236}">
                <a16:creationId xmlns:a16="http://schemas.microsoft.com/office/drawing/2014/main" id="{CEECCFF2-0A96-3A0D-7C3B-D75285BBB480}"/>
              </a:ext>
            </a:extLst>
          </p:cNvPr>
          <p:cNvSpPr/>
          <p:nvPr>
            <p:custDataLst>
              <p:tags r:id="rId33"/>
            </p:custDataLst>
          </p:nvPr>
        </p:nvSpPr>
        <p:spPr bwMode="gray">
          <a:xfrm>
            <a:off x="885825" y="6297613"/>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6E6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291BAE08-4005-4B48-8EC9-98E269EFE2F1}" type="datetime'''''4''''2''''''''''''''''''''''''''''''''%'">
              <a:rPr lang="pt-BR" altLang="en-US" sz="1200" smtClean="0">
                <a:solidFill>
                  <a:srgbClr val="FFFFFF"/>
                </a:solidFill>
                <a:latin typeface="Mulish" pitchFamily="2" charset="0"/>
              </a:rPr>
              <a:pPr algn="ctr">
                <a:lnSpc>
                  <a:spcPct val="90000"/>
                </a:lnSpc>
                <a:spcBef>
                  <a:spcPct val="0"/>
                </a:spcBef>
                <a:spcAft>
                  <a:spcPct val="0"/>
                </a:spcAft>
              </a:pPr>
              <a:t>42%</a:t>
            </a:fld>
            <a:endParaRPr lang="pt-BR" sz="1200" dirty="0">
              <a:solidFill>
                <a:srgbClr val="FFFFFF"/>
              </a:solidFill>
              <a:latin typeface="Mulish" pitchFamily="2" charset="0"/>
              <a:sym typeface="Mulish" pitchFamily="2" charset="0"/>
            </a:endParaRPr>
          </a:p>
        </p:txBody>
      </p:sp>
      <p:sp>
        <p:nvSpPr>
          <p:cNvPr id="567" name="Retângulo 566">
            <a:extLst>
              <a:ext uri="{FF2B5EF4-FFF2-40B4-BE49-F238E27FC236}">
                <a16:creationId xmlns:a16="http://schemas.microsoft.com/office/drawing/2014/main" id="{742A38AE-9374-5E8F-A90A-21AA5A2DEB0E}"/>
              </a:ext>
            </a:extLst>
          </p:cNvPr>
          <p:cNvSpPr/>
          <p:nvPr>
            <p:custDataLst>
              <p:tags r:id="rId34"/>
            </p:custDataLst>
          </p:nvPr>
        </p:nvSpPr>
        <p:spPr bwMode="auto">
          <a:xfrm>
            <a:off x="868363"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rgbClr val="000000"/>
                </a:solidFill>
                <a:latin typeface="Mulish" pitchFamily="2" charset="0"/>
              </a:rPr>
              <a:t>4Q24</a:t>
            </a:r>
            <a:endParaRPr lang="pt-BR" sz="1200" dirty="0">
              <a:solidFill>
                <a:srgbClr val="000000"/>
              </a:solidFill>
              <a:latin typeface="Mulish" pitchFamily="2" charset="0"/>
              <a:sym typeface="Mulish" pitchFamily="2" charset="0"/>
            </a:endParaRPr>
          </a:p>
        </p:txBody>
      </p:sp>
      <p:sp>
        <p:nvSpPr>
          <p:cNvPr id="168" name="Retângulo 167">
            <a:extLst>
              <a:ext uri="{FF2B5EF4-FFF2-40B4-BE49-F238E27FC236}">
                <a16:creationId xmlns:a16="http://schemas.microsoft.com/office/drawing/2014/main" id="{F7FF50C2-73C0-D34E-0357-BC92F44F20B0}"/>
              </a:ext>
            </a:extLst>
          </p:cNvPr>
          <p:cNvSpPr/>
          <p:nvPr>
            <p:custDataLst>
              <p:tags r:id="rId35"/>
            </p:custDataLst>
          </p:nvPr>
        </p:nvSpPr>
        <p:spPr bwMode="gray">
          <a:xfrm>
            <a:off x="1608138" y="5883275"/>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B8A60BA5-F5D2-4DA9-8EF8-FE10999273FE}" type="datetime'5''7''''''''''''''''''''''''''''''''''''''''%'">
              <a:rPr lang="pt-BR" altLang="en-US" sz="1200" smtClean="0">
                <a:solidFill>
                  <a:schemeClr val="bg1"/>
                </a:solidFill>
                <a:latin typeface="Mulish" pitchFamily="2" charset="0"/>
              </a:rPr>
              <a:pPr algn="ctr">
                <a:lnSpc>
                  <a:spcPct val="90000"/>
                </a:lnSpc>
                <a:spcBef>
                  <a:spcPct val="0"/>
                </a:spcBef>
                <a:spcAft>
                  <a:spcPct val="0"/>
                </a:spcAft>
              </a:pPr>
              <a:t>57%</a:t>
            </a:fld>
            <a:endParaRPr lang="pt-BR" sz="1200" dirty="0">
              <a:solidFill>
                <a:schemeClr val="bg1"/>
              </a:solidFill>
              <a:latin typeface="Mulish" pitchFamily="2" charset="0"/>
              <a:sym typeface="Mulish" pitchFamily="2" charset="0"/>
            </a:endParaRPr>
          </a:p>
        </p:txBody>
      </p:sp>
      <p:sp>
        <p:nvSpPr>
          <p:cNvPr id="148" name="Retângulo 147">
            <a:extLst>
              <a:ext uri="{FF2B5EF4-FFF2-40B4-BE49-F238E27FC236}">
                <a16:creationId xmlns:a16="http://schemas.microsoft.com/office/drawing/2014/main" id="{9E67B8F9-981D-9F13-750B-80A23B73CA7D}"/>
              </a:ext>
            </a:extLst>
          </p:cNvPr>
          <p:cNvSpPr/>
          <p:nvPr>
            <p:custDataLst>
              <p:tags r:id="rId36"/>
            </p:custDataLst>
          </p:nvPr>
        </p:nvSpPr>
        <p:spPr bwMode="gray">
          <a:xfrm>
            <a:off x="1608138" y="6289675"/>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38551564-6C98-4F7B-8561-7CA26FF6BB59}" type="datetime'''''''''''''''''''''''''''''4''''''''''''''''3''''''''''''''%'">
              <a:rPr lang="pt-BR" altLang="en-US" sz="1200" smtClean="0">
                <a:solidFill>
                  <a:srgbClr val="FFFFFF"/>
                </a:solidFill>
                <a:latin typeface="Mulish" pitchFamily="2" charset="0"/>
              </a:rPr>
              <a:pPr algn="ctr">
                <a:lnSpc>
                  <a:spcPct val="90000"/>
                </a:lnSpc>
                <a:spcBef>
                  <a:spcPct val="0"/>
                </a:spcBef>
                <a:spcAft>
                  <a:spcPct val="0"/>
                </a:spcAft>
              </a:pPr>
              <a:t>43%</a:t>
            </a:fld>
            <a:endParaRPr lang="pt-BR" sz="1200">
              <a:solidFill>
                <a:srgbClr val="FFFFFF"/>
              </a:solidFill>
              <a:latin typeface="Mulish" pitchFamily="2" charset="0"/>
              <a:sym typeface="Mulish" pitchFamily="2" charset="0"/>
            </a:endParaRPr>
          </a:p>
        </p:txBody>
      </p:sp>
      <p:sp>
        <p:nvSpPr>
          <p:cNvPr id="568" name="Retângulo 567">
            <a:extLst>
              <a:ext uri="{FF2B5EF4-FFF2-40B4-BE49-F238E27FC236}">
                <a16:creationId xmlns:a16="http://schemas.microsoft.com/office/drawing/2014/main" id="{FF8478CC-6415-BD57-1BA9-316300021563}"/>
              </a:ext>
            </a:extLst>
          </p:cNvPr>
          <p:cNvSpPr/>
          <p:nvPr>
            <p:custDataLst>
              <p:tags r:id="rId37"/>
            </p:custDataLst>
          </p:nvPr>
        </p:nvSpPr>
        <p:spPr bwMode="auto">
          <a:xfrm>
            <a:off x="1590675"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rgbClr val="000000"/>
                </a:solidFill>
                <a:latin typeface="Mulish" pitchFamily="2" charset="0"/>
              </a:rPr>
              <a:t>1Q25</a:t>
            </a:r>
            <a:endParaRPr lang="pt-BR" sz="1200" dirty="0">
              <a:solidFill>
                <a:srgbClr val="000000"/>
              </a:solidFill>
              <a:latin typeface="Mulish" pitchFamily="2" charset="0"/>
              <a:sym typeface="Mulish" pitchFamily="2" charset="0"/>
            </a:endParaRPr>
          </a:p>
        </p:txBody>
      </p:sp>
      <p:sp>
        <p:nvSpPr>
          <p:cNvPr id="149" name="Retângulo 148">
            <a:extLst>
              <a:ext uri="{FF2B5EF4-FFF2-40B4-BE49-F238E27FC236}">
                <a16:creationId xmlns:a16="http://schemas.microsoft.com/office/drawing/2014/main" id="{1DAAAA29-4BC9-3CA6-65DC-7ECFCB021B9B}"/>
              </a:ext>
            </a:extLst>
          </p:cNvPr>
          <p:cNvSpPr/>
          <p:nvPr>
            <p:custDataLst>
              <p:tags r:id="rId38"/>
            </p:custDataLst>
          </p:nvPr>
        </p:nvSpPr>
        <p:spPr bwMode="gray">
          <a:xfrm>
            <a:off x="2328863" y="5811838"/>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47FB7A83-689E-43CD-B260-B8E1197DF930}" type="datetime'''''''''''''''''''''39''''%'''''''''''''''''''''''''">
              <a:rPr lang="pt-BR" altLang="en-US" sz="1200" smtClean="0">
                <a:solidFill>
                  <a:schemeClr val="bg1"/>
                </a:solidFill>
                <a:latin typeface="Mulish"/>
              </a:rPr>
              <a:pPr algn="ctr">
                <a:lnSpc>
                  <a:spcPct val="90000"/>
                </a:lnSpc>
                <a:spcBef>
                  <a:spcPct val="0"/>
                </a:spcBef>
                <a:spcAft>
                  <a:spcPct val="0"/>
                </a:spcAft>
              </a:pPr>
              <a:t>39%</a:t>
            </a:fld>
            <a:endParaRPr lang="pt-BR" sz="1200" dirty="0">
              <a:solidFill>
                <a:schemeClr val="bg1"/>
              </a:solidFill>
              <a:latin typeface="Mulish"/>
              <a:sym typeface="Mulish" pitchFamily="2" charset="0"/>
            </a:endParaRPr>
          </a:p>
        </p:txBody>
      </p:sp>
      <p:sp>
        <p:nvSpPr>
          <p:cNvPr id="151" name="Retângulo 150">
            <a:extLst>
              <a:ext uri="{FF2B5EF4-FFF2-40B4-BE49-F238E27FC236}">
                <a16:creationId xmlns:a16="http://schemas.microsoft.com/office/drawing/2014/main" id="{C40F93AF-E350-1780-C6C4-393F7D5BA0D7}"/>
              </a:ext>
            </a:extLst>
          </p:cNvPr>
          <p:cNvSpPr/>
          <p:nvPr>
            <p:custDataLst>
              <p:tags r:id="rId39"/>
            </p:custDataLst>
          </p:nvPr>
        </p:nvSpPr>
        <p:spPr bwMode="gray">
          <a:xfrm>
            <a:off x="2328863" y="6218238"/>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D555BBF4-3BEA-44EE-9CCB-15A4F13B3753}" type="datetime'''''''6''''''''''''''1''''%'''''''">
              <a:rPr lang="pt-BR" altLang="en-US" sz="1200" smtClean="0">
                <a:solidFill>
                  <a:srgbClr val="FFFFFF"/>
                </a:solidFill>
                <a:latin typeface="Mulish"/>
              </a:rPr>
              <a:pPr algn="ctr">
                <a:lnSpc>
                  <a:spcPct val="90000"/>
                </a:lnSpc>
                <a:spcBef>
                  <a:spcPct val="0"/>
                </a:spcBef>
                <a:spcAft>
                  <a:spcPct val="0"/>
                </a:spcAft>
              </a:pPr>
              <a:t>61%</a:t>
            </a:fld>
            <a:endParaRPr lang="pt-BR" sz="1200" dirty="0">
              <a:solidFill>
                <a:srgbClr val="FFFFFF"/>
              </a:solidFill>
              <a:latin typeface="Mulish"/>
              <a:sym typeface="Mulish" pitchFamily="2" charset="0"/>
            </a:endParaRPr>
          </a:p>
        </p:txBody>
      </p:sp>
      <p:sp>
        <p:nvSpPr>
          <p:cNvPr id="570" name="Retângulo 569">
            <a:extLst>
              <a:ext uri="{FF2B5EF4-FFF2-40B4-BE49-F238E27FC236}">
                <a16:creationId xmlns:a16="http://schemas.microsoft.com/office/drawing/2014/main" id="{DAB0A581-249A-FA09-D358-023491AED421}"/>
              </a:ext>
            </a:extLst>
          </p:cNvPr>
          <p:cNvSpPr/>
          <p:nvPr>
            <p:custDataLst>
              <p:tags r:id="rId40"/>
            </p:custDataLst>
          </p:nvPr>
        </p:nvSpPr>
        <p:spPr bwMode="auto">
          <a:xfrm>
            <a:off x="2311400"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rgbClr val="000000"/>
                </a:solidFill>
                <a:latin typeface="Mulish"/>
              </a:rPr>
              <a:t>2Q25</a:t>
            </a:r>
            <a:endParaRPr lang="pt-BR" sz="1200" dirty="0">
              <a:solidFill>
                <a:srgbClr val="000000"/>
              </a:solidFill>
              <a:latin typeface="Mulish"/>
              <a:sym typeface="Mulish" pitchFamily="2" charset="0"/>
            </a:endParaRPr>
          </a:p>
        </p:txBody>
      </p:sp>
      <p:sp>
        <p:nvSpPr>
          <p:cNvPr id="25" name="Retângulo 24">
            <a:extLst>
              <a:ext uri="{FF2B5EF4-FFF2-40B4-BE49-F238E27FC236}">
                <a16:creationId xmlns:a16="http://schemas.microsoft.com/office/drawing/2014/main" id="{C5781471-5CF6-2461-C78E-8174E7C2B5CE}"/>
              </a:ext>
            </a:extLst>
          </p:cNvPr>
          <p:cNvSpPr/>
          <p:nvPr>
            <p:custDataLst>
              <p:tags r:id="rId41"/>
            </p:custDataLst>
          </p:nvPr>
        </p:nvSpPr>
        <p:spPr bwMode="gray">
          <a:xfrm>
            <a:off x="3051175" y="5773738"/>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C3B5B097-1174-463D-98EA-BF4BD409DA28}" type="datetime'3''''''0''''''''''''%'''''''''''''''''''''''''''''''''''''''''">
              <a:rPr lang="pt-BR" altLang="en-US" sz="1200" smtClean="0">
                <a:solidFill>
                  <a:schemeClr val="bg1"/>
                </a:solidFill>
                <a:latin typeface="Mulish"/>
              </a:rPr>
              <a:pPr algn="ctr">
                <a:lnSpc>
                  <a:spcPct val="90000"/>
                </a:lnSpc>
                <a:spcBef>
                  <a:spcPct val="0"/>
                </a:spcBef>
                <a:spcAft>
                  <a:spcPct val="0"/>
                </a:spcAft>
              </a:pPr>
              <a:t>30%</a:t>
            </a:fld>
            <a:endParaRPr lang="pt-BR" sz="1200">
              <a:solidFill>
                <a:schemeClr val="bg1"/>
              </a:solidFill>
              <a:latin typeface="Mulish"/>
              <a:sym typeface="Mulish" pitchFamily="2" charset="0"/>
            </a:endParaRPr>
          </a:p>
        </p:txBody>
      </p:sp>
      <p:sp>
        <p:nvSpPr>
          <p:cNvPr id="22" name="Retângulo 21">
            <a:extLst>
              <a:ext uri="{FF2B5EF4-FFF2-40B4-BE49-F238E27FC236}">
                <a16:creationId xmlns:a16="http://schemas.microsoft.com/office/drawing/2014/main" id="{FE3A88F3-BAE2-5C3A-D2AF-BF2CCCC0A187}"/>
              </a:ext>
            </a:extLst>
          </p:cNvPr>
          <p:cNvSpPr/>
          <p:nvPr>
            <p:custDataLst>
              <p:tags r:id="rId42"/>
            </p:custDataLst>
          </p:nvPr>
        </p:nvSpPr>
        <p:spPr bwMode="gray">
          <a:xfrm>
            <a:off x="3051175" y="6180138"/>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E6429095-0B0E-4863-91A9-9B25970E3123}" type="datetime'''''''''''''''''7''''''''''''''''''''''''''''0''''%'''''">
              <a:rPr lang="pt-BR" altLang="en-US" sz="1200" smtClean="0">
                <a:solidFill>
                  <a:srgbClr val="FFFFFF"/>
                </a:solidFill>
                <a:latin typeface="Mulish"/>
              </a:rPr>
              <a:pPr algn="ctr">
                <a:lnSpc>
                  <a:spcPct val="90000"/>
                </a:lnSpc>
                <a:spcBef>
                  <a:spcPct val="0"/>
                </a:spcBef>
                <a:spcAft>
                  <a:spcPct val="0"/>
                </a:spcAft>
              </a:pPr>
              <a:t>70%</a:t>
            </a:fld>
            <a:endParaRPr lang="pt-BR" sz="1200" dirty="0">
              <a:solidFill>
                <a:srgbClr val="FFFFFF"/>
              </a:solidFill>
              <a:latin typeface="Mulish"/>
              <a:sym typeface="Mulish" pitchFamily="2" charset="0"/>
            </a:endParaRPr>
          </a:p>
        </p:txBody>
      </p:sp>
      <p:sp>
        <p:nvSpPr>
          <p:cNvPr id="19" name="Retângulo 18">
            <a:extLst>
              <a:ext uri="{FF2B5EF4-FFF2-40B4-BE49-F238E27FC236}">
                <a16:creationId xmlns:a16="http://schemas.microsoft.com/office/drawing/2014/main" id="{8877960C-BC65-E1EB-4186-F8A3F8057768}"/>
              </a:ext>
            </a:extLst>
          </p:cNvPr>
          <p:cNvSpPr/>
          <p:nvPr>
            <p:custDataLst>
              <p:tags r:id="rId43"/>
            </p:custDataLst>
          </p:nvPr>
        </p:nvSpPr>
        <p:spPr bwMode="auto">
          <a:xfrm>
            <a:off x="3033713"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sz="1200" dirty="0">
                <a:solidFill>
                  <a:srgbClr val="000000"/>
                </a:solidFill>
                <a:latin typeface="Mulish"/>
                <a:sym typeface="Mulish" pitchFamily="2" charset="0"/>
              </a:rPr>
              <a:t>3Q25</a:t>
            </a:r>
          </a:p>
        </p:txBody>
      </p:sp>
      <p:sp>
        <p:nvSpPr>
          <p:cNvPr id="165" name="Retângulo 164">
            <a:extLst>
              <a:ext uri="{FF2B5EF4-FFF2-40B4-BE49-F238E27FC236}">
                <a16:creationId xmlns:a16="http://schemas.microsoft.com/office/drawing/2014/main" id="{B1236163-1601-F958-2DE6-CE5395B51AFA}"/>
              </a:ext>
            </a:extLst>
          </p:cNvPr>
          <p:cNvSpPr/>
          <p:nvPr>
            <p:custDataLst>
              <p:tags r:id="rId44"/>
            </p:custDataLst>
          </p:nvPr>
        </p:nvSpPr>
        <p:spPr bwMode="gray">
          <a:xfrm>
            <a:off x="3773488" y="5762625"/>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BE57575C-F077-4F8F-989A-F2DA3DB48076}" type="datetime'''''''''''''''2''''''''''''''''''''''7''%'''''''''''''''''''">
              <a:rPr lang="pt-BR" altLang="en-US" sz="1200" smtClean="0">
                <a:solidFill>
                  <a:schemeClr val="bg1"/>
                </a:solidFill>
                <a:latin typeface="Mulish" pitchFamily="2" charset="0"/>
                <a:sym typeface="Mulish" pitchFamily="2" charset="0"/>
              </a:rPr>
              <a:pPr algn="ctr">
                <a:lnSpc>
                  <a:spcPct val="90000"/>
                </a:lnSpc>
                <a:spcBef>
                  <a:spcPct val="0"/>
                </a:spcBef>
                <a:spcAft>
                  <a:spcPct val="0"/>
                </a:spcAft>
              </a:pPr>
              <a:t>27%</a:t>
            </a:fld>
            <a:endParaRPr lang="pt-BR" sz="1200">
              <a:solidFill>
                <a:schemeClr val="bg1"/>
              </a:solidFill>
              <a:latin typeface="Mulish" pitchFamily="2" charset="0"/>
              <a:sym typeface="Mulish" pitchFamily="2" charset="0"/>
            </a:endParaRPr>
          </a:p>
        </p:txBody>
      </p:sp>
      <p:sp>
        <p:nvSpPr>
          <p:cNvPr id="164" name="Retângulo 163">
            <a:extLst>
              <a:ext uri="{FF2B5EF4-FFF2-40B4-BE49-F238E27FC236}">
                <a16:creationId xmlns:a16="http://schemas.microsoft.com/office/drawing/2014/main" id="{9FDE159D-456D-67E7-41FB-8FE66B376B70}"/>
              </a:ext>
            </a:extLst>
          </p:cNvPr>
          <p:cNvSpPr/>
          <p:nvPr>
            <p:custDataLst>
              <p:tags r:id="rId45"/>
            </p:custDataLst>
          </p:nvPr>
        </p:nvSpPr>
        <p:spPr bwMode="gray">
          <a:xfrm>
            <a:off x="3773488" y="6169025"/>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B9DA08D4-0B04-4EFC-A479-14A4E898D3C9}" type="datetime'''''''''''''''''''7''''''''''3''''''''''''''''''%'">
              <a:rPr lang="pt-BR" altLang="en-US" sz="1200" smtClean="0">
                <a:solidFill>
                  <a:srgbClr val="FFFFFF"/>
                </a:solidFill>
                <a:latin typeface="Mulish" pitchFamily="2" charset="0"/>
                <a:sym typeface="Mulish" pitchFamily="2" charset="0"/>
              </a:rPr>
              <a:pPr algn="ctr">
                <a:lnSpc>
                  <a:spcPct val="90000"/>
                </a:lnSpc>
                <a:spcBef>
                  <a:spcPct val="0"/>
                </a:spcBef>
                <a:spcAft>
                  <a:spcPct val="0"/>
                </a:spcAft>
              </a:pPr>
              <a:t>73%</a:t>
            </a:fld>
            <a:endParaRPr lang="pt-BR" sz="1200" dirty="0">
              <a:solidFill>
                <a:srgbClr val="FFFFFF"/>
              </a:solidFill>
              <a:latin typeface="Mulish" pitchFamily="2" charset="0"/>
              <a:sym typeface="Mulish" pitchFamily="2" charset="0"/>
            </a:endParaRPr>
          </a:p>
        </p:txBody>
      </p:sp>
      <p:sp>
        <p:nvSpPr>
          <p:cNvPr id="163" name="Retângulo 162">
            <a:extLst>
              <a:ext uri="{FF2B5EF4-FFF2-40B4-BE49-F238E27FC236}">
                <a16:creationId xmlns:a16="http://schemas.microsoft.com/office/drawing/2014/main" id="{261CC371-9185-AFA3-5C72-C81EB43FD823}"/>
              </a:ext>
            </a:extLst>
          </p:cNvPr>
          <p:cNvSpPr/>
          <p:nvPr>
            <p:custDataLst>
              <p:tags r:id="rId46"/>
            </p:custDataLst>
          </p:nvPr>
        </p:nvSpPr>
        <p:spPr bwMode="auto">
          <a:xfrm>
            <a:off x="3756025" y="6599238"/>
            <a:ext cx="4064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r>
              <a:rPr lang="pt-BR" altLang="en-US" sz="1200" dirty="0">
                <a:solidFill>
                  <a:srgbClr val="000000"/>
                </a:solidFill>
                <a:latin typeface="Mulish" pitchFamily="2" charset="0"/>
              </a:rPr>
              <a:t>4Q25</a:t>
            </a:r>
            <a:endParaRPr lang="pt-BR" sz="1200" dirty="0">
              <a:solidFill>
                <a:srgbClr val="000000"/>
              </a:solidFill>
              <a:latin typeface="Mulish" pitchFamily="2" charset="0"/>
              <a:sym typeface="Mulish" pitchFamily="2" charset="0"/>
            </a:endParaRPr>
          </a:p>
        </p:txBody>
      </p:sp>
      <p:sp>
        <p:nvSpPr>
          <p:cNvPr id="260" name="CaixaDeTexto 259">
            <a:extLst>
              <a:ext uri="{FF2B5EF4-FFF2-40B4-BE49-F238E27FC236}">
                <a16:creationId xmlns:a16="http://schemas.microsoft.com/office/drawing/2014/main" id="{AA14DA22-0F99-02F2-6026-83566ADFC8B3}"/>
              </a:ext>
            </a:extLst>
          </p:cNvPr>
          <p:cNvSpPr txBox="1"/>
          <p:nvPr/>
        </p:nvSpPr>
        <p:spPr>
          <a:xfrm>
            <a:off x="2751213" y="6899726"/>
            <a:ext cx="1689941" cy="276999"/>
          </a:xfrm>
          <a:prstGeom prst="rect">
            <a:avLst/>
          </a:prstGeom>
          <a:noFill/>
        </p:spPr>
        <p:txBody>
          <a:bodyPr wrap="square" rtlCol="0">
            <a:spAutoFit/>
          </a:bodyPr>
          <a:lstStyle/>
          <a:p>
            <a:r>
              <a:rPr lang="pt-BR" sz="1200" dirty="0" err="1">
                <a:latin typeface="Mulish" pitchFamily="2" charset="0"/>
                <a:ea typeface="Open Sans" panose="020B0606030504020204" pitchFamily="34" charset="0"/>
                <a:cs typeface="Open Sans" panose="020B0606030504020204" pitchFamily="34" charset="0"/>
              </a:rPr>
              <a:t>Retail</a:t>
            </a:r>
            <a:endParaRPr lang="pt-BR" sz="1200" dirty="0">
              <a:latin typeface="Mulish" pitchFamily="2" charset="0"/>
              <a:ea typeface="Open Sans" panose="020B0606030504020204" pitchFamily="34" charset="0"/>
              <a:cs typeface="Open Sans" panose="020B0606030504020204" pitchFamily="34" charset="0"/>
            </a:endParaRPr>
          </a:p>
        </p:txBody>
      </p:sp>
      <p:sp>
        <p:nvSpPr>
          <p:cNvPr id="266" name="Retângulo 265">
            <a:extLst>
              <a:ext uri="{FF2B5EF4-FFF2-40B4-BE49-F238E27FC236}">
                <a16:creationId xmlns:a16="http://schemas.microsoft.com/office/drawing/2014/main" id="{626947FC-9261-E0B2-E7D1-1B2DD8A690E2}"/>
              </a:ext>
            </a:extLst>
          </p:cNvPr>
          <p:cNvSpPr/>
          <p:nvPr/>
        </p:nvSpPr>
        <p:spPr>
          <a:xfrm>
            <a:off x="2578738" y="6951096"/>
            <a:ext cx="198119" cy="147638"/>
          </a:xfrm>
          <a:prstGeom prst="rect">
            <a:avLst/>
          </a:prstGeom>
          <a:solidFill>
            <a:srgbClr val="A484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7" name="Retângulo 266">
            <a:extLst>
              <a:ext uri="{FF2B5EF4-FFF2-40B4-BE49-F238E27FC236}">
                <a16:creationId xmlns:a16="http://schemas.microsoft.com/office/drawing/2014/main" id="{0BC6F7DF-193C-172A-8D12-EC4B3C20B463}"/>
              </a:ext>
            </a:extLst>
          </p:cNvPr>
          <p:cNvSpPr/>
          <p:nvPr/>
        </p:nvSpPr>
        <p:spPr>
          <a:xfrm>
            <a:off x="1010557" y="6951097"/>
            <a:ext cx="198437" cy="147638"/>
          </a:xfrm>
          <a:prstGeom prst="rect">
            <a:avLst/>
          </a:prstGeom>
          <a:solidFill>
            <a:srgbClr val="7F2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4" name="Straight Connector 23">
            <a:extLst>
              <a:ext uri="{FF2B5EF4-FFF2-40B4-BE49-F238E27FC236}">
                <a16:creationId xmlns:a16="http://schemas.microsoft.com/office/drawing/2014/main" id="{24C9855C-BEB3-2FB9-9234-A75765B777CA}"/>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CaixaDeTexto 1">
            <a:extLst>
              <a:ext uri="{FF2B5EF4-FFF2-40B4-BE49-F238E27FC236}">
                <a16:creationId xmlns:a16="http://schemas.microsoft.com/office/drawing/2014/main" id="{64EEE203-31D5-8849-A4E3-B2186CEACBA0}"/>
              </a:ext>
            </a:extLst>
          </p:cNvPr>
          <p:cNvSpPr txBox="1"/>
          <p:nvPr/>
        </p:nvSpPr>
        <p:spPr>
          <a:xfrm>
            <a:off x="177800" y="660400"/>
            <a:ext cx="12880976" cy="584775"/>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lvl="0" algn="l">
              <a:defRPr/>
            </a:pPr>
            <a:r>
              <a:rPr lang="en-US" dirty="0">
                <a:solidFill>
                  <a:schemeClr val="tx1"/>
                </a:solidFill>
                <a:latin typeface="Mulish Light" pitchFamily="2" charset="0"/>
                <a:ea typeface="+mn-ea"/>
                <a:cs typeface="+mn-cs"/>
              </a:rPr>
              <a:t>Growth in all operational indicators reflects progress in strategy execution, diversifying our businesses and allocating our capital even more efficiently</a:t>
            </a:r>
            <a:endPar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3" name="Rectangle 67">
            <a:extLst>
              <a:ext uri="{FF2B5EF4-FFF2-40B4-BE49-F238E27FC236}">
                <a16:creationId xmlns:a16="http://schemas.microsoft.com/office/drawing/2014/main" id="{67969DDD-0E5C-C751-72AD-BAA56DA1EAA4}"/>
              </a:ext>
            </a:extLst>
          </p:cNvPr>
          <p:cNvSpPr/>
          <p:nvPr/>
        </p:nvSpPr>
        <p:spPr>
          <a:xfrm>
            <a:off x="406400" y="12700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lvl="0" defTabSz="888978">
              <a:lnSpc>
                <a:spcPct val="90000"/>
              </a:lnSpc>
              <a:spcBef>
                <a:spcPct val="0"/>
              </a:spcBef>
              <a:spcAft>
                <a:spcPts val="267"/>
              </a:spcAf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Net Profit and ROE¹</a:t>
            </a:r>
          </a:p>
          <a:p>
            <a:pPr lvl="0" defTabSz="888978">
              <a:lnSpc>
                <a:spcPct val="90000"/>
              </a:lnSpc>
              <a:spcBef>
                <a:spcPct val="0"/>
              </a:spcBef>
              <a:spcAft>
                <a:spcPts val="267"/>
              </a:spcAf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and</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 %)</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3" name="Rectangle 67">
            <a:extLst>
              <a:ext uri="{FF2B5EF4-FFF2-40B4-BE49-F238E27FC236}">
                <a16:creationId xmlns:a16="http://schemas.microsoft.com/office/drawing/2014/main" id="{539F20BB-C07C-0538-8E4B-9EDAA42883E5}"/>
              </a:ext>
            </a:extLst>
          </p:cNvPr>
          <p:cNvSpPr/>
          <p:nvPr/>
        </p:nvSpPr>
        <p:spPr>
          <a:xfrm>
            <a:off x="406400" y="4444525"/>
            <a:ext cx="6426200" cy="74977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err="1">
                <a:solidFill>
                  <a:schemeClr val="tx1"/>
                </a:solidFill>
                <a:latin typeface="Mulish" pitchFamily="2" charset="0"/>
                <a:ea typeface="Open Sans" panose="020B0606030504020204" pitchFamily="34" charset="0"/>
                <a:cs typeface="Open Sans" panose="020B0606030504020204" pitchFamily="34" charset="0"/>
              </a:rPr>
              <a:t>Revenue</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Breakdown</a:t>
            </a:r>
            <a:endParaRPr lang="pt-BR"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4" name="Rectangle 67">
            <a:extLst>
              <a:ext uri="{FF2B5EF4-FFF2-40B4-BE49-F238E27FC236}">
                <a16:creationId xmlns:a16="http://schemas.microsoft.com/office/drawing/2014/main" id="{929F5DA1-6531-6CFD-A38A-3D26D8C7F323}"/>
              </a:ext>
            </a:extLst>
          </p:cNvPr>
          <p:cNvSpPr/>
          <p:nvPr/>
        </p:nvSpPr>
        <p:spPr>
          <a:xfrm>
            <a:off x="7112000" y="12700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Operational Result</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5" name="Rectangle 67">
            <a:extLst>
              <a:ext uri="{FF2B5EF4-FFF2-40B4-BE49-F238E27FC236}">
                <a16:creationId xmlns:a16="http://schemas.microsoft.com/office/drawing/2014/main" id="{DA6A8EA2-DF9C-3588-62EB-B26F2DA88C6C}"/>
              </a:ext>
            </a:extLst>
          </p:cNvPr>
          <p:cNvSpPr/>
          <p:nvPr/>
        </p:nvSpPr>
        <p:spPr>
          <a:xfrm>
            <a:off x="7112000" y="4444525"/>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err="1">
                <a:solidFill>
                  <a:schemeClr val="tx1"/>
                </a:solidFill>
                <a:latin typeface="Mulish" pitchFamily="2" charset="0"/>
                <a:ea typeface="Open Sans" panose="020B0606030504020204" pitchFamily="34" charset="0"/>
                <a:cs typeface="Open Sans" panose="020B0606030504020204" pitchFamily="34" charset="0"/>
              </a:rPr>
              <a:t>Operating</a:t>
            </a:r>
            <a:r>
              <a:rPr lang="pt-BR" sz="1400" b="1" dirty="0">
                <a:solidFill>
                  <a:schemeClr val="tx1"/>
                </a:solidFill>
                <a:latin typeface="Mulish" pitchFamily="2" charset="0"/>
                <a:ea typeface="Open Sans" panose="020B0606030504020204" pitchFamily="34" charset="0"/>
                <a:cs typeface="Open Sans" panose="020B0606030504020204" pitchFamily="34" charset="0"/>
              </a:rPr>
              <a:t>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Expenses</a:t>
            </a:r>
            <a:endParaRPr lang="pt-BR"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mn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16" name="CaixaDeTexto 115">
            <a:extLst>
              <a:ext uri="{FF2B5EF4-FFF2-40B4-BE49-F238E27FC236}">
                <a16:creationId xmlns:a16="http://schemas.microsoft.com/office/drawing/2014/main" id="{F4BF9DC7-D4E6-EC16-7259-2D9B57A8A927}"/>
              </a:ext>
            </a:extLst>
          </p:cNvPr>
          <p:cNvSpPr txBox="1"/>
          <p:nvPr/>
        </p:nvSpPr>
        <p:spPr>
          <a:xfrm>
            <a:off x="215014" y="7366000"/>
            <a:ext cx="10859385" cy="338554"/>
          </a:xfrm>
          <a:prstGeom prst="rect">
            <a:avLst/>
          </a:prstGeom>
          <a:noFill/>
        </p:spPr>
        <p:txBody>
          <a:bodyPr wrap="square">
            <a:spAutoFit/>
          </a:bodyPr>
          <a:lstStyle/>
          <a:p>
            <a:pPr defTabSz="673456">
              <a:defRPr/>
            </a:pPr>
            <a:r>
              <a:rPr lang="en-US"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ROAE 4Q25 = (Earnings 4Q25*4 / Average Equity between Jun/25 and Dec/25); ROAE 2025 = (Earnings (2025*4/3)/ Average Equity between Dec/24 and Dec/25). Non-recurring Net Income and ROE consider the result of the sale of the Bank's stake in BYX.</a:t>
            </a:r>
            <a:endPar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graphicFrame>
        <p:nvGraphicFramePr>
          <p:cNvPr id="29" name="Chart 3">
            <a:extLst>
              <a:ext uri="{FF2B5EF4-FFF2-40B4-BE49-F238E27FC236}">
                <a16:creationId xmlns:a16="http://schemas.microsoft.com/office/drawing/2014/main" id="{8234AD4A-341D-2FDC-72CD-AF4CB2A56B0F}"/>
              </a:ext>
            </a:extLst>
          </p:cNvPr>
          <p:cNvGraphicFramePr/>
          <p:nvPr>
            <p:custDataLst>
              <p:tags r:id="rId47"/>
            </p:custDataLst>
            <p:extLst>
              <p:ext uri="{D42A27DB-BD31-4B8C-83A1-F6EECF244321}">
                <p14:modId xmlns:p14="http://schemas.microsoft.com/office/powerpoint/2010/main" val="3723468460"/>
              </p:ext>
            </p:extLst>
          </p:nvPr>
        </p:nvGraphicFramePr>
        <p:xfrm>
          <a:off x="4048125" y="2028825"/>
          <a:ext cx="2754313" cy="2006600"/>
        </p:xfrm>
        <a:graphic>
          <a:graphicData uri="http://schemas.openxmlformats.org/drawingml/2006/chart">
            <c:chart xmlns:c="http://schemas.openxmlformats.org/drawingml/2006/chart" xmlns:r="http://schemas.openxmlformats.org/officeDocument/2006/relationships" r:id="rId84"/>
          </a:graphicData>
        </a:graphic>
      </p:graphicFrame>
      <p:sp>
        <p:nvSpPr>
          <p:cNvPr id="517" name="Retângulo 516">
            <a:extLst>
              <a:ext uri="{FF2B5EF4-FFF2-40B4-BE49-F238E27FC236}">
                <a16:creationId xmlns:a16="http://schemas.microsoft.com/office/drawing/2014/main" id="{7FEF8CF3-6AC2-FE21-3A4A-66EA4D2FCA2D}"/>
              </a:ext>
            </a:extLst>
          </p:cNvPr>
          <p:cNvSpPr/>
          <p:nvPr>
            <p:custDataLst>
              <p:tags r:id="rId48"/>
            </p:custDataLst>
          </p:nvPr>
        </p:nvSpPr>
        <p:spPr bwMode="auto">
          <a:xfrm>
            <a:off x="4859338" y="3819525"/>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BF303D22-AB9D-41D5-B641-E96F8D13BF0F}" type="datetime'''''''''''''''''''''''2''''''''''''0''24'">
              <a:rPr lang="en-US" altLang="en-US" sz="1200" smtClean="0">
                <a:solidFill>
                  <a:schemeClr val="tx1"/>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2024</a:t>
            </a:fld>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a:endParaRPr>
          </a:p>
        </p:txBody>
      </p:sp>
      <p:sp>
        <p:nvSpPr>
          <p:cNvPr id="518" name="Retângulo 517">
            <a:extLst>
              <a:ext uri="{FF2B5EF4-FFF2-40B4-BE49-F238E27FC236}">
                <a16:creationId xmlns:a16="http://schemas.microsoft.com/office/drawing/2014/main" id="{05979B00-CAE2-96BC-E8A7-5888BFACD9A9}"/>
              </a:ext>
            </a:extLst>
          </p:cNvPr>
          <p:cNvSpPr/>
          <p:nvPr>
            <p:custDataLst>
              <p:tags r:id="rId49"/>
            </p:custDataLst>
          </p:nvPr>
        </p:nvSpPr>
        <p:spPr bwMode="auto">
          <a:xfrm>
            <a:off x="5610225" y="3819525"/>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FB6ADC7D-0B11-40DE-A13B-E958958BEC8E}" type="datetime'''''''''''2''''0''''2''''''''5'''''''''''''''''''''''''''''''">
              <a:rPr lang="en-US" altLang="en-US" sz="1200" smtClean="0">
                <a:solidFill>
                  <a:schemeClr val="tx1"/>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2025</a:t>
            </a:fld>
            <a:endParaRPr lang="en-US" sz="1200" dirty="0">
              <a:solidFill>
                <a:schemeClr val="tx1"/>
              </a:solidFill>
              <a:latin typeface="Mulish" pitchFamily="2" charset="0"/>
              <a:ea typeface="Open Sans" panose="020B0606030504020204" pitchFamily="34" charset="0"/>
              <a:cs typeface="Open Sans" panose="020B0606030504020204" pitchFamily="34" charset="0"/>
              <a:sym typeface="Mulish"/>
            </a:endParaRPr>
          </a:p>
        </p:txBody>
      </p:sp>
      <p:sp>
        <p:nvSpPr>
          <p:cNvPr id="104" name="Retângulo 103">
            <a:extLst>
              <a:ext uri="{FF2B5EF4-FFF2-40B4-BE49-F238E27FC236}">
                <a16:creationId xmlns:a16="http://schemas.microsoft.com/office/drawing/2014/main" id="{5A944D4C-8EEE-2FBD-2088-38B66E4EBB24}"/>
              </a:ext>
            </a:extLst>
          </p:cNvPr>
          <p:cNvSpPr/>
          <p:nvPr>
            <p:custDataLst>
              <p:tags r:id="rId50"/>
            </p:custDataLst>
          </p:nvPr>
        </p:nvSpPr>
        <p:spPr bwMode="gray">
          <a:xfrm>
            <a:off x="5576888" y="2105025"/>
            <a:ext cx="447675"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751E14FE-11A3-498A-A2F1-588CDA0EA029}" type="datetime'4''''''''''''''''''''''4''''''''3'',''''''''''''6'''''">
              <a:rPr lang="pt-BR" altLang="en-US" sz="1200" smtClean="0">
                <a:solidFill>
                  <a:schemeClr val="tx1"/>
                </a:solidFill>
                <a:effectLst/>
                <a:latin typeface="Mulish" pitchFamily="2" charset="0"/>
                <a:sym typeface="Mulish" pitchFamily="2" charset="0"/>
              </a:rPr>
              <a:pPr algn="ctr">
                <a:lnSpc>
                  <a:spcPct val="90000"/>
                </a:lnSpc>
                <a:spcBef>
                  <a:spcPct val="0"/>
                </a:spcBef>
                <a:spcAft>
                  <a:spcPct val="0"/>
                </a:spcAft>
              </a:pPr>
              <a:t>443,6</a:t>
            </a:fld>
            <a:endParaRPr lang="pt-BR" sz="1200">
              <a:solidFill>
                <a:schemeClr val="tx1"/>
              </a:solidFill>
              <a:latin typeface="Mulish" pitchFamily="2" charset="0"/>
              <a:sym typeface="Mulish" pitchFamily="2" charset="0"/>
            </a:endParaRPr>
          </a:p>
        </p:txBody>
      </p:sp>
      <p:graphicFrame>
        <p:nvGraphicFramePr>
          <p:cNvPr id="31" name="Chart 3">
            <a:extLst>
              <a:ext uri="{FF2B5EF4-FFF2-40B4-BE49-F238E27FC236}">
                <a16:creationId xmlns:a16="http://schemas.microsoft.com/office/drawing/2014/main" id="{1AB64A5C-3D85-1B6B-953D-5BAA234A1F3C}"/>
              </a:ext>
            </a:extLst>
          </p:cNvPr>
          <p:cNvGraphicFramePr/>
          <p:nvPr>
            <p:custDataLst>
              <p:tags r:id="rId51"/>
            </p:custDataLst>
            <p:extLst>
              <p:ext uri="{D42A27DB-BD31-4B8C-83A1-F6EECF244321}">
                <p14:modId xmlns:p14="http://schemas.microsoft.com/office/powerpoint/2010/main" val="1257568355"/>
              </p:ext>
            </p:extLst>
          </p:nvPr>
        </p:nvGraphicFramePr>
        <p:xfrm>
          <a:off x="10691813" y="1627188"/>
          <a:ext cx="2754312" cy="2406650"/>
        </p:xfrm>
        <a:graphic>
          <a:graphicData uri="http://schemas.openxmlformats.org/drawingml/2006/chart">
            <c:chart xmlns:c="http://schemas.openxmlformats.org/drawingml/2006/chart" xmlns:r="http://schemas.openxmlformats.org/officeDocument/2006/relationships" r:id="rId85"/>
          </a:graphicData>
        </a:graphic>
      </p:graphicFrame>
      <p:sp>
        <p:nvSpPr>
          <p:cNvPr id="532" name="Retângulo 531">
            <a:extLst>
              <a:ext uri="{FF2B5EF4-FFF2-40B4-BE49-F238E27FC236}">
                <a16:creationId xmlns:a16="http://schemas.microsoft.com/office/drawing/2014/main" id="{B7287E92-6B24-FCB4-724F-AB5A02B3D183}"/>
              </a:ext>
            </a:extLst>
          </p:cNvPr>
          <p:cNvSpPr/>
          <p:nvPr>
            <p:custDataLst>
              <p:tags r:id="rId52"/>
            </p:custDataLst>
          </p:nvPr>
        </p:nvSpPr>
        <p:spPr bwMode="auto">
          <a:xfrm>
            <a:off x="11536363" y="38179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759185B9-BE36-497C-B102-6E7CA9A602E6}" type="datetime'''''''''''''''2''0''2''''''''''''''''''''''''''''''''4'">
              <a:rPr lang="en-US"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2024</a:t>
            </a:fld>
            <a:endParaRPr lang="en-US"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33" name="Retângulo 532">
            <a:extLst>
              <a:ext uri="{FF2B5EF4-FFF2-40B4-BE49-F238E27FC236}">
                <a16:creationId xmlns:a16="http://schemas.microsoft.com/office/drawing/2014/main" id="{A47DC750-172D-B056-E64E-DD2ED77FBCA0}"/>
              </a:ext>
            </a:extLst>
          </p:cNvPr>
          <p:cNvSpPr/>
          <p:nvPr>
            <p:custDataLst>
              <p:tags r:id="rId53"/>
            </p:custDataLst>
          </p:nvPr>
        </p:nvSpPr>
        <p:spPr bwMode="auto">
          <a:xfrm>
            <a:off x="12218988" y="38179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CCCD40DD-FF51-496D-821F-75FE46FED3DF}" type="datetime'''''''''''''''''''''2''''0''''2''''''''5'''''">
              <a:rPr lang="en-US"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2025</a:t>
            </a:fld>
            <a:endParaRPr lang="en-US" sz="120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graphicFrame>
        <p:nvGraphicFramePr>
          <p:cNvPr id="33" name="Chart 3">
            <a:extLst>
              <a:ext uri="{FF2B5EF4-FFF2-40B4-BE49-F238E27FC236}">
                <a16:creationId xmlns:a16="http://schemas.microsoft.com/office/drawing/2014/main" id="{9A5BF37E-1A6F-4655-B57E-C91D55CBD8A3}"/>
              </a:ext>
            </a:extLst>
          </p:cNvPr>
          <p:cNvGraphicFramePr/>
          <p:nvPr>
            <p:custDataLst>
              <p:tags r:id="rId54"/>
            </p:custDataLst>
            <p:extLst>
              <p:ext uri="{D42A27DB-BD31-4B8C-83A1-F6EECF244321}">
                <p14:modId xmlns:p14="http://schemas.microsoft.com/office/powerpoint/2010/main" val="3126728397"/>
              </p:ext>
            </p:extLst>
          </p:nvPr>
        </p:nvGraphicFramePr>
        <p:xfrm>
          <a:off x="4591050" y="5654675"/>
          <a:ext cx="1668463" cy="976313"/>
        </p:xfrm>
        <a:graphic>
          <a:graphicData uri="http://schemas.openxmlformats.org/drawingml/2006/chart">
            <c:chart xmlns:c="http://schemas.openxmlformats.org/drawingml/2006/chart" xmlns:r="http://schemas.openxmlformats.org/officeDocument/2006/relationships" r:id="rId86"/>
          </a:graphicData>
        </a:graphic>
      </p:graphicFrame>
      <p:sp>
        <p:nvSpPr>
          <p:cNvPr id="565" name="Retângulo 564">
            <a:extLst>
              <a:ext uri="{FF2B5EF4-FFF2-40B4-BE49-F238E27FC236}">
                <a16:creationId xmlns:a16="http://schemas.microsoft.com/office/drawing/2014/main" id="{AEDC3C7E-F440-0D42-3CA9-BF65B3865788}"/>
              </a:ext>
            </a:extLst>
          </p:cNvPr>
          <p:cNvSpPr/>
          <p:nvPr>
            <p:custDataLst>
              <p:tags r:id="rId55"/>
            </p:custDataLst>
          </p:nvPr>
        </p:nvSpPr>
        <p:spPr bwMode="gray">
          <a:xfrm>
            <a:off x="4864100" y="5848350"/>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6A4AEC8B-5B5B-48EB-855E-C881ECD50DC9}" type="datetime'''''''''''''''''''4''''''8''''''''''''''%'''''''">
              <a:rPr lang="pt-BR" altLang="en-US" sz="1200" smtClean="0">
                <a:solidFill>
                  <a:schemeClr val="bg1"/>
                </a:solidFill>
                <a:latin typeface="Mulish"/>
              </a:rPr>
              <a:pPr algn="ctr">
                <a:lnSpc>
                  <a:spcPct val="90000"/>
                </a:lnSpc>
                <a:spcBef>
                  <a:spcPct val="0"/>
                </a:spcBef>
                <a:spcAft>
                  <a:spcPct val="0"/>
                </a:spcAft>
              </a:pPr>
              <a:t>48%</a:t>
            </a:fld>
            <a:endParaRPr lang="pt-BR" sz="1200" dirty="0">
              <a:solidFill>
                <a:schemeClr val="bg1"/>
              </a:solidFill>
              <a:latin typeface="Mulish"/>
              <a:sym typeface="Mulish" pitchFamily="2" charset="0"/>
            </a:endParaRPr>
          </a:p>
        </p:txBody>
      </p:sp>
      <p:sp>
        <p:nvSpPr>
          <p:cNvPr id="566" name="Retângulo 565">
            <a:extLst>
              <a:ext uri="{FF2B5EF4-FFF2-40B4-BE49-F238E27FC236}">
                <a16:creationId xmlns:a16="http://schemas.microsoft.com/office/drawing/2014/main" id="{8E1C41D8-0439-D92F-B648-76B4BDF985E0}"/>
              </a:ext>
            </a:extLst>
          </p:cNvPr>
          <p:cNvSpPr/>
          <p:nvPr>
            <p:custDataLst>
              <p:tags r:id="rId56"/>
            </p:custDataLst>
          </p:nvPr>
        </p:nvSpPr>
        <p:spPr bwMode="gray">
          <a:xfrm>
            <a:off x="4864100" y="6254750"/>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rgbClr val="E6E6E6"/>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75CCAC69-F5B9-4F44-8458-9D794F3A32FD}" type="datetime'5''''''2''''''''''''''''''''''%'''''''''''''''''''''''''">
              <a:rPr lang="pt-BR" altLang="en-US" sz="1200" smtClean="0">
                <a:solidFill>
                  <a:srgbClr val="FFFFFF"/>
                </a:solidFill>
                <a:latin typeface="Mulish"/>
              </a:rPr>
              <a:pPr algn="ctr">
                <a:lnSpc>
                  <a:spcPct val="90000"/>
                </a:lnSpc>
                <a:spcBef>
                  <a:spcPct val="0"/>
                </a:spcBef>
                <a:spcAft>
                  <a:spcPct val="0"/>
                </a:spcAft>
              </a:pPr>
              <a:t>52%</a:t>
            </a:fld>
            <a:endParaRPr lang="pt-BR" sz="1200" dirty="0">
              <a:solidFill>
                <a:srgbClr val="FFFFFF"/>
              </a:solidFill>
              <a:latin typeface="Mulish"/>
              <a:sym typeface="Mulish" pitchFamily="2" charset="0"/>
            </a:endParaRPr>
          </a:p>
        </p:txBody>
      </p:sp>
      <p:sp>
        <p:nvSpPr>
          <p:cNvPr id="571" name="Retângulo 570">
            <a:extLst>
              <a:ext uri="{FF2B5EF4-FFF2-40B4-BE49-F238E27FC236}">
                <a16:creationId xmlns:a16="http://schemas.microsoft.com/office/drawing/2014/main" id="{EFDEC663-C65F-5DDD-8F56-7A794128C161}"/>
              </a:ext>
            </a:extLst>
          </p:cNvPr>
          <p:cNvSpPr/>
          <p:nvPr>
            <p:custDataLst>
              <p:tags r:id="rId57"/>
            </p:custDataLst>
          </p:nvPr>
        </p:nvSpPr>
        <p:spPr bwMode="auto">
          <a:xfrm>
            <a:off x="4859338" y="65992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70D1FEF-FB86-4F19-8920-0D4485A509A9}" type="datetime'2''''''''''''''''''''''''''''''''''02''''''''4'">
              <a:rPr lang="pt-BR" altLang="en-US" sz="1200" smtClean="0">
                <a:solidFill>
                  <a:srgbClr val="000000"/>
                </a:solidFill>
                <a:latin typeface="Mulish" pitchFamily="2" charset="0"/>
              </a:rPr>
              <a:pPr algn="ctr">
                <a:spcBef>
                  <a:spcPct val="0"/>
                </a:spcBef>
                <a:spcAft>
                  <a:spcPct val="0"/>
                </a:spcAft>
              </a:pPr>
              <a:t>2024</a:t>
            </a:fld>
            <a:endParaRPr lang="pt-BR" sz="1200" dirty="0">
              <a:solidFill>
                <a:srgbClr val="000000"/>
              </a:solidFill>
              <a:latin typeface="Mulish" pitchFamily="2" charset="0"/>
              <a:sym typeface="Mulish" pitchFamily="2" charset="0"/>
            </a:endParaRPr>
          </a:p>
        </p:txBody>
      </p:sp>
      <p:sp>
        <p:nvSpPr>
          <p:cNvPr id="572" name="Retângulo 571">
            <a:extLst>
              <a:ext uri="{FF2B5EF4-FFF2-40B4-BE49-F238E27FC236}">
                <a16:creationId xmlns:a16="http://schemas.microsoft.com/office/drawing/2014/main" id="{3411C9C5-4CA6-FD7C-90E2-384A2F387BB7}"/>
              </a:ext>
            </a:extLst>
          </p:cNvPr>
          <p:cNvSpPr/>
          <p:nvPr>
            <p:custDataLst>
              <p:tags r:id="rId58"/>
            </p:custDataLst>
          </p:nvPr>
        </p:nvSpPr>
        <p:spPr bwMode="gray">
          <a:xfrm>
            <a:off x="5614988" y="5799138"/>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C63849FC-DC5A-4E35-841D-987462138CF4}" type="datetime'''''3''''''''''6''''''''''''''''''''''''''''''%'''''''''''''">
              <a:rPr lang="pt-BR" altLang="en-US" sz="1200" smtClean="0">
                <a:solidFill>
                  <a:schemeClr val="bg1"/>
                </a:solidFill>
                <a:latin typeface="Mulish" pitchFamily="2" charset="0"/>
              </a:rPr>
              <a:pPr algn="ctr">
                <a:lnSpc>
                  <a:spcPct val="90000"/>
                </a:lnSpc>
                <a:spcBef>
                  <a:spcPct val="0"/>
                </a:spcBef>
                <a:spcAft>
                  <a:spcPct val="0"/>
                </a:spcAft>
              </a:pPr>
              <a:t>36%</a:t>
            </a:fld>
            <a:endParaRPr lang="pt-BR" sz="1200" dirty="0">
              <a:solidFill>
                <a:schemeClr val="bg1"/>
              </a:solidFill>
              <a:latin typeface="Mulish" pitchFamily="2" charset="0"/>
              <a:sym typeface="Mulish" pitchFamily="2" charset="0"/>
            </a:endParaRPr>
          </a:p>
        </p:txBody>
      </p:sp>
      <p:sp>
        <p:nvSpPr>
          <p:cNvPr id="573" name="Retângulo 572">
            <a:extLst>
              <a:ext uri="{FF2B5EF4-FFF2-40B4-BE49-F238E27FC236}">
                <a16:creationId xmlns:a16="http://schemas.microsoft.com/office/drawing/2014/main" id="{83E6D5BA-9408-F601-E8D0-1F0289EBD200}"/>
              </a:ext>
            </a:extLst>
          </p:cNvPr>
          <p:cNvSpPr/>
          <p:nvPr>
            <p:custDataLst>
              <p:tags r:id="rId59"/>
            </p:custDataLst>
          </p:nvPr>
        </p:nvSpPr>
        <p:spPr bwMode="gray">
          <a:xfrm>
            <a:off x="5614988" y="6203950"/>
            <a:ext cx="371475"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0845334B-9DC5-4CB2-BD57-FCD3CD001EFB}" type="datetime'''''''''''''''''''6''''''''''4''''''''''''''%'''''''">
              <a:rPr lang="pt-BR" altLang="en-US" sz="1200" smtClean="0">
                <a:solidFill>
                  <a:srgbClr val="FFFFFF"/>
                </a:solidFill>
                <a:latin typeface="Mulish" pitchFamily="2" charset="0"/>
              </a:rPr>
              <a:pPr algn="ctr">
                <a:lnSpc>
                  <a:spcPct val="90000"/>
                </a:lnSpc>
                <a:spcBef>
                  <a:spcPct val="0"/>
                </a:spcBef>
                <a:spcAft>
                  <a:spcPct val="0"/>
                </a:spcAft>
              </a:pPr>
              <a:t>64%</a:t>
            </a:fld>
            <a:endParaRPr lang="pt-BR" sz="1200" dirty="0">
              <a:solidFill>
                <a:srgbClr val="FFFFFF"/>
              </a:solidFill>
              <a:latin typeface="Mulish" pitchFamily="2" charset="0"/>
              <a:sym typeface="Mulish" pitchFamily="2" charset="0"/>
            </a:endParaRPr>
          </a:p>
        </p:txBody>
      </p:sp>
      <p:sp>
        <p:nvSpPr>
          <p:cNvPr id="574" name="Retângulo 573">
            <a:extLst>
              <a:ext uri="{FF2B5EF4-FFF2-40B4-BE49-F238E27FC236}">
                <a16:creationId xmlns:a16="http://schemas.microsoft.com/office/drawing/2014/main" id="{F59860CB-DBA3-2B12-29AD-D55333097DB2}"/>
              </a:ext>
            </a:extLst>
          </p:cNvPr>
          <p:cNvSpPr/>
          <p:nvPr>
            <p:custDataLst>
              <p:tags r:id="rId60"/>
            </p:custDataLst>
          </p:nvPr>
        </p:nvSpPr>
        <p:spPr bwMode="auto">
          <a:xfrm>
            <a:off x="5610225" y="65992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177F3772-29EE-4005-B35C-1491E3930BED}" type="datetime'''2''0''''''''''''2''''''''''''''5'''''''''">
              <a:rPr lang="pt-BR" altLang="en-US" sz="1200" smtClean="0">
                <a:solidFill>
                  <a:srgbClr val="000000"/>
                </a:solidFill>
                <a:latin typeface="Mulish" pitchFamily="2" charset="0"/>
              </a:rPr>
              <a:pPr algn="ctr">
                <a:spcBef>
                  <a:spcPct val="0"/>
                </a:spcBef>
                <a:spcAft>
                  <a:spcPct val="0"/>
                </a:spcAft>
              </a:pPr>
              <a:t>2025</a:t>
            </a:fld>
            <a:endParaRPr lang="pt-BR" sz="1200" dirty="0">
              <a:solidFill>
                <a:srgbClr val="000000"/>
              </a:solidFill>
              <a:latin typeface="Mulish" pitchFamily="2" charset="0"/>
              <a:sym typeface="Mulish" pitchFamily="2" charset="0"/>
            </a:endParaRPr>
          </a:p>
        </p:txBody>
      </p:sp>
      <p:graphicFrame>
        <p:nvGraphicFramePr>
          <p:cNvPr id="35" name="Chart 3">
            <a:extLst>
              <a:ext uri="{FF2B5EF4-FFF2-40B4-BE49-F238E27FC236}">
                <a16:creationId xmlns:a16="http://schemas.microsoft.com/office/drawing/2014/main" id="{0CF9630F-7EF4-63B8-6A82-5FD679FC729A}"/>
              </a:ext>
            </a:extLst>
          </p:cNvPr>
          <p:cNvGraphicFramePr/>
          <p:nvPr>
            <p:custDataLst>
              <p:tags r:id="rId61"/>
            </p:custDataLst>
            <p:extLst>
              <p:ext uri="{D42A27DB-BD31-4B8C-83A1-F6EECF244321}">
                <p14:modId xmlns:p14="http://schemas.microsoft.com/office/powerpoint/2010/main" val="816609238"/>
              </p:ext>
            </p:extLst>
          </p:nvPr>
        </p:nvGraphicFramePr>
        <p:xfrm>
          <a:off x="10639425" y="5270500"/>
          <a:ext cx="2754313" cy="1544638"/>
        </p:xfrm>
        <a:graphic>
          <a:graphicData uri="http://schemas.openxmlformats.org/drawingml/2006/chart">
            <c:chart xmlns:c="http://schemas.openxmlformats.org/drawingml/2006/chart" xmlns:r="http://schemas.openxmlformats.org/officeDocument/2006/relationships" r:id="rId87"/>
          </a:graphicData>
        </a:graphic>
      </p:graphicFrame>
      <p:sp>
        <p:nvSpPr>
          <p:cNvPr id="155" name="Retângulo 154">
            <a:extLst>
              <a:ext uri="{FF2B5EF4-FFF2-40B4-BE49-F238E27FC236}">
                <a16:creationId xmlns:a16="http://schemas.microsoft.com/office/drawing/2014/main" id="{3A56379D-3C6F-2E34-94E1-E3D09E8F3592}"/>
              </a:ext>
            </a:extLst>
          </p:cNvPr>
          <p:cNvSpPr/>
          <p:nvPr>
            <p:custDataLst>
              <p:tags r:id="rId62"/>
            </p:custDataLst>
          </p:nvPr>
        </p:nvSpPr>
        <p:spPr bwMode="auto">
          <a:xfrm>
            <a:off x="11458575" y="65992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E70E2384-E270-4C0C-87AB-47CF6AE6C57C}" type="datetime'''''''''''''''''''''''2''0''''''''''2''''''''''4'''''''''">
              <a:rPr lang="en-US" altLang="en-US" sz="1200" smtClean="0">
                <a:solidFill>
                  <a:srgbClr val="000000"/>
                </a:solidFill>
                <a:latin typeface="Mulish" pitchFamily="2" charset="0"/>
              </a:rPr>
              <a:pPr algn="ctr">
                <a:spcBef>
                  <a:spcPct val="0"/>
                </a:spcBef>
                <a:spcAft>
                  <a:spcPct val="0"/>
                </a:spcAft>
              </a:pPr>
              <a:t>2024</a:t>
            </a:fld>
            <a:endParaRPr lang="en-US" sz="1200" dirty="0">
              <a:solidFill>
                <a:srgbClr val="000000"/>
              </a:solidFill>
              <a:latin typeface="Mulish" pitchFamily="2" charset="0"/>
              <a:sym typeface="Mulish" pitchFamily="2" charset="0"/>
            </a:endParaRPr>
          </a:p>
        </p:txBody>
      </p:sp>
      <p:sp>
        <p:nvSpPr>
          <p:cNvPr id="156" name="Retângulo 155">
            <a:extLst>
              <a:ext uri="{FF2B5EF4-FFF2-40B4-BE49-F238E27FC236}">
                <a16:creationId xmlns:a16="http://schemas.microsoft.com/office/drawing/2014/main" id="{BE7F569B-0523-4234-725F-E523EE7A0306}"/>
              </a:ext>
            </a:extLst>
          </p:cNvPr>
          <p:cNvSpPr/>
          <p:nvPr>
            <p:custDataLst>
              <p:tags r:id="rId63"/>
            </p:custDataLst>
          </p:nvPr>
        </p:nvSpPr>
        <p:spPr bwMode="auto">
          <a:xfrm>
            <a:off x="12192000" y="6599238"/>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7A6BE370-13C2-4170-A302-6BEA32730AB8}" type="datetime'2''''''''02''''''''''''''5'''''''''''''''''''''''''''''''''">
              <a:rPr lang="en-US" altLang="en-US" sz="1200" smtClean="0">
                <a:solidFill>
                  <a:srgbClr val="000000"/>
                </a:solidFill>
                <a:latin typeface="Mulish" pitchFamily="2" charset="0"/>
              </a:rPr>
              <a:pPr algn="ctr">
                <a:spcBef>
                  <a:spcPct val="0"/>
                </a:spcBef>
                <a:spcAft>
                  <a:spcPct val="0"/>
                </a:spcAft>
              </a:pPr>
              <a:t>2025</a:t>
            </a:fld>
            <a:endParaRPr lang="en-US" sz="1200" dirty="0">
              <a:solidFill>
                <a:srgbClr val="000000"/>
              </a:solidFill>
              <a:latin typeface="Mulish" pitchFamily="2" charset="0"/>
              <a:sym typeface="Mulish" pitchFamily="2" charset="0"/>
            </a:endParaRPr>
          </a:p>
        </p:txBody>
      </p:sp>
      <p:sp>
        <p:nvSpPr>
          <p:cNvPr id="159" name="Retângulo 158">
            <a:extLst>
              <a:ext uri="{FF2B5EF4-FFF2-40B4-BE49-F238E27FC236}">
                <a16:creationId xmlns:a16="http://schemas.microsoft.com/office/drawing/2014/main" id="{C799B676-AB66-DD21-1137-CE65E684EA59}"/>
              </a:ext>
            </a:extLst>
          </p:cNvPr>
          <p:cNvSpPr/>
          <p:nvPr>
            <p:custDataLst>
              <p:tags r:id="rId64"/>
            </p:custDataLst>
          </p:nvPr>
        </p:nvSpPr>
        <p:spPr bwMode="gray">
          <a:xfrm>
            <a:off x="11425238" y="5561013"/>
            <a:ext cx="4476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164CEBEA-3285-437A-BD0F-0C3EFBBCD872}" type="datetime'2''''''''''''''''''''3''2'''''''''',4'''''''''''">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232,4</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60" name="Retângulo 159">
            <a:extLst>
              <a:ext uri="{FF2B5EF4-FFF2-40B4-BE49-F238E27FC236}">
                <a16:creationId xmlns:a16="http://schemas.microsoft.com/office/drawing/2014/main" id="{E15B2142-F4D3-AABB-2E19-FC1642BA9E30}"/>
              </a:ext>
            </a:extLst>
          </p:cNvPr>
          <p:cNvSpPr/>
          <p:nvPr>
            <p:custDataLst>
              <p:tags r:id="rId65"/>
            </p:custDataLst>
          </p:nvPr>
        </p:nvSpPr>
        <p:spPr bwMode="gray">
          <a:xfrm>
            <a:off x="12158663" y="5346700"/>
            <a:ext cx="447675" cy="1651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algn="ctr">
              <a:lnSpc>
                <a:spcPct val="90000"/>
              </a:lnSpc>
              <a:spcBef>
                <a:spcPct val="0"/>
              </a:spcBef>
              <a:spcAft>
                <a:spcPct val="0"/>
              </a:spcAft>
            </a:pPr>
            <a:fld id="{41E421D7-6FFF-4B3A-B9AD-6D1B8983B82D}" type="datetime'''''''2''''''9''''4'''''''''''''''''',6'''''''''''''''''''">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algn="ctr">
                <a:lnSpc>
                  <a:spcPct val="90000"/>
                </a:lnSpc>
                <a:spcBef>
                  <a:spcPct val="0"/>
                </a:spcBef>
                <a:spcAft>
                  <a:spcPct val="0"/>
                </a:spcAft>
              </a:pPr>
              <a:t>294,6</a:t>
            </a:fld>
            <a:endParaRPr lang="pt-BR" sz="1200" dirty="0">
              <a:solidFill>
                <a:schemeClr val="tx1"/>
              </a:solidFill>
              <a:latin typeface="Mulish" pitchFamily="2" charset="0"/>
              <a:ea typeface="Open Sans" panose="020B0606030504020204" pitchFamily="34" charset="0"/>
              <a:cs typeface="Open Sans" panose="020B0606030504020204" pitchFamily="34" charset="0"/>
              <a:sym typeface="Mulish" pitchFamily="2" charset="0"/>
            </a:endParaRPr>
          </a:p>
        </p:txBody>
      </p:sp>
      <p:graphicFrame>
        <p:nvGraphicFramePr>
          <p:cNvPr id="36" name="Chart 3">
            <a:extLst>
              <a:ext uri="{FF2B5EF4-FFF2-40B4-BE49-F238E27FC236}">
                <a16:creationId xmlns:a16="http://schemas.microsoft.com/office/drawing/2014/main" id="{CDC4ECF6-B19F-E581-B630-CE8161F054DE}"/>
              </a:ext>
            </a:extLst>
          </p:cNvPr>
          <p:cNvGraphicFramePr/>
          <p:nvPr>
            <p:custDataLst>
              <p:tags r:id="rId66"/>
            </p:custDataLst>
            <p:extLst>
              <p:ext uri="{D42A27DB-BD31-4B8C-83A1-F6EECF244321}">
                <p14:modId xmlns:p14="http://schemas.microsoft.com/office/powerpoint/2010/main" val="1660562101"/>
              </p:ext>
            </p:extLst>
          </p:nvPr>
        </p:nvGraphicFramePr>
        <p:xfrm>
          <a:off x="633413" y="1844675"/>
          <a:ext cx="3475037" cy="1106488"/>
        </p:xfrm>
        <a:graphic>
          <a:graphicData uri="http://schemas.openxmlformats.org/drawingml/2006/chart">
            <c:chart xmlns:c="http://schemas.openxmlformats.org/drawingml/2006/chart" xmlns:r="http://schemas.openxmlformats.org/officeDocument/2006/relationships" r:id="rId88"/>
          </a:graphicData>
        </a:graphic>
      </p:graphicFrame>
      <p:graphicFrame>
        <p:nvGraphicFramePr>
          <p:cNvPr id="37" name="Chart 3">
            <a:extLst>
              <a:ext uri="{FF2B5EF4-FFF2-40B4-BE49-F238E27FC236}">
                <a16:creationId xmlns:a16="http://schemas.microsoft.com/office/drawing/2014/main" id="{2E2E6DCF-079E-9CFD-C065-8312E15C87D3}"/>
              </a:ext>
            </a:extLst>
          </p:cNvPr>
          <p:cNvGraphicFramePr/>
          <p:nvPr>
            <p:custDataLst>
              <p:tags r:id="rId67"/>
            </p:custDataLst>
            <p:extLst>
              <p:ext uri="{D42A27DB-BD31-4B8C-83A1-F6EECF244321}">
                <p14:modId xmlns:p14="http://schemas.microsoft.com/office/powerpoint/2010/main" val="3396125963"/>
              </p:ext>
            </p:extLst>
          </p:nvPr>
        </p:nvGraphicFramePr>
        <p:xfrm>
          <a:off x="3824288" y="1420813"/>
          <a:ext cx="3008312" cy="1106487"/>
        </p:xfrm>
        <a:graphic>
          <a:graphicData uri="http://schemas.openxmlformats.org/drawingml/2006/chart">
            <c:chart xmlns:c="http://schemas.openxmlformats.org/drawingml/2006/chart" xmlns:r="http://schemas.openxmlformats.org/officeDocument/2006/relationships" r:id="rId89"/>
          </a:graphicData>
        </a:graphic>
      </p:graphicFrame>
      <p:graphicFrame>
        <p:nvGraphicFramePr>
          <p:cNvPr id="38" name="Chart 3">
            <a:extLst>
              <a:ext uri="{FF2B5EF4-FFF2-40B4-BE49-F238E27FC236}">
                <a16:creationId xmlns:a16="http://schemas.microsoft.com/office/drawing/2014/main" id="{159FFB52-24D9-8CE2-82BF-364DF4A175BA}"/>
              </a:ext>
            </a:extLst>
          </p:cNvPr>
          <p:cNvGraphicFramePr/>
          <p:nvPr>
            <p:custDataLst>
              <p:tags r:id="rId68"/>
            </p:custDataLst>
            <p:extLst>
              <p:ext uri="{D42A27DB-BD31-4B8C-83A1-F6EECF244321}">
                <p14:modId xmlns:p14="http://schemas.microsoft.com/office/powerpoint/2010/main" val="234767475"/>
              </p:ext>
            </p:extLst>
          </p:nvPr>
        </p:nvGraphicFramePr>
        <p:xfrm>
          <a:off x="7339013" y="4857750"/>
          <a:ext cx="3475037" cy="1106488"/>
        </p:xfrm>
        <a:graphic>
          <a:graphicData uri="http://schemas.openxmlformats.org/drawingml/2006/chart">
            <c:chart xmlns:c="http://schemas.openxmlformats.org/drawingml/2006/chart" xmlns:r="http://schemas.openxmlformats.org/officeDocument/2006/relationships" r:id="rId90"/>
          </a:graphicData>
        </a:graphic>
      </p:graphicFrame>
      <p:graphicFrame>
        <p:nvGraphicFramePr>
          <p:cNvPr id="40" name="Chart 3">
            <a:extLst>
              <a:ext uri="{FF2B5EF4-FFF2-40B4-BE49-F238E27FC236}">
                <a16:creationId xmlns:a16="http://schemas.microsoft.com/office/drawing/2014/main" id="{7BE79FB5-6EE2-5E32-F0D8-EDDFC67F1019}"/>
              </a:ext>
            </a:extLst>
          </p:cNvPr>
          <p:cNvGraphicFramePr/>
          <p:nvPr>
            <p:custDataLst>
              <p:tags r:id="rId69"/>
            </p:custDataLst>
            <p:extLst>
              <p:ext uri="{D42A27DB-BD31-4B8C-83A1-F6EECF244321}">
                <p14:modId xmlns:p14="http://schemas.microsoft.com/office/powerpoint/2010/main" val="151605102"/>
              </p:ext>
            </p:extLst>
          </p:nvPr>
        </p:nvGraphicFramePr>
        <p:xfrm>
          <a:off x="10113963" y="4705350"/>
          <a:ext cx="3008312" cy="1068388"/>
        </p:xfrm>
        <a:graphic>
          <a:graphicData uri="http://schemas.openxmlformats.org/drawingml/2006/chart">
            <c:chart xmlns:c="http://schemas.openxmlformats.org/drawingml/2006/chart" xmlns:r="http://schemas.openxmlformats.org/officeDocument/2006/relationships" r:id="rId91"/>
          </a:graphicData>
        </a:graphic>
      </p:graphicFrame>
      <p:cxnSp>
        <p:nvCxnSpPr>
          <p:cNvPr id="173" name="Conector reto 172">
            <a:extLst>
              <a:ext uri="{FF2B5EF4-FFF2-40B4-BE49-F238E27FC236}">
                <a16:creationId xmlns:a16="http://schemas.microsoft.com/office/drawing/2014/main" id="{93046EA3-E7CD-954C-36B5-B8220E2CD644}"/>
              </a:ext>
            </a:extLst>
          </p:cNvPr>
          <p:cNvCxnSpPr/>
          <p:nvPr>
            <p:custDataLst>
              <p:tags r:id="rId70"/>
            </p:custDataLst>
          </p:nvPr>
        </p:nvCxnSpPr>
        <p:spPr bwMode="gray">
          <a:xfrm>
            <a:off x="2081213" y="4173538"/>
            <a:ext cx="280988" cy="0"/>
          </a:xfrm>
          <a:prstGeom prst="line">
            <a:avLst/>
          </a:prstGeom>
          <a:ln w="19050" cap="rnd" cmpd="sng" algn="ctr">
            <a:solidFill>
              <a:srgbClr val="791C29"/>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4" name="Retângulo 173">
            <a:extLst>
              <a:ext uri="{FF2B5EF4-FFF2-40B4-BE49-F238E27FC236}">
                <a16:creationId xmlns:a16="http://schemas.microsoft.com/office/drawing/2014/main" id="{FE6E0283-6E49-4F05-29CC-B9E99FDAD2B8}"/>
              </a:ext>
            </a:extLst>
          </p:cNvPr>
          <p:cNvSpPr/>
          <p:nvPr>
            <p:custDataLst>
              <p:tags r:id="rId71"/>
            </p:custDataLst>
          </p:nvPr>
        </p:nvSpPr>
        <p:spPr bwMode="auto">
          <a:xfrm>
            <a:off x="2182813" y="4135438"/>
            <a:ext cx="76200" cy="76200"/>
          </a:xfrm>
          <a:prstGeom prst="rect">
            <a:avLst/>
          </a:prstGeom>
          <a:solidFill>
            <a:srgbClr val="791C29"/>
          </a:solidFill>
          <a:ln w="9525" cap="flat" cmpd="sng" algn="ctr">
            <a:solidFill>
              <a:srgbClr val="791C29"/>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0" name="Retângulo 169">
            <a:extLst>
              <a:ext uri="{FF2B5EF4-FFF2-40B4-BE49-F238E27FC236}">
                <a16:creationId xmlns:a16="http://schemas.microsoft.com/office/drawing/2014/main" id="{753C83CF-30B8-EB6E-DAC6-4A0BFFD624C6}"/>
              </a:ext>
            </a:extLst>
          </p:cNvPr>
          <p:cNvSpPr/>
          <p:nvPr>
            <p:custDataLst>
              <p:tags r:id="rId72"/>
            </p:custDataLst>
          </p:nvPr>
        </p:nvSpPr>
        <p:spPr bwMode="auto">
          <a:xfrm>
            <a:off x="2422525" y="4089400"/>
            <a:ext cx="296863"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ROE</a:t>
            </a:r>
            <a:endParaRPr lang="pt-BR"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grpSp>
        <p:nvGrpSpPr>
          <p:cNvPr id="177" name="Agrupar 176">
            <a:extLst>
              <a:ext uri="{FF2B5EF4-FFF2-40B4-BE49-F238E27FC236}">
                <a16:creationId xmlns:a16="http://schemas.microsoft.com/office/drawing/2014/main" id="{615CCBA9-F227-DDF5-0866-6FF94EC3D624}"/>
              </a:ext>
            </a:extLst>
          </p:cNvPr>
          <p:cNvGrpSpPr/>
          <p:nvPr/>
        </p:nvGrpSpPr>
        <p:grpSpPr>
          <a:xfrm>
            <a:off x="711200" y="4094163"/>
            <a:ext cx="1839963" cy="276999"/>
            <a:chOff x="1010556" y="4224338"/>
            <a:chExt cx="1839963" cy="276999"/>
          </a:xfrm>
        </p:grpSpPr>
        <p:sp>
          <p:nvSpPr>
            <p:cNvPr id="76" name="CaixaDeTexto 75">
              <a:extLst>
                <a:ext uri="{FF2B5EF4-FFF2-40B4-BE49-F238E27FC236}">
                  <a16:creationId xmlns:a16="http://schemas.microsoft.com/office/drawing/2014/main" id="{FD4C1AFE-154C-F440-384F-3B3E6AB8E5D9}"/>
                </a:ext>
              </a:extLst>
            </p:cNvPr>
            <p:cNvSpPr txBox="1"/>
            <p:nvPr/>
          </p:nvSpPr>
          <p:spPr>
            <a:xfrm>
              <a:off x="1160575" y="4224338"/>
              <a:ext cx="1689944" cy="276999"/>
            </a:xfrm>
            <a:prstGeom prst="rect">
              <a:avLst/>
            </a:prstGeom>
            <a:noFill/>
          </p:spPr>
          <p:txBody>
            <a:bodyPr wrap="square" rtlCol="0">
              <a:spAutoFit/>
            </a:bodyPr>
            <a:lstStyle/>
            <a:p>
              <a:r>
                <a:rPr lang="pt-BR" sz="1200" dirty="0">
                  <a:latin typeface="Mulish" pitchFamily="2" charset="0"/>
                  <a:ea typeface="Open Sans" panose="020B0606030504020204" pitchFamily="34" charset="0"/>
                  <a:cs typeface="Open Sans" panose="020B0606030504020204" pitchFamily="34" charset="0"/>
                </a:rPr>
                <a:t>Net Profit</a:t>
              </a:r>
            </a:p>
          </p:txBody>
        </p:sp>
        <p:sp>
          <p:nvSpPr>
            <p:cNvPr id="176" name="Retângulo 175">
              <a:extLst>
                <a:ext uri="{FF2B5EF4-FFF2-40B4-BE49-F238E27FC236}">
                  <a16:creationId xmlns:a16="http://schemas.microsoft.com/office/drawing/2014/main" id="{B08B234C-6526-0385-C46E-FB049A3AFD08}"/>
                </a:ext>
              </a:extLst>
            </p:cNvPr>
            <p:cNvSpPr/>
            <p:nvPr/>
          </p:nvSpPr>
          <p:spPr>
            <a:xfrm>
              <a:off x="1010556" y="4302918"/>
              <a:ext cx="198437" cy="147638"/>
            </a:xfrm>
            <a:prstGeom prst="rect">
              <a:avLst/>
            </a:prstGeom>
            <a:solidFill>
              <a:srgbClr val="7F25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cxnSp>
        <p:nvCxnSpPr>
          <p:cNvPr id="184" name="Conector reto 183">
            <a:extLst>
              <a:ext uri="{FF2B5EF4-FFF2-40B4-BE49-F238E27FC236}">
                <a16:creationId xmlns:a16="http://schemas.microsoft.com/office/drawing/2014/main" id="{FE84A642-81C8-EF6D-CCBF-630124E2CEEB}"/>
              </a:ext>
            </a:extLst>
          </p:cNvPr>
          <p:cNvCxnSpPr/>
          <p:nvPr>
            <p:custDataLst>
              <p:tags r:id="rId73"/>
            </p:custDataLst>
          </p:nvPr>
        </p:nvCxnSpPr>
        <p:spPr bwMode="gray">
          <a:xfrm>
            <a:off x="10931525" y="6969125"/>
            <a:ext cx="280988" cy="0"/>
          </a:xfrm>
          <a:prstGeom prst="line">
            <a:avLst/>
          </a:prstGeom>
          <a:ln w="19050" cap="rnd" cmpd="sng" algn="ctr">
            <a:solidFill>
              <a:srgbClr val="791C29"/>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5" name="Retângulo 184">
            <a:extLst>
              <a:ext uri="{FF2B5EF4-FFF2-40B4-BE49-F238E27FC236}">
                <a16:creationId xmlns:a16="http://schemas.microsoft.com/office/drawing/2014/main" id="{0B3900C7-23C5-ADC1-8F2E-A42985E3E595}"/>
              </a:ext>
            </a:extLst>
          </p:cNvPr>
          <p:cNvSpPr/>
          <p:nvPr>
            <p:custDataLst>
              <p:tags r:id="rId74"/>
            </p:custDataLst>
          </p:nvPr>
        </p:nvSpPr>
        <p:spPr bwMode="auto">
          <a:xfrm>
            <a:off x="11033125" y="6931025"/>
            <a:ext cx="76200" cy="76200"/>
          </a:xfrm>
          <a:prstGeom prst="rect">
            <a:avLst/>
          </a:prstGeom>
          <a:solidFill>
            <a:srgbClr val="791C29"/>
          </a:solidFill>
          <a:ln w="9525" cap="flat" cmpd="sng" algn="ctr">
            <a:solidFill>
              <a:srgbClr val="791C29"/>
            </a:solid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1" name="Retângulo 180">
            <a:extLst>
              <a:ext uri="{FF2B5EF4-FFF2-40B4-BE49-F238E27FC236}">
                <a16:creationId xmlns:a16="http://schemas.microsoft.com/office/drawing/2014/main" id="{37E7AD42-F01A-F6D4-6369-AEAE283AD6E2}"/>
              </a:ext>
            </a:extLst>
          </p:cNvPr>
          <p:cNvSpPr/>
          <p:nvPr>
            <p:custDataLst>
              <p:tags r:id="rId75"/>
            </p:custDataLst>
          </p:nvPr>
        </p:nvSpPr>
        <p:spPr bwMode="auto">
          <a:xfrm>
            <a:off x="11272838" y="6884988"/>
            <a:ext cx="109855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Efficiency</a:t>
            </a:r>
            <a:r>
              <a:rPr lang="pt-BR" alt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rPr>
              <a:t> Index</a:t>
            </a:r>
            <a:endParaRPr lang="pt-BR" sz="12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grpSp>
        <p:nvGrpSpPr>
          <p:cNvPr id="83" name="Agrupar 82">
            <a:extLst>
              <a:ext uri="{FF2B5EF4-FFF2-40B4-BE49-F238E27FC236}">
                <a16:creationId xmlns:a16="http://schemas.microsoft.com/office/drawing/2014/main" id="{C78838F9-DBB1-3F36-7E9C-7BA80E2BFADF}"/>
              </a:ext>
            </a:extLst>
          </p:cNvPr>
          <p:cNvGrpSpPr/>
          <p:nvPr/>
        </p:nvGrpSpPr>
        <p:grpSpPr>
          <a:xfrm>
            <a:off x="2986037" y="4094163"/>
            <a:ext cx="2573387" cy="461665"/>
            <a:chOff x="2841574" y="4001991"/>
            <a:chExt cx="2573387" cy="461665"/>
          </a:xfrm>
        </p:grpSpPr>
        <p:sp>
          <p:nvSpPr>
            <p:cNvPr id="79" name="CaixaDeTexto 78">
              <a:extLst>
                <a:ext uri="{FF2B5EF4-FFF2-40B4-BE49-F238E27FC236}">
                  <a16:creationId xmlns:a16="http://schemas.microsoft.com/office/drawing/2014/main" id="{62BEB6DC-D667-2F9E-CA0C-12206DCD4AB0}"/>
                </a:ext>
              </a:extLst>
            </p:cNvPr>
            <p:cNvSpPr txBox="1"/>
            <p:nvPr/>
          </p:nvSpPr>
          <p:spPr>
            <a:xfrm>
              <a:off x="2991592" y="4001991"/>
              <a:ext cx="2423369" cy="461665"/>
            </a:xfrm>
            <a:prstGeom prst="rect">
              <a:avLst/>
            </a:prstGeom>
            <a:noFill/>
          </p:spPr>
          <p:txBody>
            <a:bodyPr wrap="square" rtlCol="0">
              <a:spAutoFit/>
            </a:bodyPr>
            <a:lstStyle/>
            <a:p>
              <a:r>
                <a:rPr lang="pt-BR" sz="1200" dirty="0">
                  <a:latin typeface="Mulish" pitchFamily="2" charset="0"/>
                  <a:ea typeface="Open Sans" panose="020B0606030504020204" pitchFamily="34" charset="0"/>
                  <a:cs typeface="Open Sans" panose="020B0606030504020204" pitchFamily="34" charset="0"/>
                </a:rPr>
                <a:t>Non-</a:t>
              </a:r>
              <a:r>
                <a:rPr lang="pt-BR" sz="1200" dirty="0" err="1">
                  <a:latin typeface="Mulish" pitchFamily="2" charset="0"/>
                  <a:ea typeface="Open Sans" panose="020B0606030504020204" pitchFamily="34" charset="0"/>
                  <a:cs typeface="Open Sans" panose="020B0606030504020204" pitchFamily="34" charset="0"/>
                </a:rPr>
                <a:t>recurring</a:t>
              </a:r>
              <a:endParaRPr lang="pt-BR" sz="1200" dirty="0">
                <a:latin typeface="Mulish" pitchFamily="2" charset="0"/>
                <a:ea typeface="Open Sans" panose="020B0606030504020204" pitchFamily="34" charset="0"/>
                <a:cs typeface="Open Sans" panose="020B0606030504020204" pitchFamily="34" charset="0"/>
              </a:endParaRPr>
            </a:p>
            <a:p>
              <a:r>
                <a:rPr lang="pt-BR" sz="1200" dirty="0">
                  <a:latin typeface="Mulish" pitchFamily="2" charset="0"/>
                  <a:ea typeface="Open Sans" panose="020B0606030504020204" pitchFamily="34" charset="0"/>
                  <a:cs typeface="Open Sans" panose="020B0606030504020204" pitchFamily="34" charset="0"/>
                </a:rPr>
                <a:t> net </a:t>
              </a:r>
              <a:r>
                <a:rPr lang="pt-BR" sz="1200" dirty="0" err="1">
                  <a:latin typeface="Mulish" pitchFamily="2" charset="0"/>
                  <a:ea typeface="Open Sans" panose="020B0606030504020204" pitchFamily="34" charset="0"/>
                  <a:cs typeface="Open Sans" panose="020B0606030504020204" pitchFamily="34" charset="0"/>
                </a:rPr>
                <a:t>profit</a:t>
              </a:r>
              <a:endParaRPr lang="pt-BR" sz="1200" dirty="0">
                <a:latin typeface="Mulish" pitchFamily="2" charset="0"/>
                <a:ea typeface="Open Sans" panose="020B0606030504020204" pitchFamily="34" charset="0"/>
                <a:cs typeface="Open Sans" panose="020B0606030504020204" pitchFamily="34" charset="0"/>
              </a:endParaRPr>
            </a:p>
          </p:txBody>
        </p:sp>
        <p:sp>
          <p:nvSpPr>
            <p:cNvPr id="80" name="Retângulo 79">
              <a:extLst>
                <a:ext uri="{FF2B5EF4-FFF2-40B4-BE49-F238E27FC236}">
                  <a16:creationId xmlns:a16="http://schemas.microsoft.com/office/drawing/2014/main" id="{4B2255D2-65F7-EDE9-336B-351EA5468CEA}"/>
                </a:ext>
              </a:extLst>
            </p:cNvPr>
            <p:cNvSpPr/>
            <p:nvPr/>
          </p:nvSpPr>
          <p:spPr>
            <a:xfrm>
              <a:off x="2841574" y="4080571"/>
              <a:ext cx="198437" cy="147638"/>
            </a:xfrm>
            <a:prstGeom prst="rect">
              <a:avLst/>
            </a:prstGeom>
            <a:solidFill>
              <a:srgbClr val="4910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550" name="Retângulo 549">
            <a:extLst>
              <a:ext uri="{FF2B5EF4-FFF2-40B4-BE49-F238E27FC236}">
                <a16:creationId xmlns:a16="http://schemas.microsoft.com/office/drawing/2014/main" id="{5DB53FEB-FBE9-5F75-4C7B-EC65303B90E8}"/>
              </a:ext>
            </a:extLst>
          </p:cNvPr>
          <p:cNvSpPr/>
          <p:nvPr/>
        </p:nvSpPr>
        <p:spPr>
          <a:xfrm>
            <a:off x="3563938" y="1656793"/>
            <a:ext cx="476248" cy="296178"/>
          </a:xfrm>
          <a:prstGeom prst="rect">
            <a:avLst/>
          </a:prstGeom>
          <a:noFill/>
          <a:ln w="19050">
            <a:solidFill>
              <a:srgbClr val="A484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ulish" pitchFamily="2" charset="0"/>
              </a:rPr>
              <a:t>54,8%</a:t>
            </a:r>
          </a:p>
        </p:txBody>
      </p:sp>
      <p:grpSp>
        <p:nvGrpSpPr>
          <p:cNvPr id="134" name="Agrupar 133">
            <a:extLst>
              <a:ext uri="{FF2B5EF4-FFF2-40B4-BE49-F238E27FC236}">
                <a16:creationId xmlns:a16="http://schemas.microsoft.com/office/drawing/2014/main" id="{CAC0DA3C-97AC-05BB-9832-C4115414511A}"/>
              </a:ext>
            </a:extLst>
          </p:cNvPr>
          <p:cNvGrpSpPr/>
          <p:nvPr/>
        </p:nvGrpSpPr>
        <p:grpSpPr>
          <a:xfrm>
            <a:off x="4445000" y="4089400"/>
            <a:ext cx="2651969" cy="276999"/>
            <a:chOff x="4445000" y="4089400"/>
            <a:chExt cx="2651969" cy="276999"/>
          </a:xfrm>
        </p:grpSpPr>
        <p:sp>
          <p:nvSpPr>
            <p:cNvPr id="132" name="Retângulo 131">
              <a:extLst>
                <a:ext uri="{FF2B5EF4-FFF2-40B4-BE49-F238E27FC236}">
                  <a16:creationId xmlns:a16="http://schemas.microsoft.com/office/drawing/2014/main" id="{37B02621-8E6E-E071-F91B-FBBC91C8EEB7}"/>
                </a:ext>
              </a:extLst>
            </p:cNvPr>
            <p:cNvSpPr/>
            <p:nvPr/>
          </p:nvSpPr>
          <p:spPr>
            <a:xfrm>
              <a:off x="4445000" y="4165149"/>
              <a:ext cx="204786" cy="159201"/>
            </a:xfrm>
            <a:prstGeom prst="rect">
              <a:avLst/>
            </a:prstGeom>
            <a:noFill/>
            <a:ln w="19050">
              <a:solidFill>
                <a:srgbClr val="A484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dirty="0">
                <a:solidFill>
                  <a:schemeClr val="tx1"/>
                </a:solidFill>
                <a:latin typeface="Mulish" pitchFamily="2" charset="0"/>
              </a:endParaRPr>
            </a:p>
          </p:txBody>
        </p:sp>
        <p:sp>
          <p:nvSpPr>
            <p:cNvPr id="133" name="CaixaDeTexto 132">
              <a:extLst>
                <a:ext uri="{FF2B5EF4-FFF2-40B4-BE49-F238E27FC236}">
                  <a16:creationId xmlns:a16="http://schemas.microsoft.com/office/drawing/2014/main" id="{96EC5B17-5F77-4065-7EB6-A971FEC7B52B}"/>
                </a:ext>
              </a:extLst>
            </p:cNvPr>
            <p:cNvSpPr txBox="1"/>
            <p:nvPr/>
          </p:nvSpPr>
          <p:spPr>
            <a:xfrm>
              <a:off x="4673600" y="4089400"/>
              <a:ext cx="2423369" cy="276999"/>
            </a:xfrm>
            <a:prstGeom prst="rect">
              <a:avLst/>
            </a:prstGeom>
            <a:noFill/>
          </p:spPr>
          <p:txBody>
            <a:bodyPr wrap="square" rtlCol="0">
              <a:spAutoFit/>
            </a:bodyPr>
            <a:lstStyle/>
            <a:p>
              <a:r>
                <a:rPr lang="pt-BR" sz="1200" dirty="0">
                  <a:latin typeface="Mulish" pitchFamily="2" charset="0"/>
                  <a:ea typeface="Open Sans" panose="020B0606030504020204" pitchFamily="34" charset="0"/>
                  <a:cs typeface="Open Sans" panose="020B0606030504020204" pitchFamily="34" charset="0"/>
                </a:rPr>
                <a:t>Non-</a:t>
              </a:r>
              <a:r>
                <a:rPr lang="pt-BR" sz="1200" dirty="0" err="1">
                  <a:latin typeface="Mulish" pitchFamily="2" charset="0"/>
                  <a:ea typeface="Open Sans" panose="020B0606030504020204" pitchFamily="34" charset="0"/>
                  <a:cs typeface="Open Sans" panose="020B0606030504020204" pitchFamily="34" charset="0"/>
                </a:rPr>
                <a:t>recurring</a:t>
              </a:r>
              <a:r>
                <a:rPr lang="pt-BR" sz="1200" dirty="0">
                  <a:latin typeface="Mulish" pitchFamily="2" charset="0"/>
                  <a:ea typeface="Open Sans" panose="020B0606030504020204" pitchFamily="34" charset="0"/>
                  <a:cs typeface="Open Sans" panose="020B0606030504020204" pitchFamily="34" charset="0"/>
                </a:rPr>
                <a:t> ROE</a:t>
              </a:r>
            </a:p>
          </p:txBody>
        </p:sp>
      </p:grpSp>
      <p:sp>
        <p:nvSpPr>
          <p:cNvPr id="147" name="Retângulo 146">
            <a:extLst>
              <a:ext uri="{FF2B5EF4-FFF2-40B4-BE49-F238E27FC236}">
                <a16:creationId xmlns:a16="http://schemas.microsoft.com/office/drawing/2014/main" id="{DE3FC2BE-5B50-25D9-B3C4-4CEA95CDFA6B}"/>
              </a:ext>
            </a:extLst>
          </p:cNvPr>
          <p:cNvSpPr/>
          <p:nvPr/>
        </p:nvSpPr>
        <p:spPr>
          <a:xfrm>
            <a:off x="5562601" y="1284972"/>
            <a:ext cx="476248" cy="296178"/>
          </a:xfrm>
          <a:prstGeom prst="rect">
            <a:avLst/>
          </a:prstGeom>
          <a:noFill/>
          <a:ln w="19050">
            <a:solidFill>
              <a:srgbClr val="A4844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solidFill>
                  <a:schemeClr val="tx1"/>
                </a:solidFill>
                <a:latin typeface="Mulish" pitchFamily="2" charset="0"/>
              </a:rPr>
              <a:t>33,4%</a:t>
            </a:r>
          </a:p>
        </p:txBody>
      </p:sp>
    </p:spTree>
    <p:extLst>
      <p:ext uri="{BB962C8B-B14F-4D97-AF65-F5344CB8AC3E}">
        <p14:creationId xmlns:p14="http://schemas.microsoft.com/office/powerpoint/2010/main" val="1659126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70ED08-DF5F-BDEB-10AF-E431C11C64B7}"/>
              </a:ext>
            </a:extLst>
          </p:cNvPr>
          <p:cNvPicPr>
            <a:picLocks noChangeAspect="1"/>
          </p:cNvPicPr>
          <p:nvPr/>
        </p:nvPicPr>
        <p:blipFill>
          <a:blip r:embed="rId2"/>
          <a:stretch>
            <a:fillRect/>
          </a:stretch>
        </p:blipFill>
        <p:spPr>
          <a:xfrm>
            <a:off x="-73380" y="0"/>
            <a:ext cx="13230580" cy="8051800"/>
          </a:xfrm>
          <a:prstGeom prst="rect">
            <a:avLst/>
          </a:prstGeom>
        </p:spPr>
      </p:pic>
      <p:pic>
        <p:nvPicPr>
          <p:cNvPr id="3" name="Picture 2">
            <a:extLst>
              <a:ext uri="{FF2B5EF4-FFF2-40B4-BE49-F238E27FC236}">
                <a16:creationId xmlns:a16="http://schemas.microsoft.com/office/drawing/2014/main" id="{06D0382A-BFBB-E053-115C-9103ABB706E3}"/>
              </a:ext>
            </a:extLst>
          </p:cNvPr>
          <p:cNvPicPr>
            <a:picLocks noChangeAspect="1"/>
          </p:cNvPicPr>
          <p:nvPr/>
        </p:nvPicPr>
        <p:blipFill rotWithShape="1">
          <a:blip r:embed="rId3"/>
          <a:srcRect l="24145" b="11667"/>
          <a:stretch/>
        </p:blipFill>
        <p:spPr>
          <a:xfrm>
            <a:off x="0" y="1789452"/>
            <a:ext cx="5686727" cy="6057899"/>
          </a:xfrm>
          <a:prstGeom prst="rect">
            <a:avLst/>
          </a:prstGeom>
        </p:spPr>
      </p:pic>
      <p:sp>
        <p:nvSpPr>
          <p:cNvPr id="771" name="CaixaDeTexto 5"/>
          <p:cNvSpPr txBox="1"/>
          <p:nvPr/>
        </p:nvSpPr>
        <p:spPr>
          <a:xfrm>
            <a:off x="-749396" y="5739960"/>
            <a:ext cx="13107862" cy="884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669" rIns="24669">
            <a:spAutoFit/>
          </a:bodyPr>
          <a:lstStyle>
            <a:lvl1pPr algn="ctr">
              <a:defRPr sz="2700" cap="all" spc="270">
                <a:solidFill>
                  <a:srgbClr val="FFFFFF"/>
                </a:solidFill>
                <a:latin typeface="Open Sans Light"/>
                <a:ea typeface="Open Sans Light"/>
                <a:cs typeface="Open Sans Light"/>
                <a:sym typeface="Open Sans Light"/>
              </a:defRPr>
            </a:lvl1pPr>
          </a:lstStyle>
          <a:p>
            <a:pPr algn="r" defTabSz="986820" hangingPunct="0">
              <a:spcAft>
                <a:spcPts val="1200"/>
              </a:spcAft>
            </a:pPr>
            <a:r>
              <a:rPr lang="pt-BR" sz="1050" kern="0" spc="146" dirty="0">
                <a:solidFill>
                  <a:srgbClr val="EADDCA"/>
                </a:solidFill>
                <a:latin typeface="Mulish Light" pitchFamily="2" charset="0"/>
              </a:rPr>
              <a:t>Investor </a:t>
            </a:r>
            <a:r>
              <a:rPr lang="pt-BR" sz="1050" kern="0" spc="146" dirty="0" err="1">
                <a:solidFill>
                  <a:srgbClr val="EADDCA"/>
                </a:solidFill>
                <a:latin typeface="Mulish Light" pitchFamily="2" charset="0"/>
              </a:rPr>
              <a:t>relations</a:t>
            </a:r>
            <a:endParaRPr lang="pt-BR" sz="1050" kern="0" spc="146" dirty="0">
              <a:solidFill>
                <a:srgbClr val="EADDCA"/>
              </a:solidFill>
              <a:latin typeface="Mulish Light" pitchFamily="2" charset="0"/>
            </a:endParaRPr>
          </a:p>
          <a:p>
            <a:pPr algn="r" defTabSz="986820" hangingPunct="0">
              <a:spcAft>
                <a:spcPts val="1200"/>
              </a:spcAft>
            </a:pPr>
            <a:r>
              <a:rPr lang="pt-BR" sz="1050" kern="0" spc="146" dirty="0" err="1">
                <a:solidFill>
                  <a:srgbClr val="EADDCA"/>
                </a:solidFill>
                <a:latin typeface="Mulish Light" pitchFamily="2" charset="0"/>
              </a:rPr>
              <a:t>www.RI.pine.com</a:t>
            </a:r>
            <a:endParaRPr lang="pt-BR" sz="1050" kern="0" spc="146" dirty="0">
              <a:solidFill>
                <a:srgbClr val="EADDCA"/>
              </a:solidFill>
              <a:latin typeface="Mulish Light" pitchFamily="2" charset="0"/>
            </a:endParaRPr>
          </a:p>
          <a:p>
            <a:pPr algn="r" defTabSz="986820" hangingPunct="0">
              <a:spcAft>
                <a:spcPts val="1200"/>
              </a:spcAft>
            </a:pPr>
            <a:r>
              <a:rPr lang="pt-BR" sz="1050" kern="0" spc="146" dirty="0">
                <a:solidFill>
                  <a:srgbClr val="EADDCA"/>
                </a:solidFill>
                <a:latin typeface="Mulish Light" pitchFamily="2" charset="0"/>
              </a:rPr>
              <a:t> RI@PINE.COM</a:t>
            </a:r>
            <a:endParaRPr sz="1050" kern="0" spc="146" dirty="0">
              <a:solidFill>
                <a:srgbClr val="EADDCA"/>
              </a:solidFill>
              <a:latin typeface="Mulish Light" pitchFamily="2" charset="0"/>
            </a:endParaRPr>
          </a:p>
        </p:txBody>
      </p:sp>
      <p:sp>
        <p:nvSpPr>
          <p:cNvPr id="772" name="CaixaDeTexto 7"/>
          <p:cNvSpPr txBox="1"/>
          <p:nvPr/>
        </p:nvSpPr>
        <p:spPr>
          <a:xfrm>
            <a:off x="10187688" y="6978080"/>
            <a:ext cx="1391991" cy="561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4669" rIns="24669">
            <a:spAutoFit/>
          </a:bodyPr>
          <a:lstStyle>
            <a:lvl1pPr algn="r">
              <a:defRPr sz="2000" cap="all" spc="200">
                <a:solidFill>
                  <a:srgbClr val="FFFFFF"/>
                </a:solidFill>
                <a:latin typeface="Open Sans Light"/>
                <a:ea typeface="Open Sans Light"/>
                <a:cs typeface="Open Sans Light"/>
                <a:sym typeface="Open Sans Light"/>
              </a:defRPr>
            </a:lvl1pPr>
          </a:lstStyle>
          <a:p>
            <a:pPr defTabSz="986820" hangingPunct="0">
              <a:lnSpc>
                <a:spcPct val="150000"/>
              </a:lnSpc>
            </a:pPr>
            <a:r>
              <a:rPr lang="en-US" sz="1079" kern="0" cap="none" spc="108" dirty="0">
                <a:latin typeface="Mulish" pitchFamily="2" charset="77"/>
              </a:rPr>
              <a:t>Discover our social networks</a:t>
            </a:r>
          </a:p>
        </p:txBody>
      </p:sp>
      <p:pic>
        <p:nvPicPr>
          <p:cNvPr id="4" name="Imagem" descr="Imagem">
            <a:extLst>
              <a:ext uri="{FF2B5EF4-FFF2-40B4-BE49-F238E27FC236}">
                <a16:creationId xmlns:a16="http://schemas.microsoft.com/office/drawing/2014/main" id="{8FE5B592-CC2D-D693-F060-46CB786CAEE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921531" y="2856605"/>
            <a:ext cx="2436935" cy="852729"/>
          </a:xfrm>
          <a:prstGeom prst="rect">
            <a:avLst/>
          </a:prstGeom>
          <a:ln w="12700">
            <a:miter lim="400000"/>
          </a:ln>
        </p:spPr>
      </p:pic>
      <p:pic>
        <p:nvPicPr>
          <p:cNvPr id="6" name="Picture 5" descr="A qr code on a black background&#10;&#10;AI-generated content may be incorrect.">
            <a:extLst>
              <a:ext uri="{FF2B5EF4-FFF2-40B4-BE49-F238E27FC236}">
                <a16:creationId xmlns:a16="http://schemas.microsoft.com/office/drawing/2014/main" id="{BC2153F0-B53A-6BAB-110C-AC6695C0BD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07800" y="6848465"/>
            <a:ext cx="811377" cy="811377"/>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B16B75-6C3B-15F0-FC39-EB0DB1A6B878}"/>
            </a:ext>
          </a:extLst>
        </p:cNvPr>
        <p:cNvGrpSpPr/>
        <p:nvPr/>
      </p:nvGrpSpPr>
      <p:grpSpPr>
        <a:xfrm>
          <a:off x="0" y="0"/>
          <a:ext cx="0" cy="0"/>
          <a:chOff x="0" y="0"/>
          <a:chExt cx="0" cy="0"/>
        </a:xfrm>
      </p:grpSpPr>
      <p:graphicFrame>
        <p:nvGraphicFramePr>
          <p:cNvPr id="160" name="Objeto 159" hidden="1">
            <a:extLst>
              <a:ext uri="{FF2B5EF4-FFF2-40B4-BE49-F238E27FC236}">
                <a16:creationId xmlns:a16="http://schemas.microsoft.com/office/drawing/2014/main" id="{E8D89FC2-2B90-6E92-3418-47E00796C736}"/>
              </a:ext>
            </a:extLst>
          </p:cNvPr>
          <p:cNvGraphicFramePr>
            <a:graphicFrameLocks/>
          </p:cNvGraphicFramePr>
          <p:nvPr>
            <p:custDataLst>
              <p:tags r:id="rId1"/>
            </p:custDataLst>
            <p:extLst>
              <p:ext uri="{D42A27DB-BD31-4B8C-83A1-F6EECF244321}">
                <p14:modId xmlns:p14="http://schemas.microsoft.com/office/powerpoint/2010/main" val="3285616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3" imgW="421" imgH="420" progId="TCLayout.ActiveDocument.1">
                  <p:embed/>
                </p:oleObj>
              </mc:Choice>
              <mc:Fallback>
                <p:oleObj name="Slide do think-cell" r:id="rId33" imgW="421" imgH="420" progId="TCLayout.ActiveDocument.1">
                  <p:embed/>
                  <p:pic>
                    <p:nvPicPr>
                      <p:cNvPr id="160" name="Objeto 159" hidden="1">
                        <a:extLst>
                          <a:ext uri="{FF2B5EF4-FFF2-40B4-BE49-F238E27FC236}">
                            <a16:creationId xmlns:a16="http://schemas.microsoft.com/office/drawing/2014/main" id="{3B6A70D3-21EC-C119-B448-82E840A2F831}"/>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88" name="CaixaDeTexto 187">
            <a:extLst>
              <a:ext uri="{FF2B5EF4-FFF2-40B4-BE49-F238E27FC236}">
                <a16:creationId xmlns:a16="http://schemas.microsoft.com/office/drawing/2014/main" id="{A308C836-9D11-7665-07D1-25D1C0B538D6}"/>
              </a:ext>
            </a:extLst>
          </p:cNvPr>
          <p:cNvSpPr txBox="1"/>
          <p:nvPr/>
        </p:nvSpPr>
        <p:spPr>
          <a:xfrm>
            <a:off x="760989" y="2260600"/>
            <a:ext cx="7033635" cy="2147821"/>
          </a:xfrm>
          <a:prstGeom prst="rect">
            <a:avLst/>
          </a:prstGeom>
          <a:noFill/>
          <a:ln w="25400">
            <a:noFill/>
          </a:ln>
        </p:spPr>
        <p:txBody>
          <a:bodyPr vert="horz" wrap="square" lIns="0" tIns="108000" rIns="0" bIns="0" numCol="2" rtlCol="0">
            <a:noAutofit/>
          </a:bodyPr>
          <a:lstStyle>
            <a:defPPr>
              <a:defRPr lang="pt-BR"/>
            </a:defPPr>
            <a:lvl1pPr algn="just">
              <a:lnSpc>
                <a:spcPts val="1400"/>
              </a:lnSpc>
              <a:defRPr sz="1000">
                <a:solidFill>
                  <a:srgbClr val="7B7B7A"/>
                </a:solidFill>
                <a:latin typeface="Arial" panose="020B0604020202020204" pitchFamily="34" charset="0"/>
                <a:cs typeface="Arial" panose="020B0604020202020204" pitchFamily="34" charset="0"/>
              </a:defRPr>
            </a:lvl1pPr>
          </a:lstStyle>
          <a:p>
            <a:pPr defTabSz="457200">
              <a:lnSpc>
                <a:spcPct val="100000"/>
              </a:lnSpc>
              <a:spcBef>
                <a:spcPts val="300"/>
              </a:spcBef>
              <a:spcAft>
                <a:spcPts val="600"/>
              </a:spcAft>
              <a:buClr>
                <a:srgbClr val="741836"/>
              </a:buClr>
            </a:pPr>
            <a:r>
              <a:rPr lang="pt-BR"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R$22,1 bilhões </a:t>
            </a:r>
            <a:r>
              <a:rPr lang="pt-BR"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de valor nocional de derivativos</a:t>
            </a:r>
          </a:p>
          <a:p>
            <a:pPr defTabSz="457200">
              <a:lnSpc>
                <a:spcPct val="100000"/>
              </a:lnSpc>
              <a:spcBef>
                <a:spcPts val="300"/>
              </a:spcBef>
              <a:spcAft>
                <a:spcPts val="600"/>
              </a:spcAft>
              <a:buClr>
                <a:srgbClr val="741836"/>
              </a:buClr>
            </a:pPr>
            <a:r>
              <a:rPr lang="pt-BR"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 </a:t>
            </a:r>
            <a:r>
              <a:rPr lang="pt-BR"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R$16,8 bilhões </a:t>
            </a:r>
            <a:r>
              <a:rPr lang="pt-BR"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de câmbio negociados</a:t>
            </a:r>
          </a:p>
          <a:p>
            <a:pPr defTabSz="457200">
              <a:lnSpc>
                <a:spcPct val="100000"/>
              </a:lnSpc>
              <a:spcBef>
                <a:spcPts val="300"/>
              </a:spcBef>
              <a:spcAft>
                <a:spcPts val="600"/>
              </a:spcAft>
              <a:buClr>
                <a:srgbClr val="741836"/>
              </a:buClr>
            </a:pPr>
            <a:r>
              <a:rPr lang="pt-BR" sz="1200" b="1" kern="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+224 clientes </a:t>
            </a:r>
            <a:r>
              <a:rPr lang="pt-BR" sz="1200" b="1" kern="0" dirty="0">
                <a:solidFill>
                  <a:schemeClr val="tx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ativos</a:t>
            </a:r>
          </a:p>
          <a:p>
            <a:pPr defTabSz="457200">
              <a:lnSpc>
                <a:spcPct val="100000"/>
              </a:lnSpc>
              <a:spcBef>
                <a:spcPts val="300"/>
              </a:spcBef>
              <a:spcAft>
                <a:spcPts val="600"/>
              </a:spcAft>
              <a:buClr>
                <a:srgbClr val="741836"/>
              </a:buClr>
            </a:pPr>
            <a:endParaRPr lang="pt-BR" sz="1200" kern="0" dirty="0">
              <a:solidFill>
                <a:srgbClr val="3E3E3E"/>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cxnSp>
        <p:nvCxnSpPr>
          <p:cNvPr id="189" name="Conector Reto 24">
            <a:extLst>
              <a:ext uri="{FF2B5EF4-FFF2-40B4-BE49-F238E27FC236}">
                <a16:creationId xmlns:a16="http://schemas.microsoft.com/office/drawing/2014/main" id="{86DD0C8A-ED8A-DB1B-D771-704710319553}"/>
              </a:ext>
            </a:extLst>
          </p:cNvPr>
          <p:cNvCxnSpPr>
            <a:cxnSpLocks/>
          </p:cNvCxnSpPr>
          <p:nvPr/>
        </p:nvCxnSpPr>
        <p:spPr>
          <a:xfrm>
            <a:off x="635000" y="2295526"/>
            <a:ext cx="0" cy="955674"/>
          </a:xfrm>
          <a:prstGeom prst="line">
            <a:avLst/>
          </a:prstGeom>
          <a:noFill/>
          <a:ln w="28575" cap="flat" cmpd="sng" algn="ctr">
            <a:solidFill>
              <a:srgbClr val="7F252F"/>
            </a:solidFill>
            <a:prstDash val="solid"/>
            <a:miter lim="800000"/>
          </a:ln>
          <a:effectLst/>
        </p:spPr>
      </p:cxnSp>
      <p:graphicFrame>
        <p:nvGraphicFramePr>
          <p:cNvPr id="42" name="Chart 3">
            <a:extLst>
              <a:ext uri="{FF2B5EF4-FFF2-40B4-BE49-F238E27FC236}">
                <a16:creationId xmlns:a16="http://schemas.microsoft.com/office/drawing/2014/main" id="{0897F3A5-F903-0A7C-97B8-CAEFB6159891}"/>
              </a:ext>
            </a:extLst>
          </p:cNvPr>
          <p:cNvGraphicFramePr/>
          <p:nvPr>
            <p:custDataLst>
              <p:tags r:id="rId2"/>
            </p:custDataLst>
          </p:nvPr>
        </p:nvGraphicFramePr>
        <p:xfrm>
          <a:off x="13249275" y="5507038"/>
          <a:ext cx="2308225" cy="1924050"/>
        </p:xfrm>
        <a:graphic>
          <a:graphicData uri="http://schemas.openxmlformats.org/drawingml/2006/chart">
            <c:chart xmlns:c="http://schemas.openxmlformats.org/drawingml/2006/chart" xmlns:r="http://schemas.openxmlformats.org/officeDocument/2006/relationships" r:id="rId35"/>
          </a:graphicData>
        </a:graphic>
      </p:graphicFrame>
      <p:cxnSp>
        <p:nvCxnSpPr>
          <p:cNvPr id="9" name="Conector reto 8">
            <a:extLst>
              <a:ext uri="{FF2B5EF4-FFF2-40B4-BE49-F238E27FC236}">
                <a16:creationId xmlns:a16="http://schemas.microsoft.com/office/drawing/2014/main" id="{F3853B26-3346-0D86-851A-6060E09577B3}"/>
              </a:ext>
            </a:extLst>
          </p:cNvPr>
          <p:cNvCxnSpPr/>
          <p:nvPr>
            <p:custDataLst>
              <p:tags r:id="rId3"/>
            </p:custDataLst>
          </p:nvPr>
        </p:nvCxnSpPr>
        <p:spPr bwMode="auto">
          <a:xfrm>
            <a:off x="13866813" y="5491163"/>
            <a:ext cx="1071563"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Conector reto 9">
            <a:extLst>
              <a:ext uri="{FF2B5EF4-FFF2-40B4-BE49-F238E27FC236}">
                <a16:creationId xmlns:a16="http://schemas.microsoft.com/office/drawing/2014/main" id="{D5478DA1-E9DC-9426-0EAB-3E1993C37ADF}"/>
              </a:ext>
            </a:extLst>
          </p:cNvPr>
          <p:cNvCxnSpPr/>
          <p:nvPr>
            <p:custDataLst>
              <p:tags r:id="rId4"/>
            </p:custDataLst>
          </p:nvPr>
        </p:nvCxnSpPr>
        <p:spPr bwMode="auto">
          <a:xfrm>
            <a:off x="14938375" y="5491163"/>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8" name="Retângulo 147">
            <a:extLst>
              <a:ext uri="{FF2B5EF4-FFF2-40B4-BE49-F238E27FC236}">
                <a16:creationId xmlns:a16="http://schemas.microsoft.com/office/drawing/2014/main" id="{08B74962-F313-90FD-1DE8-4B3C881F8558}"/>
              </a:ext>
            </a:extLst>
          </p:cNvPr>
          <p:cNvSpPr/>
          <p:nvPr>
            <p:custDataLst>
              <p:tags r:id="rId5"/>
            </p:custDataLst>
          </p:nvPr>
        </p:nvSpPr>
        <p:spPr bwMode="auto">
          <a:xfrm>
            <a:off x="14774863" y="7231063"/>
            <a:ext cx="328613" cy="16827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fld id="{222633A9-C414-40BA-9B20-5BE4E0B2A029}" type="datetime'1''''''T''''''''''''''''''2''''''''''''''''''''''''''''''4'">
              <a:rPr lang="en-US" altLang="en-US" sz="1100" smtClean="0">
                <a:solidFill>
                  <a:srgbClr val="3E3E3E"/>
                </a:solidFill>
                <a:latin typeface="Open Sans" panose="020B0606030504020204" pitchFamily="34" charset="0"/>
                <a:ea typeface="Open Sans" panose="020B0606030504020204" pitchFamily="34" charset="0"/>
                <a:cs typeface="Open Sans" panose="020B0606030504020204" pitchFamily="34" charset="0"/>
              </a:rPr>
              <a:pPr/>
              <a:t>1T24</a:t>
            </a:fld>
            <a:endParaRPr lang="en-US" sz="1100">
              <a:solidFill>
                <a:srgbClr val="3E3E3E"/>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6" name="Retângulo 35">
            <a:extLst>
              <a:ext uri="{FF2B5EF4-FFF2-40B4-BE49-F238E27FC236}">
                <a16:creationId xmlns:a16="http://schemas.microsoft.com/office/drawing/2014/main" id="{2C8D555A-538F-5D12-0E6F-6B6A780F5F75}"/>
              </a:ext>
            </a:extLst>
          </p:cNvPr>
          <p:cNvSpPr/>
          <p:nvPr>
            <p:custDataLst>
              <p:tags r:id="rId6"/>
            </p:custDataLst>
          </p:nvPr>
        </p:nvSpPr>
        <p:spPr bwMode="auto">
          <a:xfrm>
            <a:off x="4908550" y="3998913"/>
            <a:ext cx="3571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i="1" dirty="0">
              <a:solidFill>
                <a:schemeClr val="tx1"/>
              </a:solidFill>
              <a:latin typeface="Mulish" pitchFamily="2" charset="0"/>
              <a:sym typeface="Mulish" pitchFamily="2" charset="0"/>
            </a:endParaRPr>
          </a:p>
        </p:txBody>
      </p:sp>
      <p:sp>
        <p:nvSpPr>
          <p:cNvPr id="39" name="Retângulo 38">
            <a:extLst>
              <a:ext uri="{FF2B5EF4-FFF2-40B4-BE49-F238E27FC236}">
                <a16:creationId xmlns:a16="http://schemas.microsoft.com/office/drawing/2014/main" id="{321E95F1-E922-F37E-89FF-986669627DBD}"/>
              </a:ext>
            </a:extLst>
          </p:cNvPr>
          <p:cNvSpPr/>
          <p:nvPr>
            <p:custDataLst>
              <p:tags r:id="rId7"/>
            </p:custDataLst>
          </p:nvPr>
        </p:nvSpPr>
        <p:spPr bwMode="auto">
          <a:xfrm>
            <a:off x="5632450" y="3998913"/>
            <a:ext cx="5603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dirty="0">
              <a:solidFill>
                <a:schemeClr val="tx1"/>
              </a:solidFill>
              <a:latin typeface="Mulish" pitchFamily="2" charset="0"/>
              <a:sym typeface="Mulish" pitchFamily="2" charset="0"/>
            </a:endParaRPr>
          </a:p>
        </p:txBody>
      </p:sp>
      <p:sp>
        <p:nvSpPr>
          <p:cNvPr id="40" name="Retângulo 39">
            <a:extLst>
              <a:ext uri="{FF2B5EF4-FFF2-40B4-BE49-F238E27FC236}">
                <a16:creationId xmlns:a16="http://schemas.microsoft.com/office/drawing/2014/main" id="{05519857-DFF1-21C2-0FC2-05CE8AF7D7EE}"/>
              </a:ext>
            </a:extLst>
          </p:cNvPr>
          <p:cNvSpPr/>
          <p:nvPr>
            <p:custDataLst>
              <p:tags r:id="rId8"/>
            </p:custDataLst>
          </p:nvPr>
        </p:nvSpPr>
        <p:spPr bwMode="auto">
          <a:xfrm>
            <a:off x="6559550" y="3998913"/>
            <a:ext cx="9239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endParaRPr lang="pt-BR" sz="1200" i="1" dirty="0">
              <a:solidFill>
                <a:schemeClr val="tx1"/>
              </a:solidFill>
              <a:latin typeface="Mulish" pitchFamily="2" charset="0"/>
              <a:sym typeface="Mulish" pitchFamily="2" charset="0"/>
            </a:endParaRPr>
          </a:p>
        </p:txBody>
      </p:sp>
      <p:sp>
        <p:nvSpPr>
          <p:cNvPr id="3" name="Produtos">
            <a:extLst>
              <a:ext uri="{FF2B5EF4-FFF2-40B4-BE49-F238E27FC236}">
                <a16:creationId xmlns:a16="http://schemas.microsoft.com/office/drawing/2014/main" id="{FC25FDE8-B837-BBFE-DA6A-E251EACEB45B}"/>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Atacado | Mesa de clientes</a:t>
            </a:r>
            <a:endParaRPr sz="1400" dirty="0">
              <a:solidFill>
                <a:srgbClr val="7F252F"/>
              </a:solidFill>
              <a:latin typeface="Gatwick Light" panose="00000500000000000000" pitchFamily="2" charset="0"/>
            </a:endParaRPr>
          </a:p>
        </p:txBody>
      </p:sp>
      <p:cxnSp>
        <p:nvCxnSpPr>
          <p:cNvPr id="4" name="Straight Connector 3">
            <a:extLst>
              <a:ext uri="{FF2B5EF4-FFF2-40B4-BE49-F238E27FC236}">
                <a16:creationId xmlns:a16="http://schemas.microsoft.com/office/drawing/2014/main" id="{8BC5D329-A2E3-C255-17C9-BD13FB619601}"/>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CaixaDeTexto 1">
            <a:extLst>
              <a:ext uri="{FF2B5EF4-FFF2-40B4-BE49-F238E27FC236}">
                <a16:creationId xmlns:a16="http://schemas.microsoft.com/office/drawing/2014/main" id="{2E62D65B-916D-640E-29F2-0CF695CCC5CA}"/>
              </a:ext>
            </a:extLst>
          </p:cNvPr>
          <p:cNvSpPr txBox="1"/>
          <p:nvPr/>
        </p:nvSpPr>
        <p:spPr>
          <a:xfrm>
            <a:off x="177800" y="660400"/>
            <a:ext cx="124968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rPr>
              <a:t>Resultado consistente no trimestre, contribuindo para a diversificação de receitas</a:t>
            </a:r>
          </a:p>
        </p:txBody>
      </p:sp>
      <p:sp>
        <p:nvSpPr>
          <p:cNvPr id="8" name="Rectangle 67">
            <a:extLst>
              <a:ext uri="{FF2B5EF4-FFF2-40B4-BE49-F238E27FC236}">
                <a16:creationId xmlns:a16="http://schemas.microsoft.com/office/drawing/2014/main" id="{CFE8909D-D5B4-51F7-B6FB-2591CDFAEC02}"/>
              </a:ext>
            </a:extLst>
          </p:cNvPr>
          <p:cNvSpPr/>
          <p:nvPr/>
        </p:nvSpPr>
        <p:spPr>
          <a:xfrm>
            <a:off x="406400" y="1270000"/>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err="1">
                <a:solidFill>
                  <a:schemeClr val="tx1"/>
                </a:solidFill>
                <a:latin typeface="Mulish" pitchFamily="2" charset="0"/>
                <a:ea typeface="Open Sans" panose="020B0606030504020204" pitchFamily="34" charset="0"/>
                <a:cs typeface="Open Sans" panose="020B0606030504020204" pitchFamily="34" charset="0"/>
              </a:rPr>
              <a:t>Informações</a:t>
            </a:r>
            <a:r>
              <a:rPr lang="en-US" sz="1400" b="1" dirty="0">
                <a:solidFill>
                  <a:schemeClr val="tx1"/>
                </a:solidFill>
                <a:latin typeface="Mulish" pitchFamily="2" charset="0"/>
                <a:ea typeface="Open Sans" panose="020B0606030504020204" pitchFamily="34" charset="0"/>
                <a:cs typeface="Open Sans" panose="020B0606030504020204" pitchFamily="34" charset="0"/>
              </a:rPr>
              <a:t> da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Carteira</a:t>
            </a:r>
            <a:r>
              <a:rPr lang="en-US" sz="1400" b="1" dirty="0">
                <a:solidFill>
                  <a:schemeClr val="tx1"/>
                </a:solidFill>
                <a:latin typeface="Mulish" pitchFamily="2" charset="0"/>
                <a:ea typeface="Open Sans" panose="020B0606030504020204" pitchFamily="34" charset="0"/>
                <a:cs typeface="Open Sans" panose="020B0606030504020204" pitchFamily="34" charset="0"/>
              </a:rPr>
              <a:t> – 2025</a:t>
            </a:r>
          </a:p>
        </p:txBody>
      </p:sp>
      <p:sp>
        <p:nvSpPr>
          <p:cNvPr id="11" name="Rectangle 67">
            <a:extLst>
              <a:ext uri="{FF2B5EF4-FFF2-40B4-BE49-F238E27FC236}">
                <a16:creationId xmlns:a16="http://schemas.microsoft.com/office/drawing/2014/main" id="{700A1BF6-3074-7667-B746-A235683A2262}"/>
              </a:ext>
            </a:extLst>
          </p:cNvPr>
          <p:cNvSpPr/>
          <p:nvPr/>
        </p:nvSpPr>
        <p:spPr>
          <a:xfrm>
            <a:off x="6704013" y="1270000"/>
            <a:ext cx="6427788"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i="1" dirty="0">
                <a:solidFill>
                  <a:schemeClr val="tx1"/>
                </a:solidFill>
                <a:latin typeface="Mulish" pitchFamily="2" charset="0"/>
                <a:ea typeface="Open Sans" panose="020B0606030504020204" pitchFamily="34" charset="0"/>
                <a:cs typeface="Open Sans" panose="020B0606030504020204" pitchFamily="34" charset="0"/>
              </a:rPr>
              <a:t>Breakdown</a:t>
            </a:r>
            <a:r>
              <a:rPr lang="en-US" sz="1400" b="1" dirty="0">
                <a:solidFill>
                  <a:schemeClr val="tx1"/>
                </a:solidFill>
                <a:latin typeface="Mulish" pitchFamily="2" charset="0"/>
                <a:ea typeface="Open Sans" panose="020B0606030504020204" pitchFamily="34" charset="0"/>
                <a:cs typeface="Open Sans" panose="020B0606030504020204" pitchFamily="34" charset="0"/>
              </a:rPr>
              <a:t> de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Receitas</a:t>
            </a:r>
            <a:endParaRPr lang="en-US"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(Por volume – 2025)</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3" name="Produtos">
            <a:extLst>
              <a:ext uri="{FF2B5EF4-FFF2-40B4-BE49-F238E27FC236}">
                <a16:creationId xmlns:a16="http://schemas.microsoft.com/office/drawing/2014/main" id="{EA520769-9AA3-A1F0-FD7E-D776915D2DBE}"/>
              </a:ext>
            </a:extLst>
          </p:cNvPr>
          <p:cNvSpPr txBox="1"/>
          <p:nvPr/>
        </p:nvSpPr>
        <p:spPr>
          <a:xfrm>
            <a:off x="254000" y="4285647"/>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Atacado | Receita de prestação de serviços</a:t>
            </a:r>
            <a:endParaRPr sz="1400" dirty="0">
              <a:solidFill>
                <a:srgbClr val="7F252F"/>
              </a:solidFill>
              <a:latin typeface="Gatwick Light" panose="00000500000000000000" pitchFamily="2" charset="0"/>
            </a:endParaRPr>
          </a:p>
        </p:txBody>
      </p:sp>
      <p:cxnSp>
        <p:nvCxnSpPr>
          <p:cNvPr id="15" name="Straight Connector 7">
            <a:extLst>
              <a:ext uri="{FF2B5EF4-FFF2-40B4-BE49-F238E27FC236}">
                <a16:creationId xmlns:a16="http://schemas.microsoft.com/office/drawing/2014/main" id="{DDDCDEC0-B89E-E5FD-FDA5-849E5B2F5C39}"/>
              </a:ext>
            </a:extLst>
          </p:cNvPr>
          <p:cNvCxnSpPr>
            <a:cxnSpLocks/>
          </p:cNvCxnSpPr>
          <p:nvPr/>
        </p:nvCxnSpPr>
        <p:spPr>
          <a:xfrm>
            <a:off x="330200" y="5003800"/>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CaixaDeTexto 132">
            <a:extLst>
              <a:ext uri="{FF2B5EF4-FFF2-40B4-BE49-F238E27FC236}">
                <a16:creationId xmlns:a16="http://schemas.microsoft.com/office/drawing/2014/main" id="{F61CAD36-1DEA-B0ED-7F52-5CDF5C8FA95C}"/>
              </a:ext>
            </a:extLst>
          </p:cNvPr>
          <p:cNvSpPr txBox="1"/>
          <p:nvPr/>
        </p:nvSpPr>
        <p:spPr>
          <a:xfrm>
            <a:off x="6426200" y="5586105"/>
            <a:ext cx="5352663" cy="3701013"/>
          </a:xfrm>
          <a:prstGeom prst="rect">
            <a:avLst/>
          </a:prstGeom>
          <a:noFill/>
        </p:spPr>
        <p:txBody>
          <a:bodyPr wrap="square">
            <a:spAutoFit/>
          </a:bodyPr>
          <a:lstStyle/>
          <a:p>
            <a:pPr marL="601200" lvl="1" indent="-180000" algn="just">
              <a:spcBef>
                <a:spcPts val="300"/>
              </a:spcBef>
              <a:spcAft>
                <a:spcPts val="600"/>
              </a:spcAft>
              <a:buClr>
                <a:srgbClr val="741836"/>
              </a:buClr>
              <a:buFont typeface="Symbol" panose="05050102010706020507" pitchFamily="18" charset="2"/>
              <a:buChar char="ñ"/>
            </a:pPr>
            <a:r>
              <a:rPr lang="pt-BR" sz="1200" b="1"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R$ 4,4 bilhões </a:t>
            </a:r>
            <a:r>
              <a:rPr lang="pt-BR" sz="1200" dirty="0">
                <a:solidFill>
                  <a:srgbClr val="7F252F"/>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em emissões e estruturações em 2025</a:t>
            </a:r>
          </a:p>
          <a:p>
            <a:pPr marL="601200" lvl="1" indent="-180000" algn="just">
              <a:spcBef>
                <a:spcPts val="300"/>
              </a:spcBef>
              <a:spcAft>
                <a:spcPts val="600"/>
              </a:spcAft>
              <a:buClr>
                <a:srgbClr val="741836"/>
              </a:buClr>
              <a:buFont typeface="Symbol" panose="05050102010706020507" pitchFamily="18" charset="2"/>
              <a:buChar char="ñ"/>
            </a:pP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Debênture Financeira de</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 </a:t>
            </a: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R$ 1 bilhão</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 lastreada em CCBs com consignação, tendo como coordenador líder o Itaú BBA</a:t>
            </a: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a:t>
            </a:r>
          </a:p>
          <a:p>
            <a:pPr marL="601200" lvl="1" indent="-180000" algn="just">
              <a:spcBef>
                <a:spcPts val="300"/>
              </a:spcBef>
              <a:spcAft>
                <a:spcPts val="600"/>
              </a:spcAft>
              <a:buClr>
                <a:srgbClr val="741836"/>
              </a:buClr>
              <a:buFont typeface="Symbol" panose="05050102010706020507" pitchFamily="18" charset="2"/>
              <a:buChar char="ñ"/>
            </a:pP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FIDC de R$ 1 bilhão </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lastreada em CCBs com consignação de INSS, tendo como coordenador líder o Banco Santander.</a:t>
            </a:r>
          </a:p>
          <a:p>
            <a:pPr marL="601200" lvl="1" indent="-180000" algn="just">
              <a:spcBef>
                <a:spcPts val="300"/>
              </a:spcBef>
              <a:spcAft>
                <a:spcPts val="600"/>
              </a:spcAft>
              <a:buClr>
                <a:srgbClr val="741836"/>
              </a:buClr>
              <a:buFont typeface="Symbol" panose="05050102010706020507" pitchFamily="18" charset="2"/>
              <a:buChar char="ñ"/>
            </a:pP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Debênture Financeira de R$ 1 bilhão </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lastreada em CCBs com consignação de INSS, tendo como coordenador líder o Banco XP.</a:t>
            </a:r>
          </a:p>
          <a:p>
            <a:pPr marL="601200" lvl="1" indent="-180000" algn="just">
              <a:spcBef>
                <a:spcPts val="300"/>
              </a:spcBef>
              <a:spcAft>
                <a:spcPts val="600"/>
              </a:spcAft>
              <a:buClr>
                <a:srgbClr val="741836"/>
              </a:buClr>
              <a:buFont typeface="Symbol" panose="05050102010706020507" pitchFamily="18" charset="2"/>
              <a:buChar char="ñ"/>
            </a:pP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FIDC de R$ 1,2 bilhão </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lastreada em CCBs com consignação de INSS tendo como como coordenadores líderes o Itaú BBA e o Banco XP.</a:t>
            </a:r>
          </a:p>
          <a:p>
            <a:pPr marL="601200" lvl="1" indent="-180000" algn="just">
              <a:spcBef>
                <a:spcPts val="300"/>
              </a:spcBef>
              <a:spcAft>
                <a:spcPts val="600"/>
              </a:spcAft>
              <a:buClr>
                <a:srgbClr val="741836"/>
              </a:buClr>
              <a:buFont typeface="Symbol" panose="05050102010706020507" pitchFamily="18" charset="2"/>
              <a:buChar char="ñ"/>
            </a:pPr>
            <a:r>
              <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FIDC de R$ 173,4 milhões </a:t>
            </a:r>
            <a:r>
              <a:rPr lang="pt-BR" sz="12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lastreada em CCBs de Termos de Saque de Cartão Consignado de Benefícios INSS, tendo como Coordenador Líder o Banco Daycoval</a:t>
            </a:r>
            <a:endParaRPr lang="pt-BR" sz="14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a:p>
            <a:pPr marL="601200" lvl="1" indent="-180000" algn="just">
              <a:spcBef>
                <a:spcPts val="300"/>
              </a:spcBef>
              <a:spcAft>
                <a:spcPts val="600"/>
              </a:spcAft>
              <a:buClr>
                <a:srgbClr val="741836"/>
              </a:buClr>
              <a:buFont typeface="Symbol" panose="05050102010706020507" pitchFamily="18" charset="2"/>
              <a:buChar char="ñ"/>
            </a:pPr>
            <a:endParaRPr lang="pt-BR" sz="14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a:p>
            <a:pPr marL="601200" lvl="1" indent="-180000" algn="just">
              <a:spcBef>
                <a:spcPts val="300"/>
              </a:spcBef>
              <a:spcAft>
                <a:spcPts val="600"/>
              </a:spcAft>
              <a:buClr>
                <a:srgbClr val="741836"/>
              </a:buClr>
              <a:buFont typeface="Symbol" panose="05050102010706020507" pitchFamily="18" charset="2"/>
              <a:buChar char="ñ"/>
            </a:pPr>
            <a:endParaRPr lang="pt-BR" sz="1200" b="1"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26" name="Retângulo 135">
            <a:extLst>
              <a:ext uri="{FF2B5EF4-FFF2-40B4-BE49-F238E27FC236}">
                <a16:creationId xmlns:a16="http://schemas.microsoft.com/office/drawing/2014/main" id="{53CCB4C7-98D9-312D-4951-3B7BC7A5F2E2}"/>
              </a:ext>
            </a:extLst>
          </p:cNvPr>
          <p:cNvSpPr/>
          <p:nvPr>
            <p:custDataLst>
              <p:tags r:id="rId9"/>
            </p:custDataLst>
          </p:nvPr>
        </p:nvSpPr>
        <p:spPr bwMode="auto">
          <a:xfrm>
            <a:off x="710969"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5C51953-7ABB-4CAF-AAF6-E2ACA6B6FF82}" type="datetime'''''''''''''''''''''''''''''3''''''''''''''T''''''2''''3'''''">
              <a:rPr lang="pt-BR" altLang="en-US" sz="1200" smtClean="0">
                <a:solidFill>
                  <a:srgbClr val="3E3E3E"/>
                </a:solidFill>
                <a:latin typeface="Mulish" pitchFamily="2" charset="0"/>
              </a:rPr>
              <a:pPr/>
              <a:t>3T23</a:t>
            </a:fld>
            <a:endParaRPr lang="pt-BR" sz="1200" dirty="0">
              <a:solidFill>
                <a:srgbClr val="3E3E3E"/>
              </a:solidFill>
              <a:latin typeface="Mulish" pitchFamily="2" charset="0"/>
              <a:sym typeface="Mulish" pitchFamily="2" charset="0"/>
            </a:endParaRPr>
          </a:p>
        </p:txBody>
      </p:sp>
      <p:sp>
        <p:nvSpPr>
          <p:cNvPr id="27" name="Retângulo 136">
            <a:extLst>
              <a:ext uri="{FF2B5EF4-FFF2-40B4-BE49-F238E27FC236}">
                <a16:creationId xmlns:a16="http://schemas.microsoft.com/office/drawing/2014/main" id="{24780AFD-15BF-4BA2-DAF0-09807A000854}"/>
              </a:ext>
            </a:extLst>
          </p:cNvPr>
          <p:cNvSpPr/>
          <p:nvPr>
            <p:custDataLst>
              <p:tags r:id="rId10"/>
            </p:custDataLst>
          </p:nvPr>
        </p:nvSpPr>
        <p:spPr bwMode="auto">
          <a:xfrm>
            <a:off x="136819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3A731ED-249A-4B90-BFAD-C86B59856431}" type="datetime'''''''''''''''4''''T''''''''''''''''''''''''''23'''''">
              <a:rPr lang="pt-BR" altLang="en-US" sz="1200" smtClean="0">
                <a:solidFill>
                  <a:srgbClr val="3E3E3E"/>
                </a:solidFill>
                <a:latin typeface="Mulish" pitchFamily="2" charset="0"/>
              </a:rPr>
              <a:pPr/>
              <a:t>4T23</a:t>
            </a:fld>
            <a:endParaRPr lang="pt-BR" sz="1200" dirty="0">
              <a:solidFill>
                <a:srgbClr val="3E3E3E"/>
              </a:solidFill>
              <a:latin typeface="Mulish" pitchFamily="2" charset="0"/>
              <a:sym typeface="Mulish" pitchFamily="2" charset="0"/>
            </a:endParaRPr>
          </a:p>
        </p:txBody>
      </p:sp>
      <p:sp>
        <p:nvSpPr>
          <p:cNvPr id="28" name="Retângulo 137">
            <a:extLst>
              <a:ext uri="{FF2B5EF4-FFF2-40B4-BE49-F238E27FC236}">
                <a16:creationId xmlns:a16="http://schemas.microsoft.com/office/drawing/2014/main" id="{3E7F6ECC-7003-AF97-CE52-74BC8BB15C7D}"/>
              </a:ext>
            </a:extLst>
          </p:cNvPr>
          <p:cNvSpPr/>
          <p:nvPr>
            <p:custDataLst>
              <p:tags r:id="rId11"/>
            </p:custDataLst>
          </p:nvPr>
        </p:nvSpPr>
        <p:spPr bwMode="auto">
          <a:xfrm>
            <a:off x="2027006"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99C8CED-3B33-4486-9E7E-73AD1D68B3AB}" type="datetime'''''''''''1T''''''''''''''''''2''''4'''''''''''''''''''''''''">
              <a:rPr lang="pt-BR" altLang="en-US" sz="1200" smtClean="0">
                <a:solidFill>
                  <a:srgbClr val="3E3E3E"/>
                </a:solidFill>
                <a:latin typeface="Mulish" pitchFamily="2" charset="0"/>
              </a:rPr>
              <a:pPr/>
              <a:t>1T24</a:t>
            </a:fld>
            <a:endParaRPr lang="pt-BR" sz="1200" dirty="0">
              <a:solidFill>
                <a:srgbClr val="3E3E3E"/>
              </a:solidFill>
              <a:latin typeface="Mulish" pitchFamily="2" charset="0"/>
              <a:sym typeface="Mulish" pitchFamily="2" charset="0"/>
            </a:endParaRPr>
          </a:p>
        </p:txBody>
      </p:sp>
      <p:sp>
        <p:nvSpPr>
          <p:cNvPr id="29" name="Retângulo 138">
            <a:extLst>
              <a:ext uri="{FF2B5EF4-FFF2-40B4-BE49-F238E27FC236}">
                <a16:creationId xmlns:a16="http://schemas.microsoft.com/office/drawing/2014/main" id="{6A953E08-B83F-DEBE-3A04-9CBF8850FFC8}"/>
              </a:ext>
            </a:extLst>
          </p:cNvPr>
          <p:cNvSpPr/>
          <p:nvPr>
            <p:custDataLst>
              <p:tags r:id="rId12"/>
            </p:custDataLst>
          </p:nvPr>
        </p:nvSpPr>
        <p:spPr bwMode="auto">
          <a:xfrm>
            <a:off x="2684231"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50F292F-9FAD-4EC2-97D6-015C3F7AABF1}" type="datetime'2T''''''''''2''''''''''''''''''4'''''''''''''''''''''''''">
              <a:rPr lang="pt-BR" altLang="en-US" sz="1200" smtClean="0">
                <a:solidFill>
                  <a:srgbClr val="3E3E3E"/>
                </a:solidFill>
                <a:latin typeface="Mulish" pitchFamily="2" charset="0"/>
              </a:rPr>
              <a:pPr/>
              <a:t>2T24</a:t>
            </a:fld>
            <a:endParaRPr lang="pt-BR" sz="1200" dirty="0">
              <a:solidFill>
                <a:srgbClr val="3E3E3E"/>
              </a:solidFill>
              <a:latin typeface="Mulish" pitchFamily="2" charset="0"/>
              <a:sym typeface="Mulish" pitchFamily="2" charset="0"/>
            </a:endParaRPr>
          </a:p>
        </p:txBody>
      </p:sp>
      <p:sp>
        <p:nvSpPr>
          <p:cNvPr id="41" name="Retângulo 139">
            <a:extLst>
              <a:ext uri="{FF2B5EF4-FFF2-40B4-BE49-F238E27FC236}">
                <a16:creationId xmlns:a16="http://schemas.microsoft.com/office/drawing/2014/main" id="{E29609A0-60D5-B8B0-A3B9-D72F365D8566}"/>
              </a:ext>
            </a:extLst>
          </p:cNvPr>
          <p:cNvSpPr/>
          <p:nvPr>
            <p:custDataLst>
              <p:tags r:id="rId13"/>
            </p:custDataLst>
          </p:nvPr>
        </p:nvSpPr>
        <p:spPr bwMode="auto">
          <a:xfrm>
            <a:off x="3343044" y="9580836"/>
            <a:ext cx="3810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473E693-7F13-417A-83DC-6E7BF121485C}" type="datetime'''''''''''''''''''''''''''''''''''''3''T''2''''4'''''''''">
              <a:rPr lang="pt-BR" altLang="en-US" sz="1200" smtClean="0">
                <a:solidFill>
                  <a:srgbClr val="3E3E3E"/>
                </a:solidFill>
                <a:latin typeface="Mulish" pitchFamily="2" charset="0"/>
              </a:rPr>
              <a:pPr/>
              <a:t>3T24</a:t>
            </a:fld>
            <a:endParaRPr lang="pt-BR" sz="1200" dirty="0">
              <a:solidFill>
                <a:srgbClr val="3E3E3E"/>
              </a:solidFill>
              <a:latin typeface="Mulish" pitchFamily="2" charset="0"/>
              <a:sym typeface="Mulish" pitchFamily="2" charset="0"/>
            </a:endParaRPr>
          </a:p>
        </p:txBody>
      </p:sp>
      <p:sp>
        <p:nvSpPr>
          <p:cNvPr id="44" name="Retângulo 153">
            <a:extLst>
              <a:ext uri="{FF2B5EF4-FFF2-40B4-BE49-F238E27FC236}">
                <a16:creationId xmlns:a16="http://schemas.microsoft.com/office/drawing/2014/main" id="{DB20067D-0EB0-9DAB-F73E-3ADF2E141846}"/>
              </a:ext>
            </a:extLst>
          </p:cNvPr>
          <p:cNvSpPr/>
          <p:nvPr>
            <p:custDataLst>
              <p:tags r:id="rId14"/>
            </p:custDataLst>
          </p:nvPr>
        </p:nvSpPr>
        <p:spPr bwMode="auto">
          <a:xfrm>
            <a:off x="4287606"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F516BDA-7BA3-40D8-96D2-318AD6CC20AE}" type="datetime'''''''''9''''''''''''M''''''2''3'''''''''''''">
              <a:rPr lang="pt-BR" altLang="en-US" sz="1200" smtClean="0">
                <a:solidFill>
                  <a:srgbClr val="3E3E3E"/>
                </a:solidFill>
                <a:latin typeface="Mulish" pitchFamily="2" charset="0"/>
              </a:rPr>
              <a:pPr/>
              <a:t>9M23</a:t>
            </a:fld>
            <a:endParaRPr lang="pt-BR" sz="1200" dirty="0">
              <a:solidFill>
                <a:srgbClr val="3E3E3E"/>
              </a:solidFill>
              <a:latin typeface="Mulish" pitchFamily="2" charset="0"/>
              <a:sym typeface="Mulish" pitchFamily="2" charset="0"/>
            </a:endParaRPr>
          </a:p>
        </p:txBody>
      </p:sp>
      <p:sp>
        <p:nvSpPr>
          <p:cNvPr id="45" name="Retângulo 154">
            <a:extLst>
              <a:ext uri="{FF2B5EF4-FFF2-40B4-BE49-F238E27FC236}">
                <a16:creationId xmlns:a16="http://schemas.microsoft.com/office/drawing/2014/main" id="{5B6CFDE6-8975-EB1B-61AD-6D9BD5355EF8}"/>
              </a:ext>
            </a:extLst>
          </p:cNvPr>
          <p:cNvSpPr/>
          <p:nvPr>
            <p:custDataLst>
              <p:tags r:id="rId15"/>
            </p:custDataLst>
          </p:nvPr>
        </p:nvSpPr>
        <p:spPr bwMode="auto">
          <a:xfrm>
            <a:off x="4946419" y="9580836"/>
            <a:ext cx="4191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9141B48-BE18-46E0-BD05-EBCABF9448F9}" type="datetime'''''''''9''M''''''''2''''''''''''''''''''''''''''''4'''">
              <a:rPr lang="pt-BR" altLang="en-US" sz="1200" smtClean="0">
                <a:solidFill>
                  <a:srgbClr val="3E3E3E"/>
                </a:solidFill>
                <a:latin typeface="Mulish" pitchFamily="2" charset="0"/>
              </a:rPr>
              <a:pPr/>
              <a:t>9M24</a:t>
            </a:fld>
            <a:endParaRPr lang="pt-BR" sz="1200" dirty="0">
              <a:solidFill>
                <a:srgbClr val="3E3E3E"/>
              </a:solidFill>
              <a:latin typeface="Mulish" pitchFamily="2" charset="0"/>
              <a:sym typeface="Mulish" pitchFamily="2" charset="0"/>
            </a:endParaRPr>
          </a:p>
        </p:txBody>
      </p:sp>
      <p:sp>
        <p:nvSpPr>
          <p:cNvPr id="46" name="Rectangle 67">
            <a:extLst>
              <a:ext uri="{FF2B5EF4-FFF2-40B4-BE49-F238E27FC236}">
                <a16:creationId xmlns:a16="http://schemas.microsoft.com/office/drawing/2014/main" id="{D0562D8B-0325-05A0-799A-317241073F32}"/>
              </a:ext>
            </a:extLst>
          </p:cNvPr>
          <p:cNvSpPr/>
          <p:nvPr/>
        </p:nvSpPr>
        <p:spPr>
          <a:xfrm>
            <a:off x="406400" y="50800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a:solidFill>
                  <a:schemeClr val="tx1"/>
                </a:solidFill>
                <a:latin typeface="Mulish" pitchFamily="2" charset="0"/>
                <a:ea typeface="Open Sans" panose="020B0606030504020204" pitchFamily="34" charset="0"/>
                <a:cs typeface="Open Sans" panose="020B0606030504020204" pitchFamily="34" charset="0"/>
              </a:rPr>
              <a:t>Evolução da Receita de Prestação de Serviços</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milhões)</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47" name="Rectangle 67">
            <a:extLst>
              <a:ext uri="{FF2B5EF4-FFF2-40B4-BE49-F238E27FC236}">
                <a16:creationId xmlns:a16="http://schemas.microsoft.com/office/drawing/2014/main" id="{929BC75A-2AE5-EA55-0487-0FF568C55544}"/>
              </a:ext>
            </a:extLst>
          </p:cNvPr>
          <p:cNvSpPr/>
          <p:nvPr/>
        </p:nvSpPr>
        <p:spPr>
          <a:xfrm>
            <a:off x="6684712" y="5080000"/>
            <a:ext cx="6426200" cy="557415"/>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pt-BR" sz="1400" b="1" dirty="0">
                <a:solidFill>
                  <a:schemeClr val="tx1"/>
                </a:solidFill>
                <a:latin typeface="Mulish" pitchFamily="2" charset="0"/>
                <a:ea typeface="Open Sans" panose="020B0606030504020204" pitchFamily="34" charset="0"/>
                <a:cs typeface="Open Sans" panose="020B0606030504020204" pitchFamily="34" charset="0"/>
              </a:rPr>
              <a:t>Mercado Capitais</a:t>
            </a:r>
          </a:p>
        </p:txBody>
      </p:sp>
      <p:graphicFrame>
        <p:nvGraphicFramePr>
          <p:cNvPr id="16" name="Chart 3">
            <a:extLst>
              <a:ext uri="{FF2B5EF4-FFF2-40B4-BE49-F238E27FC236}">
                <a16:creationId xmlns:a16="http://schemas.microsoft.com/office/drawing/2014/main" id="{466057E9-9E19-02BD-7A0A-9E9985967C78}"/>
              </a:ext>
            </a:extLst>
          </p:cNvPr>
          <p:cNvGraphicFramePr/>
          <p:nvPr>
            <p:custDataLst>
              <p:tags r:id="rId16"/>
            </p:custDataLst>
          </p:nvPr>
        </p:nvGraphicFramePr>
        <p:xfrm>
          <a:off x="552450" y="5757863"/>
          <a:ext cx="2873375" cy="1614487"/>
        </p:xfrm>
        <a:graphic>
          <a:graphicData uri="http://schemas.openxmlformats.org/drawingml/2006/chart">
            <c:chart xmlns:c="http://schemas.openxmlformats.org/drawingml/2006/chart" xmlns:r="http://schemas.openxmlformats.org/officeDocument/2006/relationships" r:id="rId36"/>
          </a:graphicData>
        </a:graphic>
      </p:graphicFrame>
      <p:sp>
        <p:nvSpPr>
          <p:cNvPr id="48" name="Retângulo 47">
            <a:extLst>
              <a:ext uri="{FF2B5EF4-FFF2-40B4-BE49-F238E27FC236}">
                <a16:creationId xmlns:a16="http://schemas.microsoft.com/office/drawing/2014/main" id="{BE03A2CC-1280-EB77-1DD8-283A101134D8}"/>
              </a:ext>
            </a:extLst>
          </p:cNvPr>
          <p:cNvSpPr/>
          <p:nvPr>
            <p:custDataLst>
              <p:tags r:id="rId17"/>
            </p:custDataLst>
          </p:nvPr>
        </p:nvSpPr>
        <p:spPr bwMode="auto">
          <a:xfrm>
            <a:off x="714375" y="7156450"/>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1254179A-07BF-4F83-B42F-B4A5A4B577E2}" type="datetime'''3''''''''''''''T2''''''''''''''''''4'''''''''''''''''''''''">
              <a:rPr lang="pt-BR" altLang="en-US" sz="1200" smtClean="0">
                <a:solidFill>
                  <a:schemeClr val="tx1"/>
                </a:solidFill>
                <a:latin typeface="Mulish" pitchFamily="2" charset="0"/>
                <a:sym typeface="Mulish" pitchFamily="2" charset="0"/>
              </a:rPr>
              <a:pPr algn="ctr">
                <a:spcBef>
                  <a:spcPct val="0"/>
                </a:spcBef>
                <a:spcAft>
                  <a:spcPct val="0"/>
                </a:spcAft>
              </a:pPr>
              <a:t>3T24</a:t>
            </a:fld>
            <a:endParaRPr lang="pt-BR" sz="1200">
              <a:solidFill>
                <a:schemeClr val="tx1"/>
              </a:solidFill>
              <a:latin typeface="Mulish" pitchFamily="2" charset="0"/>
              <a:sym typeface="Mulish" pitchFamily="2" charset="0"/>
            </a:endParaRPr>
          </a:p>
        </p:txBody>
      </p:sp>
      <p:sp>
        <p:nvSpPr>
          <p:cNvPr id="49" name="Retângulo 48">
            <a:extLst>
              <a:ext uri="{FF2B5EF4-FFF2-40B4-BE49-F238E27FC236}">
                <a16:creationId xmlns:a16="http://schemas.microsoft.com/office/drawing/2014/main" id="{B73B93F1-4207-E90D-3D1D-D076B09088D9}"/>
              </a:ext>
            </a:extLst>
          </p:cNvPr>
          <p:cNvSpPr/>
          <p:nvPr>
            <p:custDataLst>
              <p:tags r:id="rId18"/>
            </p:custDataLst>
          </p:nvPr>
        </p:nvSpPr>
        <p:spPr bwMode="auto">
          <a:xfrm>
            <a:off x="1255713" y="7156450"/>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E83C42E-9440-41F7-AFD0-54A9C3DE0CF1}" type="datetime'''''''''''''''''''''''''4''''T''''''''2''4'''''">
              <a:rPr lang="pt-BR" altLang="en-US" sz="1200" smtClean="0">
                <a:solidFill>
                  <a:schemeClr val="tx1"/>
                </a:solidFill>
                <a:latin typeface="Mulish" pitchFamily="2" charset="0"/>
                <a:sym typeface="Mulish" pitchFamily="2" charset="0"/>
              </a:rPr>
              <a:pPr algn="ctr">
                <a:spcBef>
                  <a:spcPct val="0"/>
                </a:spcBef>
                <a:spcAft>
                  <a:spcPct val="0"/>
                </a:spcAft>
              </a:pPr>
              <a:t>4T24</a:t>
            </a:fld>
            <a:endParaRPr lang="pt-BR" sz="1200">
              <a:solidFill>
                <a:schemeClr val="tx1"/>
              </a:solidFill>
              <a:latin typeface="Mulish" pitchFamily="2" charset="0"/>
              <a:sym typeface="Mulish" pitchFamily="2" charset="0"/>
            </a:endParaRPr>
          </a:p>
        </p:txBody>
      </p:sp>
      <p:sp>
        <p:nvSpPr>
          <p:cNvPr id="18" name="Retângulo 17">
            <a:extLst>
              <a:ext uri="{FF2B5EF4-FFF2-40B4-BE49-F238E27FC236}">
                <a16:creationId xmlns:a16="http://schemas.microsoft.com/office/drawing/2014/main" id="{9BC2AC38-0852-5BEF-BA75-9D7DACD4E4D7}"/>
              </a:ext>
            </a:extLst>
          </p:cNvPr>
          <p:cNvSpPr/>
          <p:nvPr>
            <p:custDataLst>
              <p:tags r:id="rId19"/>
            </p:custDataLst>
          </p:nvPr>
        </p:nvSpPr>
        <p:spPr bwMode="auto">
          <a:xfrm>
            <a:off x="1798638" y="7156450"/>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E29F7B03-7826-42DC-B161-750932B47A6D}" type="datetime'''1''''''''''''T''2''''''''''''''''''5'''''''''''''''''''">
              <a:rPr lang="pt-BR" altLang="en-US" sz="1200" smtClean="0">
                <a:solidFill>
                  <a:schemeClr val="tx1"/>
                </a:solidFill>
                <a:latin typeface="Mulish" pitchFamily="2" charset="0"/>
              </a:rPr>
              <a:pPr algn="ctr">
                <a:spcBef>
                  <a:spcPct val="0"/>
                </a:spcBef>
                <a:spcAft>
                  <a:spcPct val="0"/>
                </a:spcAft>
              </a:pPr>
              <a:t>1T25</a:t>
            </a:fld>
            <a:endParaRPr lang="pt-BR" sz="1200">
              <a:solidFill>
                <a:schemeClr val="tx1"/>
              </a:solidFill>
              <a:latin typeface="Mulish" pitchFamily="2" charset="0"/>
              <a:sym typeface="Mulish" pitchFamily="2" charset="0"/>
            </a:endParaRPr>
          </a:p>
        </p:txBody>
      </p:sp>
      <p:sp>
        <p:nvSpPr>
          <p:cNvPr id="6" name="Retângulo 5">
            <a:extLst>
              <a:ext uri="{FF2B5EF4-FFF2-40B4-BE49-F238E27FC236}">
                <a16:creationId xmlns:a16="http://schemas.microsoft.com/office/drawing/2014/main" id="{38067F8D-3BA0-7E61-C44F-494653FE5942}"/>
              </a:ext>
            </a:extLst>
          </p:cNvPr>
          <p:cNvSpPr/>
          <p:nvPr>
            <p:custDataLst>
              <p:tags r:id="rId20"/>
            </p:custDataLst>
          </p:nvPr>
        </p:nvSpPr>
        <p:spPr bwMode="auto">
          <a:xfrm>
            <a:off x="2339975" y="7156450"/>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6AD633A-21E5-4A74-B0C3-C5EE279E16DC}" type="datetime'''''''''''''2''''T''''''''''''2''''''''5'''''">
              <a:rPr lang="pt-BR" altLang="en-US" sz="1200" smtClean="0">
                <a:solidFill>
                  <a:schemeClr val="tx1"/>
                </a:solidFill>
                <a:latin typeface="Mulish"/>
              </a:rPr>
              <a:pPr algn="ctr">
                <a:spcBef>
                  <a:spcPct val="0"/>
                </a:spcBef>
                <a:spcAft>
                  <a:spcPct val="0"/>
                </a:spcAft>
              </a:pPr>
              <a:t>2T25</a:t>
            </a:fld>
            <a:endParaRPr lang="pt-BR" sz="1200">
              <a:solidFill>
                <a:schemeClr val="tx1"/>
              </a:solidFill>
              <a:latin typeface="Mulish"/>
              <a:sym typeface="Mulish" pitchFamily="2" charset="0"/>
            </a:endParaRPr>
          </a:p>
        </p:txBody>
      </p:sp>
      <p:sp>
        <p:nvSpPr>
          <p:cNvPr id="5" name="Retângulo 4">
            <a:extLst>
              <a:ext uri="{FF2B5EF4-FFF2-40B4-BE49-F238E27FC236}">
                <a16:creationId xmlns:a16="http://schemas.microsoft.com/office/drawing/2014/main" id="{FAAC4E6D-FF6D-3909-28AB-294C46428CCF}"/>
              </a:ext>
            </a:extLst>
          </p:cNvPr>
          <p:cNvSpPr/>
          <p:nvPr>
            <p:custDataLst>
              <p:tags r:id="rId21"/>
            </p:custDataLst>
          </p:nvPr>
        </p:nvSpPr>
        <p:spPr bwMode="auto">
          <a:xfrm>
            <a:off x="2881313" y="7156450"/>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E5B25CF1-414F-4FFE-A74C-4C1951037209}" type="datetime'''''''''3''''''T''''''''''''''''''''''''25'''''''''">
              <a:rPr lang="pt-BR" altLang="en-US" sz="1200" smtClean="0">
                <a:solidFill>
                  <a:schemeClr val="tx1"/>
                </a:solidFill>
                <a:latin typeface="Mulish"/>
              </a:rPr>
              <a:pPr algn="ctr">
                <a:spcBef>
                  <a:spcPct val="0"/>
                </a:spcBef>
                <a:spcAft>
                  <a:spcPct val="0"/>
                </a:spcAft>
              </a:pPr>
              <a:t>3T25</a:t>
            </a:fld>
            <a:endParaRPr lang="pt-BR" sz="1200">
              <a:solidFill>
                <a:schemeClr val="tx1"/>
              </a:solidFill>
              <a:latin typeface="Mulish"/>
              <a:sym typeface="Mulish" pitchFamily="2" charset="0"/>
            </a:endParaRPr>
          </a:p>
        </p:txBody>
      </p:sp>
      <p:graphicFrame>
        <p:nvGraphicFramePr>
          <p:cNvPr id="19" name="Chart 3">
            <a:extLst>
              <a:ext uri="{FF2B5EF4-FFF2-40B4-BE49-F238E27FC236}">
                <a16:creationId xmlns:a16="http://schemas.microsoft.com/office/drawing/2014/main" id="{267AD795-2CEA-A58A-4A00-BC637AE6A698}"/>
              </a:ext>
            </a:extLst>
          </p:cNvPr>
          <p:cNvGraphicFramePr/>
          <p:nvPr>
            <p:custDataLst>
              <p:tags r:id="rId22"/>
            </p:custDataLst>
          </p:nvPr>
        </p:nvGraphicFramePr>
        <p:xfrm>
          <a:off x="3259138" y="5387975"/>
          <a:ext cx="2293937" cy="1984375"/>
        </p:xfrm>
        <a:graphic>
          <a:graphicData uri="http://schemas.openxmlformats.org/drawingml/2006/chart">
            <c:chart xmlns:c="http://schemas.openxmlformats.org/drawingml/2006/chart" xmlns:r="http://schemas.openxmlformats.org/officeDocument/2006/relationships" r:id="rId37"/>
          </a:graphicData>
        </a:graphic>
      </p:graphicFrame>
      <p:sp>
        <p:nvSpPr>
          <p:cNvPr id="50" name="Retângulo 49">
            <a:extLst>
              <a:ext uri="{FF2B5EF4-FFF2-40B4-BE49-F238E27FC236}">
                <a16:creationId xmlns:a16="http://schemas.microsoft.com/office/drawing/2014/main" id="{D5E0795D-EB1F-9CA8-7AD4-3B5617063707}"/>
              </a:ext>
            </a:extLst>
          </p:cNvPr>
          <p:cNvSpPr/>
          <p:nvPr>
            <p:custDataLst>
              <p:tags r:id="rId23"/>
            </p:custDataLst>
          </p:nvPr>
        </p:nvSpPr>
        <p:spPr bwMode="auto">
          <a:xfrm>
            <a:off x="3924300" y="7156450"/>
            <a:ext cx="4191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DAF9114-FFE0-4683-9A74-0D4E6F646161}" type="datetime'''''''''''''''''9''''''''''''''''''''''''''''''M2''4'''">
              <a:rPr lang="pt-BR" altLang="en-US" sz="1200" smtClean="0">
                <a:solidFill>
                  <a:schemeClr val="tx1"/>
                </a:solidFill>
                <a:latin typeface="Mulish"/>
              </a:rPr>
              <a:pPr algn="ctr">
                <a:spcBef>
                  <a:spcPct val="0"/>
                </a:spcBef>
                <a:spcAft>
                  <a:spcPct val="0"/>
                </a:spcAft>
              </a:pPr>
              <a:t>9M24</a:t>
            </a:fld>
            <a:endParaRPr lang="pt-BR" sz="1200">
              <a:solidFill>
                <a:schemeClr val="tx1"/>
              </a:solidFill>
              <a:latin typeface="Mulish"/>
              <a:sym typeface="Mulish" pitchFamily="2" charset="0"/>
            </a:endParaRPr>
          </a:p>
        </p:txBody>
      </p:sp>
      <p:sp>
        <p:nvSpPr>
          <p:cNvPr id="51" name="Retângulo 50">
            <a:extLst>
              <a:ext uri="{FF2B5EF4-FFF2-40B4-BE49-F238E27FC236}">
                <a16:creationId xmlns:a16="http://schemas.microsoft.com/office/drawing/2014/main" id="{1AFDEEA1-4796-2854-69C3-5BE8E901280D}"/>
              </a:ext>
            </a:extLst>
          </p:cNvPr>
          <p:cNvSpPr/>
          <p:nvPr>
            <p:custDataLst>
              <p:tags r:id="rId24"/>
            </p:custDataLst>
          </p:nvPr>
        </p:nvSpPr>
        <p:spPr bwMode="auto">
          <a:xfrm>
            <a:off x="4465638" y="7156450"/>
            <a:ext cx="4191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5B3DA7C-F0FD-43A3-B502-11CFB3AEEAC5}" type="datetime'''''''''9M''''''''25'''''''''''''''''''''''''''''''''">
              <a:rPr lang="pt-BR" altLang="en-US" sz="1200" smtClean="0">
                <a:solidFill>
                  <a:schemeClr val="tx1"/>
                </a:solidFill>
                <a:latin typeface="Mulish"/>
              </a:rPr>
              <a:pPr algn="ctr">
                <a:spcBef>
                  <a:spcPct val="0"/>
                </a:spcBef>
                <a:spcAft>
                  <a:spcPct val="0"/>
                </a:spcAft>
              </a:pPr>
              <a:t>9M25</a:t>
            </a:fld>
            <a:endParaRPr lang="pt-BR" sz="1200">
              <a:solidFill>
                <a:schemeClr val="tx1"/>
              </a:solidFill>
              <a:latin typeface="Mulish"/>
              <a:sym typeface="Mulish" pitchFamily="2" charset="0"/>
            </a:endParaRPr>
          </a:p>
        </p:txBody>
      </p:sp>
      <p:graphicFrame>
        <p:nvGraphicFramePr>
          <p:cNvPr id="20" name="Chart 3">
            <a:extLst>
              <a:ext uri="{FF2B5EF4-FFF2-40B4-BE49-F238E27FC236}">
                <a16:creationId xmlns:a16="http://schemas.microsoft.com/office/drawing/2014/main" id="{23D121A4-22FA-08FD-0B12-F8AB23B884A1}"/>
              </a:ext>
            </a:extLst>
          </p:cNvPr>
          <p:cNvGraphicFramePr/>
          <p:nvPr>
            <p:custDataLst>
              <p:tags r:id="rId25"/>
            </p:custDataLst>
          </p:nvPr>
        </p:nvGraphicFramePr>
        <p:xfrm>
          <a:off x="6602413" y="1655763"/>
          <a:ext cx="2654300" cy="2706687"/>
        </p:xfrm>
        <a:graphic>
          <a:graphicData uri="http://schemas.openxmlformats.org/drawingml/2006/chart">
            <c:chart xmlns:c="http://schemas.openxmlformats.org/drawingml/2006/chart" xmlns:r="http://schemas.openxmlformats.org/officeDocument/2006/relationships" r:id="rId38"/>
          </a:graphicData>
        </a:graphic>
      </p:graphicFrame>
      <p:sp>
        <p:nvSpPr>
          <p:cNvPr id="34" name="Retângulo 33">
            <a:extLst>
              <a:ext uri="{FF2B5EF4-FFF2-40B4-BE49-F238E27FC236}">
                <a16:creationId xmlns:a16="http://schemas.microsoft.com/office/drawing/2014/main" id="{68E0E218-6E52-5DE7-2C69-47FF0EC16226}"/>
              </a:ext>
            </a:extLst>
          </p:cNvPr>
          <p:cNvSpPr/>
          <p:nvPr>
            <p:custDataLst>
              <p:tags r:id="rId26"/>
            </p:custDataLst>
          </p:nvPr>
        </p:nvSpPr>
        <p:spPr bwMode="auto">
          <a:xfrm>
            <a:off x="9224963" y="2627313"/>
            <a:ext cx="179388" cy="133350"/>
          </a:xfrm>
          <a:prstGeom prst="rect">
            <a:avLst/>
          </a:prstGeom>
          <a:solidFill>
            <a:srgbClr val="4A1019"/>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Retângulo 145">
            <a:extLst>
              <a:ext uri="{FF2B5EF4-FFF2-40B4-BE49-F238E27FC236}">
                <a16:creationId xmlns:a16="http://schemas.microsoft.com/office/drawing/2014/main" id="{4CE1655C-496E-AB81-E68C-325497C10195}"/>
              </a:ext>
            </a:extLst>
          </p:cNvPr>
          <p:cNvSpPr/>
          <p:nvPr>
            <p:custDataLst>
              <p:tags r:id="rId27"/>
            </p:custDataLst>
          </p:nvPr>
        </p:nvSpPr>
        <p:spPr bwMode="auto">
          <a:xfrm>
            <a:off x="9224963" y="2830513"/>
            <a:ext cx="179388" cy="133350"/>
          </a:xfrm>
          <a:prstGeom prst="rect">
            <a:avLst/>
          </a:prstGeom>
          <a:solidFill>
            <a:srgbClr val="A4844E"/>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7" name="Retângulo 146">
            <a:extLst>
              <a:ext uri="{FF2B5EF4-FFF2-40B4-BE49-F238E27FC236}">
                <a16:creationId xmlns:a16="http://schemas.microsoft.com/office/drawing/2014/main" id="{F15AF2DA-9AA2-8297-B2A0-AB721E869AB2}"/>
              </a:ext>
            </a:extLst>
          </p:cNvPr>
          <p:cNvSpPr/>
          <p:nvPr>
            <p:custDataLst>
              <p:tags r:id="rId28"/>
            </p:custDataLst>
          </p:nvPr>
        </p:nvSpPr>
        <p:spPr bwMode="auto">
          <a:xfrm>
            <a:off x="9224963" y="3033713"/>
            <a:ext cx="179388" cy="133350"/>
          </a:xfrm>
          <a:prstGeom prst="rect">
            <a:avLst/>
          </a:prstGeom>
          <a:solidFill>
            <a:srgbClr val="76562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24">
            <a:extLst>
              <a:ext uri="{FF2B5EF4-FFF2-40B4-BE49-F238E27FC236}">
                <a16:creationId xmlns:a16="http://schemas.microsoft.com/office/drawing/2014/main" id="{F8F2BB90-E453-CB5F-0104-6BDA1D3FA513}"/>
              </a:ext>
            </a:extLst>
          </p:cNvPr>
          <p:cNvSpPr/>
          <p:nvPr>
            <p:custDataLst>
              <p:tags r:id="rId29"/>
            </p:custDataLst>
          </p:nvPr>
        </p:nvSpPr>
        <p:spPr bwMode="auto">
          <a:xfrm>
            <a:off x="9455150" y="2622550"/>
            <a:ext cx="296863"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4426D747-2387-4269-88C5-C9DBC8C66AB8}" type="datetime'''''''''''''''''''''''''''''''''''Jur''''''o''''''''s'''''">
              <a:rPr lang="pt-BR" altLang="en-US" sz="1000" i="1" smtClean="0">
                <a:solidFill>
                  <a:schemeClr val="tx1"/>
                </a:solidFill>
                <a:latin typeface="Mulish"/>
              </a:rPr>
              <a:pPr/>
              <a:t>Juros</a:t>
            </a:fld>
            <a:endParaRPr lang="pt-BR" sz="1000" i="1" dirty="0">
              <a:solidFill>
                <a:schemeClr val="tx1"/>
              </a:solidFill>
              <a:latin typeface="Mulish"/>
              <a:sym typeface="Mulish" pitchFamily="2" charset="0"/>
            </a:endParaRPr>
          </a:p>
        </p:txBody>
      </p:sp>
      <p:sp>
        <p:nvSpPr>
          <p:cNvPr id="150" name="Retângulo 149">
            <a:extLst>
              <a:ext uri="{FF2B5EF4-FFF2-40B4-BE49-F238E27FC236}">
                <a16:creationId xmlns:a16="http://schemas.microsoft.com/office/drawing/2014/main" id="{AFBBF4EB-7E34-7E62-378C-3FB7F3A56BD3}"/>
              </a:ext>
            </a:extLst>
          </p:cNvPr>
          <p:cNvSpPr/>
          <p:nvPr>
            <p:custDataLst>
              <p:tags r:id="rId30"/>
            </p:custDataLst>
          </p:nvPr>
        </p:nvSpPr>
        <p:spPr bwMode="auto">
          <a:xfrm>
            <a:off x="9455150" y="2825750"/>
            <a:ext cx="468313"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CFC6532F-60B7-48E2-8C67-ED22730CB4EB}" type="datetime'''Moe''''''''''d''''''''''''''''''''''a''''''''''''''''''''s'">
              <a:rPr lang="pt-BR" altLang="en-US" sz="1000" smtClean="0">
                <a:solidFill>
                  <a:schemeClr val="tx1"/>
                </a:solidFill>
                <a:latin typeface="Mulish"/>
              </a:rPr>
              <a:pPr/>
              <a:t>Moedas</a:t>
            </a:fld>
            <a:endParaRPr lang="pt-BR" sz="1000" dirty="0">
              <a:solidFill>
                <a:schemeClr val="tx1"/>
              </a:solidFill>
              <a:latin typeface="Mulish"/>
              <a:sym typeface="Mulish" pitchFamily="2" charset="0"/>
            </a:endParaRPr>
          </a:p>
        </p:txBody>
      </p:sp>
      <p:sp>
        <p:nvSpPr>
          <p:cNvPr id="151" name="Retângulo 150">
            <a:extLst>
              <a:ext uri="{FF2B5EF4-FFF2-40B4-BE49-F238E27FC236}">
                <a16:creationId xmlns:a16="http://schemas.microsoft.com/office/drawing/2014/main" id="{BB9F453B-2317-83B7-D4A7-ED34B7EB5F3C}"/>
              </a:ext>
            </a:extLst>
          </p:cNvPr>
          <p:cNvSpPr/>
          <p:nvPr>
            <p:custDataLst>
              <p:tags r:id="rId31"/>
            </p:custDataLst>
          </p:nvPr>
        </p:nvSpPr>
        <p:spPr bwMode="auto">
          <a:xfrm>
            <a:off x="9455150" y="3028950"/>
            <a:ext cx="769938" cy="1524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fld id="{0FCAD4CA-A68B-4018-9499-6E8B31F2D3D6}" type="datetime'C''''o''''mm''o''''''''''d''''''i''''t''''''i''''''e''''s'''">
              <a:rPr lang="pt-BR" altLang="en-US" sz="1000" i="1" smtClean="0">
                <a:solidFill>
                  <a:schemeClr val="tx1"/>
                </a:solidFill>
                <a:latin typeface="Mulish"/>
              </a:rPr>
              <a:pPr/>
              <a:t>Commodities</a:t>
            </a:fld>
            <a:endParaRPr lang="pt-BR" sz="1000" i="1" dirty="0">
              <a:solidFill>
                <a:schemeClr val="tx1"/>
              </a:solidFill>
              <a:latin typeface="Mulish"/>
              <a:sym typeface="Mulish" pitchFamily="2" charset="0"/>
            </a:endParaRPr>
          </a:p>
        </p:txBody>
      </p:sp>
    </p:spTree>
    <p:extLst>
      <p:ext uri="{BB962C8B-B14F-4D97-AF65-F5344CB8AC3E}">
        <p14:creationId xmlns:p14="http://schemas.microsoft.com/office/powerpoint/2010/main" val="30426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E27B698-E08F-A57F-7262-6E4EF38C842E}"/>
            </a:ext>
          </a:extLst>
        </p:cNvPr>
        <p:cNvGrpSpPr/>
        <p:nvPr/>
      </p:nvGrpSpPr>
      <p:grpSpPr>
        <a:xfrm>
          <a:off x="0" y="0"/>
          <a:ext cx="0" cy="0"/>
          <a:chOff x="0" y="0"/>
          <a:chExt cx="0" cy="0"/>
        </a:xfrm>
      </p:grpSpPr>
      <p:graphicFrame>
        <p:nvGraphicFramePr>
          <p:cNvPr id="26" name="Objeto 25" hidden="1">
            <a:extLst>
              <a:ext uri="{FF2B5EF4-FFF2-40B4-BE49-F238E27FC236}">
                <a16:creationId xmlns:a16="http://schemas.microsoft.com/office/drawing/2014/main" id="{0DB02B5F-BFC1-6858-856A-D945E5244F59}"/>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20" imgW="421" imgH="420" progId="TCLayout.ActiveDocument.1">
                  <p:embed/>
                </p:oleObj>
              </mc:Choice>
              <mc:Fallback>
                <p:oleObj name="Slide do think-cell" r:id="rId20" imgW="421" imgH="420" progId="TCLayout.ActiveDocument.1">
                  <p:embed/>
                  <p:pic>
                    <p:nvPicPr>
                      <p:cNvPr id="26" name="Objeto 25" hidden="1">
                        <a:extLst>
                          <a:ext uri="{FF2B5EF4-FFF2-40B4-BE49-F238E27FC236}">
                            <a16:creationId xmlns:a16="http://schemas.microsoft.com/office/drawing/2014/main" id="{086BDFD2-153F-F908-61B1-8386FD68626C}"/>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9" name="Produtos">
            <a:extLst>
              <a:ext uri="{FF2B5EF4-FFF2-40B4-BE49-F238E27FC236}">
                <a16:creationId xmlns:a16="http://schemas.microsoft.com/office/drawing/2014/main" id="{4BF16054-8493-3FEB-8664-C00F971183A3}"/>
              </a:ext>
            </a:extLst>
          </p:cNvPr>
          <p:cNvSpPr txBox="1"/>
          <p:nvPr/>
        </p:nvSpPr>
        <p:spPr>
          <a:xfrm>
            <a:off x="254000" y="-150096"/>
            <a:ext cx="131020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Varejo | Investidas</a:t>
            </a:r>
            <a:endParaRPr sz="1400" dirty="0">
              <a:solidFill>
                <a:srgbClr val="7F252F"/>
              </a:solidFill>
              <a:latin typeface="Gatwick Light" panose="00000500000000000000" pitchFamily="2" charset="0"/>
            </a:endParaRPr>
          </a:p>
        </p:txBody>
      </p:sp>
      <p:cxnSp>
        <p:nvCxnSpPr>
          <p:cNvPr id="22" name="Straight Connector 21">
            <a:extLst>
              <a:ext uri="{FF2B5EF4-FFF2-40B4-BE49-F238E27FC236}">
                <a16:creationId xmlns:a16="http://schemas.microsoft.com/office/drawing/2014/main" id="{60603966-4F76-737E-5530-5F716DC10E09}"/>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Conector reto 88">
            <a:extLst>
              <a:ext uri="{FF2B5EF4-FFF2-40B4-BE49-F238E27FC236}">
                <a16:creationId xmlns:a16="http://schemas.microsoft.com/office/drawing/2014/main" id="{105CB37D-2022-A632-B8F4-AE39529CC24E}"/>
              </a:ext>
            </a:extLst>
          </p:cNvPr>
          <p:cNvCxnSpPr>
            <a:cxnSpLocks/>
          </p:cNvCxnSpPr>
          <p:nvPr/>
        </p:nvCxnSpPr>
        <p:spPr>
          <a:xfrm>
            <a:off x="18885273" y="9493250"/>
            <a:ext cx="1588" cy="2555875"/>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tângulo 11">
            <a:extLst>
              <a:ext uri="{FF2B5EF4-FFF2-40B4-BE49-F238E27FC236}">
                <a16:creationId xmlns:a16="http://schemas.microsoft.com/office/drawing/2014/main" id="{39B78864-21E4-D2D2-90EA-4F0E356F9D9A}"/>
              </a:ext>
            </a:extLst>
          </p:cNvPr>
          <p:cNvSpPr/>
          <p:nvPr/>
        </p:nvSpPr>
        <p:spPr>
          <a:xfrm>
            <a:off x="558800" y="812800"/>
            <a:ext cx="5209224" cy="307975"/>
          </a:xfrm>
          <a:prstGeom prst="rect">
            <a:avLst/>
          </a:prstGeom>
        </p:spPr>
        <p:txBody>
          <a:bodyPr wrap="square" anchor="b">
            <a:spAutoFit/>
          </a:bodyPr>
          <a:lstStyle/>
          <a:p>
            <a:pPr lvl="0">
              <a:spcBef>
                <a:spcPts val="300"/>
              </a:spcBef>
              <a:spcAft>
                <a:spcPts val="800"/>
              </a:spcAft>
              <a:buClr>
                <a:srgbClr val="741836"/>
              </a:buClr>
            </a:pPr>
            <a:r>
              <a:rPr lang="pt-BR" sz="1400" b="1" dirty="0" err="1">
                <a:solidFill>
                  <a:srgbClr val="7F252F"/>
                </a:solidFill>
                <a:latin typeface="Mulish" pitchFamily="2" charset="0"/>
                <a:ea typeface="Open Sans" panose="020B0606030504020204" pitchFamily="34" charset="0"/>
                <a:cs typeface="Open Sans" panose="020B0606030504020204" pitchFamily="34" charset="0"/>
              </a:rPr>
              <a:t>AmigoZ</a:t>
            </a:r>
            <a:r>
              <a:rPr lang="pt-BR" sz="1400" dirty="0">
                <a:solidFill>
                  <a:srgbClr val="7F252F"/>
                </a:solidFill>
                <a:latin typeface="Mulish" pitchFamily="2" charset="0"/>
                <a:ea typeface="Open Sans" panose="020B0606030504020204" pitchFamily="34" charset="0"/>
                <a:cs typeface="Open Sans" panose="020B0606030504020204" pitchFamily="34" charset="0"/>
              </a:rPr>
              <a:t> – Participação Total Pine Holding - 99,84%</a:t>
            </a:r>
            <a:endParaRPr lang="pt-BR" sz="1600" dirty="0">
              <a:solidFill>
                <a:srgbClr val="7F252F"/>
              </a:solidFill>
              <a:latin typeface="Mulish" pitchFamily="2"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04D95CCE-4097-0DC9-110B-F05DBA460F70}"/>
              </a:ext>
            </a:extLst>
          </p:cNvPr>
          <p:cNvSpPr txBox="1"/>
          <p:nvPr/>
        </p:nvSpPr>
        <p:spPr>
          <a:xfrm>
            <a:off x="584200" y="1612899"/>
            <a:ext cx="8900888" cy="307975"/>
          </a:xfrm>
          <a:prstGeom prst="rect">
            <a:avLst/>
          </a:prstGeom>
          <a:noFill/>
        </p:spPr>
        <p:txBody>
          <a:bodyPr wrap="square">
            <a:spAutoFit/>
          </a:bodyPr>
          <a:lstStyle/>
          <a:p>
            <a:pPr algn="l"/>
            <a:r>
              <a:rPr lang="pt-BR" sz="1400" dirty="0">
                <a:solidFill>
                  <a:srgbClr val="7F252F"/>
                </a:solidFill>
                <a:latin typeface="Mulish Light" pitchFamily="2" charset="0"/>
              </a:rPr>
              <a:t>Cartão Benefício e Cartão de Crédito Consignado Público e Privado</a:t>
            </a:r>
          </a:p>
        </p:txBody>
      </p:sp>
      <p:sp>
        <p:nvSpPr>
          <p:cNvPr id="2" name="Rectangle 67">
            <a:extLst>
              <a:ext uri="{FF2B5EF4-FFF2-40B4-BE49-F238E27FC236}">
                <a16:creationId xmlns:a16="http://schemas.microsoft.com/office/drawing/2014/main" id="{7492AC8E-A39A-EC73-CF75-58E995C319FD}"/>
              </a:ext>
            </a:extLst>
          </p:cNvPr>
          <p:cNvSpPr/>
          <p:nvPr/>
        </p:nvSpPr>
        <p:spPr>
          <a:xfrm>
            <a:off x="406400" y="3632200"/>
            <a:ext cx="4770437" cy="925513"/>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lvl="0" defTabSz="888978">
              <a:lnSpc>
                <a:spcPct val="90000"/>
              </a:lnSpc>
              <a:spcBef>
                <a:spcPct val="0"/>
              </a:spcBef>
              <a:spcAft>
                <a:spcPts val="267"/>
              </a:spcAft>
              <a:defRPr/>
            </a:pPr>
            <a:r>
              <a:rPr lang="pt-BR" sz="1400" b="1" dirty="0">
                <a:solidFill>
                  <a:schemeClr val="tx1"/>
                </a:solidFill>
                <a:latin typeface="Mulish" pitchFamily="2" charset="0"/>
                <a:ea typeface="Open Sans" panose="020B0606030504020204" pitchFamily="34" charset="0"/>
                <a:cs typeface="Open Sans" panose="020B0606030504020204" pitchFamily="34" charset="0"/>
              </a:rPr>
              <a:t>Resultado de Equivalência Patrimonial – </a:t>
            </a:r>
            <a:r>
              <a:rPr lang="pt-BR" sz="1400" b="1" dirty="0" err="1">
                <a:solidFill>
                  <a:schemeClr val="tx1"/>
                </a:solidFill>
                <a:latin typeface="Mulish" pitchFamily="2" charset="0"/>
                <a:ea typeface="Open Sans" panose="020B0606030504020204" pitchFamily="34" charset="0"/>
                <a:cs typeface="Open Sans" panose="020B0606030504020204" pitchFamily="34" charset="0"/>
              </a:rPr>
              <a:t>AmigoZ</a:t>
            </a:r>
            <a:endParaRPr lang="pt-BR" sz="1400" b="1" dirty="0">
              <a:solidFill>
                <a:schemeClr val="tx1"/>
              </a:solidFill>
              <a:latin typeface="Mulish" pitchFamily="2" charset="0"/>
              <a:ea typeface="Open Sans" panose="020B0606030504020204" pitchFamily="34" charset="0"/>
              <a:cs typeface="Open Sans" panose="020B0606030504020204" pitchFamily="34" charset="0"/>
            </a:endParaRPr>
          </a:p>
          <a:p>
            <a:pPr lvl="0" defTabSz="888978">
              <a:lnSpc>
                <a:spcPct val="90000"/>
              </a:lnSpc>
              <a:spcBef>
                <a:spcPct val="0"/>
              </a:spcBef>
              <a:spcAft>
                <a:spcPts val="267"/>
              </a:spcAft>
              <a:defRPr/>
            </a:pPr>
            <a:r>
              <a:rPr lang="pt-BR" sz="1000" dirty="0">
                <a:solidFill>
                  <a:schemeClr val="tx1"/>
                </a:solidFill>
                <a:latin typeface="Mulish Light" pitchFamily="2" charset="0"/>
                <a:ea typeface="Open Sans" panose="020B0606030504020204" pitchFamily="34" charset="0"/>
                <a:cs typeface="Open Sans" panose="020B0606030504020204" pitchFamily="34" charset="0"/>
              </a:rPr>
              <a:t>(R$ milhões)</a:t>
            </a:r>
            <a:endParaRPr lang="pt-BR" sz="1100" dirty="0">
              <a:solidFill>
                <a:schemeClr val="tx1"/>
              </a:solidFill>
              <a:latin typeface="Mulish Light" pitchFamily="2" charset="0"/>
              <a:ea typeface="Open Sans" panose="020B0606030504020204" pitchFamily="34" charset="0"/>
              <a:cs typeface="Open Sans" panose="020B0606030504020204" pitchFamily="34" charset="0"/>
            </a:endParaRPr>
          </a:p>
          <a:p>
            <a:pPr marL="0" marR="0" lvl="0" indent="0" algn="l" defTabSz="888978" rtl="0" eaLnBrk="1" fontAlgn="auto" latinLnBrk="0" hangingPunct="1">
              <a:lnSpc>
                <a:spcPct val="90000"/>
              </a:lnSpc>
              <a:spcBef>
                <a:spcPct val="0"/>
              </a:spcBef>
              <a:spcAft>
                <a:spcPts val="267"/>
              </a:spcAft>
              <a:buClrTx/>
              <a:buSzTx/>
              <a:buFontTx/>
              <a:buNone/>
              <a:tabLst/>
              <a:defRPr/>
            </a:pP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84" name="CaixaDeTexto 83">
            <a:extLst>
              <a:ext uri="{FF2B5EF4-FFF2-40B4-BE49-F238E27FC236}">
                <a16:creationId xmlns:a16="http://schemas.microsoft.com/office/drawing/2014/main" id="{95E0A358-E04D-441B-26E1-8BFF0758D895}"/>
              </a:ext>
            </a:extLst>
          </p:cNvPr>
          <p:cNvSpPr txBox="1"/>
          <p:nvPr/>
        </p:nvSpPr>
        <p:spPr>
          <a:xfrm>
            <a:off x="330200" y="1966912"/>
            <a:ext cx="10694988" cy="1284288"/>
          </a:xfrm>
          <a:prstGeom prst="rect">
            <a:avLst/>
          </a:prstGeom>
          <a:noFill/>
          <a:ln w="25400">
            <a:noFill/>
          </a:ln>
        </p:spPr>
        <p:txBody>
          <a:bodyPr vert="horz" wrap="square" lIns="0" tIns="108000" rIns="0" bIns="0" numCol="2" rtlCol="0">
            <a:noAutofit/>
          </a:bodyPr>
          <a:lstStyle>
            <a:defPPr>
              <a:defRPr lang="pt-BR"/>
            </a:defPPr>
            <a:lvl1pPr algn="just">
              <a:lnSpc>
                <a:spcPts val="1400"/>
              </a:lnSpc>
              <a:defRPr sz="1000">
                <a:solidFill>
                  <a:srgbClr val="7B7B7A"/>
                </a:solidFill>
                <a:latin typeface="Arial" panose="020B0604020202020204" pitchFamily="34" charset="0"/>
                <a:cs typeface="Arial" panose="020B0604020202020204" pitchFamily="34" charset="0"/>
              </a:defRPr>
            </a:lvl1pPr>
          </a:lstStyle>
          <a:p>
            <a:pPr marL="601200" lvl="1" indent="-180000" defTabSz="457200">
              <a:spcAft>
                <a:spcPts val="600"/>
              </a:spcAft>
              <a:buClr>
                <a:srgbClr val="741836"/>
              </a:buClr>
              <a:buFont typeface="Symbol" panose="05050102010706020507" pitchFamily="18" charset="2"/>
              <a:buChar char="ñ"/>
            </a:pPr>
            <a:r>
              <a:rPr lang="pt-BR" sz="1200" i="1" kern="0" dirty="0">
                <a:latin typeface="Mulish Light" pitchFamily="2" charset="0"/>
                <a:ea typeface="Open Sans" panose="020B0606030504020204" pitchFamily="34" charset="0"/>
                <a:cs typeface="Open Sans" panose="020B0606030504020204" pitchFamily="34" charset="0"/>
              </a:rPr>
              <a:t>Fintech</a:t>
            </a:r>
            <a:r>
              <a:rPr lang="pt-BR" sz="1200" kern="0" dirty="0">
                <a:latin typeface="Mulish Light" pitchFamily="2" charset="0"/>
                <a:ea typeface="Open Sans" panose="020B0606030504020204" pitchFamily="34" charset="0"/>
                <a:cs typeface="Open Sans" panose="020B0606030504020204" pitchFamily="34" charset="0"/>
              </a:rPr>
              <a:t> dedicada à originação própria de varejo </a:t>
            </a:r>
            <a:r>
              <a:rPr lang="pt-BR" sz="1200" kern="0" dirty="0" err="1">
                <a:latin typeface="Mulish Light" pitchFamily="2" charset="0"/>
                <a:ea typeface="Open Sans" panose="020B0606030504020204" pitchFamily="34" charset="0"/>
                <a:cs typeface="Open Sans" panose="020B0606030504020204" pitchFamily="34" charset="0"/>
              </a:rPr>
              <a:t>colateralizado</a:t>
            </a:r>
            <a:r>
              <a:rPr lang="pt-BR" sz="1200" kern="0" dirty="0">
                <a:latin typeface="Mulish Light" pitchFamily="2" charset="0"/>
                <a:ea typeface="Open Sans" panose="020B0606030504020204" pitchFamily="34" charset="0"/>
                <a:cs typeface="Open Sans" panose="020B0606030504020204" pitchFamily="34" charset="0"/>
              </a:rPr>
              <a:t>.</a:t>
            </a:r>
          </a:p>
          <a:p>
            <a:pPr marL="601200" lvl="1" indent="-180000" defTabSz="457200">
              <a:spcAft>
                <a:spcPts val="600"/>
              </a:spcAft>
              <a:buClr>
                <a:srgbClr val="741836"/>
              </a:buClr>
              <a:buFont typeface="Symbol" panose="05050102010706020507" pitchFamily="18" charset="2"/>
              <a:buChar char="ñ"/>
            </a:pPr>
            <a:r>
              <a:rPr lang="pt-BR" sz="1200" kern="0" dirty="0">
                <a:latin typeface="Mulish Light" pitchFamily="2" charset="0"/>
                <a:ea typeface="Open Sans" panose="020B0606030504020204" pitchFamily="34" charset="0"/>
                <a:cs typeface="Open Sans" panose="020B0606030504020204" pitchFamily="34" charset="0"/>
              </a:rPr>
              <a:t>Focada em multicanais.</a:t>
            </a:r>
          </a:p>
          <a:p>
            <a:pPr marL="601200" lvl="1" indent="-180000" defTabSz="457200">
              <a:spcAft>
                <a:spcPts val="600"/>
              </a:spcAft>
              <a:buClr>
                <a:srgbClr val="741836"/>
              </a:buClr>
              <a:buFont typeface="Symbol" panose="05050102010706020507" pitchFamily="18" charset="2"/>
              <a:buChar char="ñ"/>
            </a:pPr>
            <a:r>
              <a:rPr lang="pt-BR" sz="1200" kern="0" dirty="0">
                <a:latin typeface="Mulish Light" pitchFamily="2" charset="0"/>
                <a:ea typeface="Open Sans" panose="020B0606030504020204" pitchFamily="34" charset="0"/>
                <a:cs typeface="Open Sans" panose="020B0606030504020204" pitchFamily="34" charset="0"/>
              </a:rPr>
              <a:t>Convênios públicos e privados.</a:t>
            </a: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a:p>
            <a:pPr defTabSz="457200">
              <a:lnSpc>
                <a:spcPct val="100000"/>
              </a:lnSpc>
              <a:spcBef>
                <a:spcPts val="300"/>
              </a:spcBef>
              <a:spcAft>
                <a:spcPts val="600"/>
              </a:spcAft>
              <a:buClr>
                <a:srgbClr val="741836"/>
              </a:buClr>
            </a:pPr>
            <a:endParaRPr lang="pt-BR" sz="1200" kern="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graphicFrame>
        <p:nvGraphicFramePr>
          <p:cNvPr id="5" name="Chart 3">
            <a:extLst>
              <a:ext uri="{FF2B5EF4-FFF2-40B4-BE49-F238E27FC236}">
                <a16:creationId xmlns:a16="http://schemas.microsoft.com/office/drawing/2014/main" id="{A14F9066-D63D-56C7-3055-C06F72BF60AD}"/>
              </a:ext>
            </a:extLst>
          </p:cNvPr>
          <p:cNvGraphicFramePr/>
          <p:nvPr>
            <p:custDataLst>
              <p:tags r:id="rId2"/>
            </p:custDataLst>
          </p:nvPr>
        </p:nvGraphicFramePr>
        <p:xfrm>
          <a:off x="13709650" y="2644775"/>
          <a:ext cx="4575175" cy="1806575"/>
        </p:xfrm>
        <a:graphic>
          <a:graphicData uri="http://schemas.openxmlformats.org/drawingml/2006/chart">
            <c:chart xmlns:c="http://schemas.openxmlformats.org/drawingml/2006/chart" xmlns:r="http://schemas.openxmlformats.org/officeDocument/2006/relationships" r:id="rId22"/>
          </a:graphicData>
        </a:graphic>
      </p:graphicFrame>
      <p:sp>
        <p:nvSpPr>
          <p:cNvPr id="103" name="Retângulo 102">
            <a:extLst>
              <a:ext uri="{FF2B5EF4-FFF2-40B4-BE49-F238E27FC236}">
                <a16:creationId xmlns:a16="http://schemas.microsoft.com/office/drawing/2014/main" id="{DAC1429F-E2E3-64F7-9D0D-B55B7D6EFC6B}"/>
              </a:ext>
            </a:extLst>
          </p:cNvPr>
          <p:cNvSpPr/>
          <p:nvPr>
            <p:custDataLst>
              <p:tags r:id="rId3"/>
            </p:custDataLst>
          </p:nvPr>
        </p:nvSpPr>
        <p:spPr bwMode="auto">
          <a:xfrm>
            <a:off x="13995400"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E698E14-9004-4371-BD41-CC46ABFC66A3}" type="datetime'ju''n''''''''-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jun-24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4" name="Retângulo 103">
            <a:extLst>
              <a:ext uri="{FF2B5EF4-FFF2-40B4-BE49-F238E27FC236}">
                <a16:creationId xmlns:a16="http://schemas.microsoft.com/office/drawing/2014/main" id="{3ADE5334-7073-5353-9061-AE8C7962A112}"/>
              </a:ext>
            </a:extLst>
          </p:cNvPr>
          <p:cNvSpPr/>
          <p:nvPr>
            <p:custDataLst>
              <p:tags r:id="rId4"/>
            </p:custDataLst>
          </p:nvPr>
        </p:nvSpPr>
        <p:spPr bwMode="auto">
          <a:xfrm>
            <a:off x="14878050"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1FD835F-80CB-46DB-B80B-571172FD06BB}" type="datetime's''''''''''''''''''''e''''''''t''''-''''''''''''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set-24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5" name="Retângulo 104">
            <a:extLst>
              <a:ext uri="{FF2B5EF4-FFF2-40B4-BE49-F238E27FC236}">
                <a16:creationId xmlns:a16="http://schemas.microsoft.com/office/drawing/2014/main" id="{A3A83465-980D-F409-BAC7-B6622A5D9660}"/>
              </a:ext>
            </a:extLst>
          </p:cNvPr>
          <p:cNvSpPr/>
          <p:nvPr>
            <p:custDataLst>
              <p:tags r:id="rId5"/>
            </p:custDataLst>
          </p:nvPr>
        </p:nvSpPr>
        <p:spPr bwMode="auto">
          <a:xfrm>
            <a:off x="15738475" y="4235450"/>
            <a:ext cx="5159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A77C332-C5E0-44E8-BE38-34FF8B156302}" type="datetime'd''''''''e''z''-''''''''''2''''''''''''''''4'''''">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dez-24</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06" name="Retângulo 105">
            <a:extLst>
              <a:ext uri="{FF2B5EF4-FFF2-40B4-BE49-F238E27FC236}">
                <a16:creationId xmlns:a16="http://schemas.microsoft.com/office/drawing/2014/main" id="{59B5F11C-D1A9-F829-2697-A30A551C4B08}"/>
              </a:ext>
            </a:extLst>
          </p:cNvPr>
          <p:cNvSpPr/>
          <p:nvPr>
            <p:custDataLst>
              <p:tags r:id="rId6"/>
            </p:custDataLst>
          </p:nvPr>
        </p:nvSpPr>
        <p:spPr bwMode="auto">
          <a:xfrm>
            <a:off x="16606838" y="4235450"/>
            <a:ext cx="5429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9AF7E86-CEDC-4FA7-B8D5-73DA194512D7}" type="datetime'''m''''''''a''''''''''r''''''''''''''''''-''''''2''''''''5'">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algn="ctr">
                <a:spcBef>
                  <a:spcPct val="0"/>
                </a:spcBef>
                <a:spcAft>
                  <a:spcPct val="0"/>
                </a:spcAft>
              </a:pPr>
              <a:t>mar-25</a:t>
            </a:fld>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4" name="Retângulo 3">
            <a:extLst>
              <a:ext uri="{FF2B5EF4-FFF2-40B4-BE49-F238E27FC236}">
                <a16:creationId xmlns:a16="http://schemas.microsoft.com/office/drawing/2014/main" id="{4571293B-E152-42B7-052D-5568A4A52BDE}"/>
              </a:ext>
            </a:extLst>
          </p:cNvPr>
          <p:cNvSpPr/>
          <p:nvPr>
            <p:custDataLst>
              <p:tags r:id="rId7"/>
            </p:custDataLst>
          </p:nvPr>
        </p:nvSpPr>
        <p:spPr bwMode="auto">
          <a:xfrm>
            <a:off x="17522825" y="4235450"/>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BFA459A-D5C6-41B0-B849-3FCC3F268F00}" type="datetime'''j''''''''''''''''''''u''''''''''n''''''''''''''-25'''">
              <a:rPr lang="pt-BR" altLang="en-US" sz="1200" smtClean="0">
                <a:solidFill>
                  <a:srgbClr val="000000"/>
                </a:solidFill>
                <a:latin typeface="Mulish"/>
                <a:ea typeface="Open Sans" panose="020B0606030504020204" pitchFamily="34" charset="0"/>
                <a:cs typeface="Open Sans" panose="020B0606030504020204" pitchFamily="34" charset="0"/>
              </a:rPr>
              <a:pPr algn="ctr">
                <a:spcBef>
                  <a:spcPct val="0"/>
                </a:spcBef>
                <a:spcAft>
                  <a:spcPct val="0"/>
                </a:spcAft>
              </a:pPr>
              <a:t>jun-25</a:t>
            </a:fld>
            <a:endParaRPr lang="pt-BR" sz="1200" dirty="0">
              <a:solidFill>
                <a:srgbClr val="000000"/>
              </a:solidFill>
              <a:latin typeface="Mulish"/>
              <a:ea typeface="Open Sans" panose="020B0606030504020204" pitchFamily="34" charset="0"/>
              <a:cs typeface="Open Sans" panose="020B0606030504020204" pitchFamily="34" charset="0"/>
              <a:sym typeface="Mulish"/>
            </a:endParaRPr>
          </a:p>
        </p:txBody>
      </p:sp>
      <p:graphicFrame>
        <p:nvGraphicFramePr>
          <p:cNvPr id="8" name="Chart 3">
            <a:extLst>
              <a:ext uri="{FF2B5EF4-FFF2-40B4-BE49-F238E27FC236}">
                <a16:creationId xmlns:a16="http://schemas.microsoft.com/office/drawing/2014/main" id="{0D6B3642-C58A-8CDD-7973-CDC341AC5B42}"/>
              </a:ext>
            </a:extLst>
          </p:cNvPr>
          <p:cNvGraphicFramePr/>
          <p:nvPr>
            <p:custDataLst>
              <p:tags r:id="rId8"/>
            </p:custDataLst>
          </p:nvPr>
        </p:nvGraphicFramePr>
        <p:xfrm>
          <a:off x="433388" y="4437063"/>
          <a:ext cx="5043487" cy="3033712"/>
        </p:xfrm>
        <a:graphic>
          <a:graphicData uri="http://schemas.openxmlformats.org/drawingml/2006/chart">
            <c:chart xmlns:c="http://schemas.openxmlformats.org/drawingml/2006/chart" xmlns:r="http://schemas.openxmlformats.org/officeDocument/2006/relationships" r:id="rId23"/>
          </a:graphicData>
        </a:graphic>
      </p:graphicFrame>
      <p:cxnSp>
        <p:nvCxnSpPr>
          <p:cNvPr id="11" name="Conector reto 10">
            <a:extLst>
              <a:ext uri="{FF2B5EF4-FFF2-40B4-BE49-F238E27FC236}">
                <a16:creationId xmlns:a16="http://schemas.microsoft.com/office/drawing/2014/main" id="{DD99614C-410C-5363-78C5-8495DD67D9DB}"/>
              </a:ext>
            </a:extLst>
          </p:cNvPr>
          <p:cNvCxnSpPr/>
          <p:nvPr>
            <p:custDataLst>
              <p:tags r:id="rId9"/>
            </p:custDataLst>
          </p:nvPr>
        </p:nvCxnSpPr>
        <p:spPr bwMode="auto">
          <a:xfrm flipV="1">
            <a:off x="1003300" y="4414838"/>
            <a:ext cx="0" cy="2147888"/>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Conector reto 13">
            <a:extLst>
              <a:ext uri="{FF2B5EF4-FFF2-40B4-BE49-F238E27FC236}">
                <a16:creationId xmlns:a16="http://schemas.microsoft.com/office/drawing/2014/main" id="{00A662F0-26FD-71E5-6CDE-E29B74798517}"/>
              </a:ext>
            </a:extLst>
          </p:cNvPr>
          <p:cNvCxnSpPr/>
          <p:nvPr>
            <p:custDataLst>
              <p:tags r:id="rId10"/>
            </p:custDataLst>
          </p:nvPr>
        </p:nvCxnSpPr>
        <p:spPr bwMode="auto">
          <a:xfrm>
            <a:off x="1003300" y="4414838"/>
            <a:ext cx="16383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Conector reto 14">
            <a:extLst>
              <a:ext uri="{FF2B5EF4-FFF2-40B4-BE49-F238E27FC236}">
                <a16:creationId xmlns:a16="http://schemas.microsoft.com/office/drawing/2014/main" id="{103788DC-1BE8-EBC7-1731-9A95DE51FEBD}"/>
              </a:ext>
            </a:extLst>
          </p:cNvPr>
          <p:cNvCxnSpPr/>
          <p:nvPr>
            <p:custDataLst>
              <p:tags r:id="rId11"/>
            </p:custDataLst>
          </p:nvPr>
        </p:nvCxnSpPr>
        <p:spPr bwMode="auto">
          <a:xfrm>
            <a:off x="3267075" y="4414838"/>
            <a:ext cx="1638300"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Conector reto 15">
            <a:extLst>
              <a:ext uri="{FF2B5EF4-FFF2-40B4-BE49-F238E27FC236}">
                <a16:creationId xmlns:a16="http://schemas.microsoft.com/office/drawing/2014/main" id="{04F32EDA-A5DA-AD72-379C-BFA4E9B44A13}"/>
              </a:ext>
            </a:extLst>
          </p:cNvPr>
          <p:cNvCxnSpPr/>
          <p:nvPr>
            <p:custDataLst>
              <p:tags r:id="rId12"/>
            </p:custDataLst>
          </p:nvPr>
        </p:nvCxnSpPr>
        <p:spPr bwMode="auto">
          <a:xfrm>
            <a:off x="4905375" y="44148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7" name="Retângulo 16">
            <a:extLst>
              <a:ext uri="{FF2B5EF4-FFF2-40B4-BE49-F238E27FC236}">
                <a16:creationId xmlns:a16="http://schemas.microsoft.com/office/drawing/2014/main" id="{52B80FC6-0CB0-7FEA-AC6D-CE95B685435A}"/>
              </a:ext>
            </a:extLst>
          </p:cNvPr>
          <p:cNvSpPr/>
          <p:nvPr>
            <p:custDataLst>
              <p:tags r:id="rId13"/>
            </p:custDataLst>
          </p:nvPr>
        </p:nvSpPr>
        <p:spPr bwMode="auto">
          <a:xfrm>
            <a:off x="838200" y="7278688"/>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13566EB-C4F9-42FC-AB58-6E8D0A87AC39}" type="datetime'''''''4''''''''T''''''''''''''''''2''''''4'''''''''''''">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t>4T24</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8" name="Retângulo 17">
            <a:extLst>
              <a:ext uri="{FF2B5EF4-FFF2-40B4-BE49-F238E27FC236}">
                <a16:creationId xmlns:a16="http://schemas.microsoft.com/office/drawing/2014/main" id="{9280B5E0-773E-F66A-3E60-CC5D2C681C4F}"/>
              </a:ext>
            </a:extLst>
          </p:cNvPr>
          <p:cNvSpPr/>
          <p:nvPr>
            <p:custDataLst>
              <p:tags r:id="rId14"/>
            </p:custDataLst>
          </p:nvPr>
        </p:nvSpPr>
        <p:spPr bwMode="auto">
          <a:xfrm>
            <a:off x="1814513" y="7278688"/>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D42D581-9314-43EA-9700-58DDAAA5E916}" type="datetime'''''1''''''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t>1T25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19" name="Retângulo 18">
            <a:extLst>
              <a:ext uri="{FF2B5EF4-FFF2-40B4-BE49-F238E27FC236}">
                <a16:creationId xmlns:a16="http://schemas.microsoft.com/office/drawing/2014/main" id="{D52F0098-8C4E-3D45-49C4-4AECDE5F8628}"/>
              </a:ext>
            </a:extLst>
          </p:cNvPr>
          <p:cNvSpPr/>
          <p:nvPr>
            <p:custDataLst>
              <p:tags r:id="rId15"/>
            </p:custDataLst>
          </p:nvPr>
        </p:nvSpPr>
        <p:spPr bwMode="auto">
          <a:xfrm>
            <a:off x="2789238" y="7278688"/>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40CA8B4-DBD3-480F-9737-746668AA1E19}" type="datetime'2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t>2T25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0" name="Retângulo 19">
            <a:extLst>
              <a:ext uri="{FF2B5EF4-FFF2-40B4-BE49-F238E27FC236}">
                <a16:creationId xmlns:a16="http://schemas.microsoft.com/office/drawing/2014/main" id="{19B14A14-F689-12F8-D986-7763C07DD46E}"/>
              </a:ext>
            </a:extLst>
          </p:cNvPr>
          <p:cNvSpPr/>
          <p:nvPr>
            <p:custDataLst>
              <p:tags r:id="rId16"/>
            </p:custDataLst>
          </p:nvPr>
        </p:nvSpPr>
        <p:spPr bwMode="auto">
          <a:xfrm>
            <a:off x="3765550" y="7278688"/>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FDC2A116-741A-4AF5-A4C2-1ECDA2F4F65E}" type="datetime'''''''''3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t>3T25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1" name="Retângulo 20">
            <a:extLst>
              <a:ext uri="{FF2B5EF4-FFF2-40B4-BE49-F238E27FC236}">
                <a16:creationId xmlns:a16="http://schemas.microsoft.com/office/drawing/2014/main" id="{7380E208-EFA0-3CAA-4BD2-5A492ACF76DA}"/>
              </a:ext>
            </a:extLst>
          </p:cNvPr>
          <p:cNvSpPr/>
          <p:nvPr>
            <p:custDataLst>
              <p:tags r:id="rId17"/>
            </p:custDataLst>
          </p:nvPr>
        </p:nvSpPr>
        <p:spPr bwMode="auto">
          <a:xfrm>
            <a:off x="4740275" y="7278688"/>
            <a:ext cx="3317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6EDEC8E-4E3D-4E37-A9DF-14A584C7F7F7}" type="datetime'''''''''''''4''''''''''''''''''T''''''''''''''''2''''5'''''''">
              <a:rPr lang="pt-BR" altLang="en-US" sz="1050" smtClean="0">
                <a:solidFill>
                  <a:srgbClr val="000000"/>
                </a:solidFill>
                <a:latin typeface="Mulish" pitchFamily="2" charset="0"/>
                <a:ea typeface="Open Sans" panose="020B0606030504020204" pitchFamily="34" charset="0"/>
                <a:cs typeface="Open Sans" panose="020B0606030504020204" pitchFamily="34" charset="0"/>
              </a:rPr>
              <a:pPr/>
              <a:t>4T25</a:t>
            </a:fld>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a:endParaRPr>
          </a:p>
        </p:txBody>
      </p:sp>
      <p:sp>
        <p:nvSpPr>
          <p:cNvPr id="23" name="Elipse 22">
            <a:extLst>
              <a:ext uri="{FF2B5EF4-FFF2-40B4-BE49-F238E27FC236}">
                <a16:creationId xmlns:a16="http://schemas.microsoft.com/office/drawing/2014/main" id="{6720E2C4-F4E0-B05C-FAF2-6A4D3EE538E7}"/>
              </a:ext>
            </a:extLst>
          </p:cNvPr>
          <p:cNvSpPr/>
          <p:nvPr>
            <p:custDataLst>
              <p:tags r:id="rId18"/>
            </p:custDataLst>
          </p:nvPr>
        </p:nvSpPr>
        <p:spPr bwMode="auto">
          <a:xfrm>
            <a:off x="2641600" y="4302125"/>
            <a:ext cx="627063" cy="227013"/>
          </a:xfrm>
          <a:prstGeom prst="ellipse">
            <a:avLst/>
          </a:prstGeom>
          <a:noFill/>
          <a:ln w="9525" cap="flat"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bg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55875CC9-85C8-4D7A-BF39-462BF627BD25}" type="datetime'''''''''''+4''''3''''''''''''''''''''''''1''''''''''''''''%'">
              <a:rPr lang="en-US" altLang="en-US" sz="1050" b="1" smtClean="0">
                <a:solidFill>
                  <a:schemeClr val="tx1"/>
                </a:solidFill>
                <a:latin typeface="Mulish" pitchFamily="2" charset="0"/>
              </a:rPr>
              <a:pPr/>
              <a:t>+431%</a:t>
            </a:fld>
            <a:endParaRPr lang="en-US" sz="1050" b="1" dirty="0">
              <a:solidFill>
                <a:schemeClr val="tx1"/>
              </a:solidFill>
              <a:latin typeface="Mulish" pitchFamily="2" charset="0"/>
              <a:sym typeface="Mulish" pitchFamily="2" charset="0"/>
            </a:endParaRPr>
          </a:p>
        </p:txBody>
      </p:sp>
      <p:sp>
        <p:nvSpPr>
          <p:cNvPr id="45" name="CaixaDeTexto 44">
            <a:extLst>
              <a:ext uri="{FF2B5EF4-FFF2-40B4-BE49-F238E27FC236}">
                <a16:creationId xmlns:a16="http://schemas.microsoft.com/office/drawing/2014/main" id="{091E8B39-EA28-94D8-BBE0-640DE2356408}"/>
              </a:ext>
            </a:extLst>
          </p:cNvPr>
          <p:cNvSpPr txBox="1"/>
          <p:nvPr/>
        </p:nvSpPr>
        <p:spPr>
          <a:xfrm>
            <a:off x="6197600" y="4546600"/>
            <a:ext cx="6386510" cy="3770263"/>
          </a:xfrm>
          <a:prstGeom prst="rect">
            <a:avLst/>
          </a:prstGeom>
          <a:noFill/>
        </p:spPr>
        <p:txBody>
          <a:bodyPr wrap="square">
            <a:spAutoFit/>
          </a:bodyPr>
          <a:lstStyle/>
          <a:p>
            <a:pPr marL="421200" lvl="1" defTabSz="457200">
              <a:spcAft>
                <a:spcPts val="600"/>
              </a:spcAft>
              <a:buClr>
                <a:srgbClr val="741836"/>
              </a:buClr>
            </a:pPr>
            <a:r>
              <a:rPr lang="pt-BR" sz="1200" b="1" dirty="0">
                <a:solidFill>
                  <a:srgbClr val="7F252F"/>
                </a:solidFill>
                <a:latin typeface="Mulish" pitchFamily="2" charset="0"/>
                <a:ea typeface="Open Sans" panose="020B0606030504020204" pitchFamily="34" charset="0"/>
                <a:cs typeface="Open Sans" panose="020B0606030504020204" pitchFamily="34" charset="0"/>
              </a:rPr>
              <a:t>Múltiplas Avenidas de Crescimento Ainda por Acelerar</a:t>
            </a:r>
            <a:br>
              <a:rPr lang="pt-BR" sz="1200" b="1" dirty="0">
                <a:solidFill>
                  <a:srgbClr val="7F252F"/>
                </a:solidFill>
                <a:latin typeface="Mulish" pitchFamily="2" charset="0"/>
                <a:ea typeface="Open Sans" panose="020B0606030504020204" pitchFamily="34" charset="0"/>
                <a:cs typeface="Open Sans" panose="020B0606030504020204" pitchFamily="34" charset="0"/>
              </a:rPr>
            </a:br>
            <a:r>
              <a:rPr lang="pt-BR" sz="1200" b="1" dirty="0">
                <a:solidFill>
                  <a:srgbClr val="7F252F"/>
                </a:solidFill>
                <a:latin typeface="Mulish" pitchFamily="2" charset="0"/>
                <a:ea typeface="Open Sans" panose="020B0606030504020204" pitchFamily="34" charset="0"/>
                <a:cs typeface="Open Sans" panose="020B0606030504020204" pitchFamily="34" charset="0"/>
              </a:rPr>
              <a:t>Cartões de Crédito Consignado como Vertical de Crescimento Escalável</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Parcerias com varejistas para oferta de descontos em produtos selecionados, aumentando a atratividade do cartão, frequência de uso e engajamento do cliente, sem aumento da exposição ao risco de crédito</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Incentivos focados em ampliar a utilização da margem consignável disponível para compras, impulsionando volume transacional e monetização, sem risco de crédito incremental</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Quando vinculados à conta corrente, os cartões podem oferecer limite de crédito adicional sem garantia, permitindo crescimento incremental além da margem consignável regulada, preservando disciplina de risco</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Melhoria no acesso aos limites de crédito consignados, impulsionada pela evolução das plataformas de processamento da margem, elevando a experiência do usuário e a utilização dentro dos limites regulatórios</a:t>
            </a:r>
          </a:p>
          <a:p>
            <a:pPr marL="1058400" lvl="2" indent="-180000" algn="just">
              <a:spcAft>
                <a:spcPts val="600"/>
              </a:spcAft>
              <a:buClr>
                <a:srgbClr val="741836"/>
              </a:buClr>
              <a:buFont typeface="Symbol" panose="05050102010706020507" pitchFamily="18" charset="2"/>
              <a:buChar char="ñ"/>
            </a:pPr>
            <a:endParaRPr lang="pt-BR" sz="1200" dirty="0">
              <a:latin typeface="Mulish Light" pitchFamily="2" charset="0"/>
              <a:ea typeface="Open Sans" panose="020B0606030504020204" pitchFamily="34" charset="0"/>
              <a:cs typeface="Open Sans" panose="020B0606030504020204" pitchFamily="34" charset="0"/>
            </a:endParaRPr>
          </a:p>
          <a:p>
            <a:pPr marL="601200" lvl="1" indent="-180000" defTabSz="457200">
              <a:spcAft>
                <a:spcPts val="600"/>
              </a:spcAft>
              <a:buClr>
                <a:srgbClr val="741836"/>
              </a:buClr>
              <a:buFont typeface="Symbol" panose="05050102010706020507" pitchFamily="18" charset="2"/>
              <a:buChar char="ñ"/>
            </a:pPr>
            <a:endParaRPr lang="pt-BR" sz="1200" kern="0" dirty="0">
              <a:latin typeface="Mulish Light" pitchFamily="2" charset="0"/>
              <a:ea typeface="Open Sans" panose="020B0606030504020204" pitchFamily="34" charset="0"/>
              <a:cs typeface="Open Sans" panose="020B0606030504020204" pitchFamily="34" charset="0"/>
            </a:endParaRPr>
          </a:p>
          <a:p>
            <a:pPr marL="601200" lvl="1" indent="-180000" defTabSz="457200">
              <a:spcAft>
                <a:spcPts val="600"/>
              </a:spcAft>
              <a:buClr>
                <a:srgbClr val="741836"/>
              </a:buClr>
              <a:buFont typeface="Symbol" panose="05050102010706020507" pitchFamily="18" charset="2"/>
              <a:buChar char="ñ"/>
            </a:pPr>
            <a:endParaRPr lang="pt-BR" sz="1200" kern="0" dirty="0">
              <a:latin typeface="Mulish Light" pitchFamily="2" charset="0"/>
              <a:ea typeface="Open Sans" panose="020B0606030504020204" pitchFamily="34" charset="0"/>
              <a:cs typeface="Open Sans" panose="020B0606030504020204" pitchFamily="34" charset="0"/>
            </a:endParaRPr>
          </a:p>
        </p:txBody>
      </p:sp>
      <p:sp>
        <p:nvSpPr>
          <p:cNvPr id="3" name="CaixaDeTexto 2">
            <a:extLst>
              <a:ext uri="{FF2B5EF4-FFF2-40B4-BE49-F238E27FC236}">
                <a16:creationId xmlns:a16="http://schemas.microsoft.com/office/drawing/2014/main" id="{745E0753-4BC0-BF95-511A-C9387EEBFDFB}"/>
              </a:ext>
            </a:extLst>
          </p:cNvPr>
          <p:cNvSpPr txBox="1"/>
          <p:nvPr/>
        </p:nvSpPr>
        <p:spPr>
          <a:xfrm>
            <a:off x="6194201" y="790421"/>
            <a:ext cx="6632799" cy="3924151"/>
          </a:xfrm>
          <a:prstGeom prst="rect">
            <a:avLst/>
          </a:prstGeom>
          <a:noFill/>
        </p:spPr>
        <p:txBody>
          <a:bodyPr wrap="square">
            <a:spAutoFit/>
          </a:bodyPr>
          <a:lstStyle/>
          <a:p>
            <a:pPr marL="421200" lvl="1" algn="just">
              <a:spcAft>
                <a:spcPts val="600"/>
              </a:spcAft>
              <a:buClr>
                <a:srgbClr val="741836"/>
              </a:buClr>
            </a:pPr>
            <a:r>
              <a:rPr lang="pt-BR" sz="1400" b="1" dirty="0">
                <a:solidFill>
                  <a:srgbClr val="7F252F"/>
                </a:solidFill>
                <a:latin typeface="Mulish" pitchFamily="2" charset="0"/>
                <a:ea typeface="Open Sans" panose="020B0606030504020204" pitchFamily="34" charset="0"/>
                <a:cs typeface="Open Sans" panose="020B0606030504020204" pitchFamily="34" charset="0"/>
              </a:rPr>
              <a:t>Pine Holding </a:t>
            </a:r>
            <a:r>
              <a:rPr lang="pt-BR" sz="1200" b="1" dirty="0">
                <a:latin typeface="Mulish Light" pitchFamily="2" charset="0"/>
                <a:ea typeface="Open Sans" panose="020B0606030504020204" pitchFamily="34" charset="0"/>
                <a:cs typeface="Open Sans" panose="020B0606030504020204" pitchFamily="34" charset="0"/>
              </a:rPr>
              <a:t>– </a:t>
            </a:r>
            <a:r>
              <a:rPr lang="pt-BR" sz="1200" dirty="0">
                <a:latin typeface="Mulish Light" pitchFamily="2" charset="0"/>
                <a:ea typeface="Open Sans" panose="020B0606030504020204" pitchFamily="34" charset="0"/>
                <a:cs typeface="Open Sans" panose="020B0606030504020204" pitchFamily="34" charset="0"/>
              </a:rPr>
              <a:t>Reorganização do Varejo Concluída, com Foco Total em Escala e Rentabilidade</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Saída integral da BYX e consolidação de 99,8%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 </a:t>
            </a:r>
            <a:r>
              <a:rPr lang="pt-BR" sz="1200" dirty="0" err="1">
                <a:latin typeface="Mulish Light" pitchFamily="2" charset="0"/>
                <a:ea typeface="Open Sans" panose="020B0606030504020204" pitchFamily="34" charset="0"/>
                <a:cs typeface="Open Sans" panose="020B0606030504020204" pitchFamily="34" charset="0"/>
              </a:rPr>
              <a:t>jan</a:t>
            </a:r>
            <a:r>
              <a:rPr lang="pt-BR" sz="1200" dirty="0">
                <a:latin typeface="Mulish Light" pitchFamily="2" charset="0"/>
                <a:ea typeface="Open Sans" panose="020B0606030504020204" pitchFamily="34" charset="0"/>
                <a:cs typeface="Open Sans" panose="020B0606030504020204" pitchFamily="34" charset="0"/>
              </a:rPr>
              <a:t>/26</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Cartões Consignados como Principal Vetor de Crescimento Escalável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Vertical recorrente e de baixo risco</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Recebimento de quotas adicionais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Conclusão da transação (aquisição de mais 11,98% da </a:t>
            </a:r>
            <a:r>
              <a:rPr lang="pt-BR" sz="1200" dirty="0" err="1">
                <a:latin typeface="Mulish Light" pitchFamily="2" charset="0"/>
                <a:ea typeface="Open Sans" panose="020B0606030504020204" pitchFamily="34" charset="0"/>
                <a:cs typeface="Open Sans" panose="020B0606030504020204" pitchFamily="34" charset="0"/>
              </a:rPr>
              <a:t>AmigoZ</a:t>
            </a:r>
            <a:r>
              <a:rPr lang="pt-BR" sz="1200" dirty="0">
                <a:latin typeface="Mulish Light" pitchFamily="2" charset="0"/>
                <a:ea typeface="Open Sans" panose="020B0606030504020204" pitchFamily="34" charset="0"/>
                <a:cs typeface="Open Sans" panose="020B0606030504020204" pitchFamily="34" charset="0"/>
              </a:rPr>
              <a:t>, elevando a participação para 99,8%) – </a:t>
            </a:r>
            <a:r>
              <a:rPr lang="pt-BR" sz="1200" dirty="0" err="1">
                <a:latin typeface="Mulish Light" pitchFamily="2" charset="0"/>
                <a:ea typeface="Open Sans" panose="020B0606030504020204" pitchFamily="34" charset="0"/>
                <a:cs typeface="Open Sans" panose="020B0606030504020204" pitchFamily="34" charset="0"/>
              </a:rPr>
              <a:t>jan</a:t>
            </a:r>
            <a:r>
              <a:rPr lang="pt-BR" sz="1200" dirty="0">
                <a:latin typeface="Mulish Light" pitchFamily="2" charset="0"/>
                <a:ea typeface="Open Sans" panose="020B0606030504020204" pitchFamily="34" charset="0"/>
                <a:cs typeface="Open Sans" panose="020B0606030504020204" pitchFamily="34" charset="0"/>
              </a:rPr>
              <a:t>/26</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Expansão de Uso e Monetização sem Aumento de Risco de Crédito</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Parcerias com varejistas, incentivos à utilização da margem e maior frequência transacional</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Oferta de Crédito Incremental com Disciplina de Risco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Limites adicionais “clean” via integração com conta corrente</a:t>
            </a:r>
          </a:p>
          <a:p>
            <a:pPr marL="1058400" lvl="2"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Plataforma em Evolução para Sustentar Crescimento	</a:t>
            </a:r>
          </a:p>
          <a:p>
            <a:pPr marL="1515600" lvl="3" indent="-180000" algn="just">
              <a:spcAft>
                <a:spcPts val="600"/>
              </a:spcAft>
              <a:buClr>
                <a:srgbClr val="741836"/>
              </a:buClr>
              <a:buFont typeface="Symbol" panose="05050102010706020507" pitchFamily="18" charset="2"/>
              <a:buChar char="ñ"/>
            </a:pPr>
            <a:r>
              <a:rPr lang="pt-BR" sz="1200" dirty="0">
                <a:latin typeface="Mulish Light" pitchFamily="2" charset="0"/>
                <a:ea typeface="Open Sans" panose="020B0606030504020204" pitchFamily="34" charset="0"/>
                <a:cs typeface="Open Sans" panose="020B0606030504020204" pitchFamily="34" charset="0"/>
              </a:rPr>
              <a:t>Melhoria contínua no processamento da margem e na experiência do cliente</a:t>
            </a:r>
          </a:p>
        </p:txBody>
      </p:sp>
    </p:spTree>
    <p:extLst>
      <p:ext uri="{BB962C8B-B14F-4D97-AF65-F5344CB8AC3E}">
        <p14:creationId xmlns:p14="http://schemas.microsoft.com/office/powerpoint/2010/main" val="322644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069B1-CA99-6C9A-B545-3B0B5BF83164}"/>
              </a:ext>
            </a:extLst>
          </p:cNvPr>
          <p:cNvSpPr txBox="1"/>
          <p:nvPr/>
        </p:nvSpPr>
        <p:spPr>
          <a:xfrm>
            <a:off x="406400" y="1117600"/>
            <a:ext cx="12573000" cy="4247317"/>
          </a:xfrm>
          <a:prstGeom prst="rect">
            <a:avLst/>
          </a:prstGeom>
          <a:noFill/>
        </p:spPr>
        <p:txBody>
          <a:bodyPr wrap="square">
            <a:spAutoFit/>
          </a:bodyPr>
          <a:lstStyle/>
          <a:p>
            <a:pPr>
              <a:spcBef>
                <a:spcPts val="1200"/>
              </a:spcBef>
              <a:spcAft>
                <a:spcPts val="1200"/>
              </a:spcAft>
            </a:pPr>
            <a:r>
              <a:rPr lang="en-US" sz="1400" spc="270" dirty="0">
                <a:solidFill>
                  <a:schemeClr val="tx1">
                    <a:lumMod val="95000"/>
                    <a:lumOff val="5000"/>
                  </a:schemeClr>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2025 marks the beginning of a new cycle of high profitability, supported by the disciplined execution of our strategy, the consolidation of a diversified model across multiple credit lines, and an increasingly efficient capital allocation.</a:t>
            </a:r>
          </a:p>
          <a:p>
            <a:pPr>
              <a:spcBef>
                <a:spcPts val="1200"/>
              </a:spcBef>
              <a:spcAft>
                <a:spcPts val="1200"/>
              </a:spcAft>
            </a:pPr>
            <a:r>
              <a:rPr lang="en-US" sz="1400" spc="270" dirty="0">
                <a:solidFill>
                  <a:schemeClr val="tx1">
                    <a:lumMod val="95000"/>
                    <a:lumOff val="5000"/>
                  </a:schemeClr>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In Collateralized Retail, we have consistently advanced with the consolidation of private payroll loans and the expansion of payroll and benefit cards. Digital, collateralized, and scalable products have expanded our client base, increased profitability, and reinforced operational efficiency, supported by data and technology. Strategic moves in our invested companies have simplified the corporate structure and strengthened cash generation.</a:t>
            </a:r>
          </a:p>
          <a:p>
            <a:pPr>
              <a:spcBef>
                <a:spcPts val="1200"/>
              </a:spcBef>
              <a:spcAft>
                <a:spcPts val="1200"/>
              </a:spcAft>
            </a:pPr>
            <a:r>
              <a:rPr lang="en-US" sz="1400" spc="270" dirty="0">
                <a:solidFill>
                  <a:schemeClr val="tx1">
                    <a:lumMod val="95000"/>
                    <a:lumOff val="5000"/>
                  </a:schemeClr>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In Wholesale, we maintained a selective approach to corporate credit, preserving the quality of our portfolio and originating attractive capital allocation opportunities. Derivatives, insurance, and Capital Markets gained scale, expanding cross-selling, revenue recurrence, and our origination and distribution capacity.</a:t>
            </a:r>
          </a:p>
          <a:p>
            <a:pPr>
              <a:spcBef>
                <a:spcPts val="1200"/>
              </a:spcBef>
              <a:spcAft>
                <a:spcPts val="1200"/>
              </a:spcAft>
            </a:pPr>
            <a:r>
              <a:rPr lang="en-US" sz="1400" spc="270" dirty="0">
                <a:solidFill>
                  <a:schemeClr val="tx1">
                    <a:lumMod val="95000"/>
                    <a:lumOff val="5000"/>
                  </a:schemeClr>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Throughout the year, we diversified our funding sources, reduced our cost of funding, and advanced in technology, data, and AI. We ended 2025 stronger, more efficient, and well-positioned to sustain this new cycle of profitability and value generation.</a:t>
            </a:r>
            <a:endParaRPr lang="pt-BR" sz="1400" spc="270" dirty="0">
              <a:solidFill>
                <a:schemeClr val="tx1">
                  <a:lumMod val="95000"/>
                  <a:lumOff val="5000"/>
                </a:schemeClr>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10" name="Produtos">
            <a:extLst>
              <a:ext uri="{FF2B5EF4-FFF2-40B4-BE49-F238E27FC236}">
                <a16:creationId xmlns:a16="http://schemas.microsoft.com/office/drawing/2014/main" id="{7755979E-FF51-F6BA-2325-EA98CC0F04D8}"/>
              </a:ext>
            </a:extLst>
          </p:cNvPr>
          <p:cNvSpPr txBox="1"/>
          <p:nvPr/>
        </p:nvSpPr>
        <p:spPr>
          <a:xfrm>
            <a:off x="254000" y="-149448"/>
            <a:ext cx="47785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7F252F"/>
                </a:solidFill>
                <a:latin typeface="Gatwick Light" panose="00000500000000000000" pitchFamily="2" charset="0"/>
              </a:rPr>
              <a:t>HIGHLIGHTS</a:t>
            </a:r>
            <a:endParaRPr sz="1400" dirty="0">
              <a:solidFill>
                <a:srgbClr val="7F252F"/>
              </a:solidFill>
              <a:latin typeface="Gatwick Light" panose="00000500000000000000" pitchFamily="2" charset="0"/>
            </a:endParaRPr>
          </a:p>
        </p:txBody>
      </p:sp>
    </p:spTree>
    <p:extLst>
      <p:ext uri="{BB962C8B-B14F-4D97-AF65-F5344CB8AC3E}">
        <p14:creationId xmlns:p14="http://schemas.microsoft.com/office/powerpoint/2010/main" val="7345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to 16" hidden="1">
            <a:extLst>
              <a:ext uri="{FF2B5EF4-FFF2-40B4-BE49-F238E27FC236}">
                <a16:creationId xmlns:a16="http://schemas.microsoft.com/office/drawing/2014/main" id="{3283A01F-BA75-FA09-17D6-756B6DBBB267}"/>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4" imgW="421" imgH="420" progId="TCLayout.ActiveDocument.1">
                  <p:embed/>
                </p:oleObj>
              </mc:Choice>
              <mc:Fallback>
                <p:oleObj name="Slide do think-cell" r:id="rId4" imgW="421" imgH="420" progId="TCLayout.ActiveDocument.1">
                  <p:embed/>
                  <p:pic>
                    <p:nvPicPr>
                      <p:cNvPr id="17" name="Objeto 16" hidden="1">
                        <a:extLst>
                          <a:ext uri="{FF2B5EF4-FFF2-40B4-BE49-F238E27FC236}">
                            <a16:creationId xmlns:a16="http://schemas.microsoft.com/office/drawing/2014/main" id="{3283A01F-BA75-FA09-17D6-756B6DBBB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7" name="CaixaDeTexto 36">
            <a:extLst>
              <a:ext uri="{FF2B5EF4-FFF2-40B4-BE49-F238E27FC236}">
                <a16:creationId xmlns:a16="http://schemas.microsoft.com/office/drawing/2014/main" id="{2B76D4CF-1BBC-F8C2-4ABC-477700A1940B}"/>
              </a:ext>
            </a:extLst>
          </p:cNvPr>
          <p:cNvSpPr txBox="1"/>
          <p:nvPr/>
        </p:nvSpPr>
        <p:spPr>
          <a:xfrm>
            <a:off x="177800" y="6312356"/>
            <a:ext cx="12214393" cy="215444"/>
          </a:xfrm>
          <a:prstGeom prst="rect">
            <a:avLst/>
          </a:prstGeom>
          <a:noFill/>
        </p:spPr>
        <p:txBody>
          <a:bodyPr wrap="square">
            <a:spAutoFit/>
          </a:bodyPr>
          <a:lstStyle/>
          <a:p>
            <a:pPr defTabSz="673321">
              <a:defRPr/>
            </a:pPr>
            <a:r>
              <a:rPr lang="en-US" sz="800" dirty="0">
                <a:solidFill>
                  <a:schemeClr val="bg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rPr>
              <a:t>1 – ROAE 4Q25 = (Earnings 4Q25*4 / Average Equity between Sep/25 and Dec/25); ROE 2025 = (Earnings 2025* / Average Equity between Dec/24 and Dec/25).</a:t>
            </a:r>
            <a:endParaRPr lang="pt-BR" sz="800" dirty="0">
              <a:solidFill>
                <a:schemeClr val="bg1"/>
              </a:solidFill>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grpSp>
        <p:nvGrpSpPr>
          <p:cNvPr id="12" name="Agrupar 11">
            <a:extLst>
              <a:ext uri="{FF2B5EF4-FFF2-40B4-BE49-F238E27FC236}">
                <a16:creationId xmlns:a16="http://schemas.microsoft.com/office/drawing/2014/main" id="{F08841EE-5663-DDCF-2AB8-F4B3A133352F}"/>
              </a:ext>
            </a:extLst>
          </p:cNvPr>
          <p:cNvGrpSpPr/>
          <p:nvPr/>
        </p:nvGrpSpPr>
        <p:grpSpPr>
          <a:xfrm>
            <a:off x="558800" y="638027"/>
            <a:ext cx="11330245" cy="1774973"/>
            <a:chOff x="558800" y="940941"/>
            <a:chExt cx="11330245" cy="1774973"/>
          </a:xfrm>
        </p:grpSpPr>
        <p:cxnSp>
          <p:nvCxnSpPr>
            <p:cNvPr id="22" name="Straight Connector 21">
              <a:extLst>
                <a:ext uri="{FF2B5EF4-FFF2-40B4-BE49-F238E27FC236}">
                  <a16:creationId xmlns:a16="http://schemas.microsoft.com/office/drawing/2014/main" id="{9CAE7DBC-7B9E-EAD1-99F0-FE5C2ED78477}"/>
                </a:ext>
              </a:extLst>
            </p:cNvPr>
            <p:cNvCxnSpPr>
              <a:cxnSpLocks/>
            </p:cNvCxnSpPr>
            <p:nvPr/>
          </p:nvCxnSpPr>
          <p:spPr>
            <a:xfrm>
              <a:off x="614755"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C70CCB1C-A0E4-3F50-6A7A-3386ADE8EA22}"/>
                </a:ext>
              </a:extLst>
            </p:cNvPr>
            <p:cNvCxnSpPr>
              <a:cxnSpLocks/>
            </p:cNvCxnSpPr>
            <p:nvPr/>
          </p:nvCxnSpPr>
          <p:spPr>
            <a:xfrm>
              <a:off x="6475511" y="1310316"/>
              <a:ext cx="4820845"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79" name="Retângulo 78">
              <a:extLst>
                <a:ext uri="{FF2B5EF4-FFF2-40B4-BE49-F238E27FC236}">
                  <a16:creationId xmlns:a16="http://schemas.microsoft.com/office/drawing/2014/main" id="{D12DE5C5-90C1-A77D-FBB5-9980ABD880FC}"/>
                </a:ext>
              </a:extLst>
            </p:cNvPr>
            <p:cNvSpPr/>
            <p:nvPr/>
          </p:nvSpPr>
          <p:spPr>
            <a:xfrm>
              <a:off x="635000" y="940941"/>
              <a:ext cx="4364361" cy="307777"/>
            </a:xfrm>
            <a:prstGeom prst="rect">
              <a:avLst/>
            </a:prstGeom>
            <a:noFill/>
          </p:spPr>
          <p:txBody>
            <a:bodyPr wrap="square" lIns="0">
              <a:spAutoFit/>
            </a:bodyPr>
            <a:lstStyle/>
            <a:p>
              <a:pPr defTabSz="457200"/>
              <a:r>
                <a:rPr lang="pt-BR" sz="1400" spc="300" dirty="0">
                  <a:solidFill>
                    <a:srgbClr val="EADDCA"/>
                  </a:solidFill>
                  <a:latin typeface="Mulish" pitchFamily="2" charset="0"/>
                  <a:ea typeface="Open Sans" panose="020B0606030504020204" pitchFamily="34" charset="0"/>
                  <a:cs typeface="Open Sans" panose="020B0606030504020204" pitchFamily="34" charset="0"/>
                </a:rPr>
                <a:t>NET INCOME</a:t>
              </a:r>
            </a:p>
          </p:txBody>
        </p:sp>
        <p:sp>
          <p:nvSpPr>
            <p:cNvPr id="107" name="CaixaDeTexto 6">
              <a:extLst>
                <a:ext uri="{FF2B5EF4-FFF2-40B4-BE49-F238E27FC236}">
                  <a16:creationId xmlns:a16="http://schemas.microsoft.com/office/drawing/2014/main" id="{ED65EB8E-D31E-4D42-3F96-D008B0F6D3B9}"/>
                </a:ext>
              </a:extLst>
            </p:cNvPr>
            <p:cNvSpPr txBox="1"/>
            <p:nvPr/>
          </p:nvSpPr>
          <p:spPr>
            <a:xfrm>
              <a:off x="659981"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+ 173%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4Q24</a:t>
              </a:r>
            </a:p>
          </p:txBody>
        </p:sp>
        <p:sp>
          <p:nvSpPr>
            <p:cNvPr id="18" name="TextBox 17">
              <a:extLst>
                <a:ext uri="{FF2B5EF4-FFF2-40B4-BE49-F238E27FC236}">
                  <a16:creationId xmlns:a16="http://schemas.microsoft.com/office/drawing/2014/main" id="{4ED9A9A5-C8DF-CC8A-CD03-3BA166700C34}"/>
                </a:ext>
              </a:extLst>
            </p:cNvPr>
            <p:cNvSpPr txBox="1"/>
            <p:nvPr/>
          </p:nvSpPr>
          <p:spPr>
            <a:xfrm>
              <a:off x="636937" y="1566685"/>
              <a:ext cx="2410839"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183.5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mn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25" name="CaixaDeTexto 6">
              <a:extLst>
                <a:ext uri="{FF2B5EF4-FFF2-40B4-BE49-F238E27FC236}">
                  <a16:creationId xmlns:a16="http://schemas.microsoft.com/office/drawing/2014/main" id="{44B93602-2576-BE1E-BB50-C61D29B53DA2}"/>
                </a:ext>
              </a:extLst>
            </p:cNvPr>
            <p:cNvSpPr txBox="1"/>
            <p:nvPr/>
          </p:nvSpPr>
          <p:spPr>
            <a:xfrm>
              <a:off x="3520139"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+ 72%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2024</a:t>
              </a:r>
            </a:p>
          </p:txBody>
        </p:sp>
        <p:sp>
          <p:nvSpPr>
            <p:cNvPr id="28" name="TextBox 27">
              <a:extLst>
                <a:ext uri="{FF2B5EF4-FFF2-40B4-BE49-F238E27FC236}">
                  <a16:creationId xmlns:a16="http://schemas.microsoft.com/office/drawing/2014/main" id="{D259936F-2C82-8868-B21F-8F6EA910DD63}"/>
                </a:ext>
              </a:extLst>
            </p:cNvPr>
            <p:cNvSpPr txBox="1"/>
            <p:nvPr/>
          </p:nvSpPr>
          <p:spPr>
            <a:xfrm>
              <a:off x="3494551" y="1566685"/>
              <a:ext cx="2055061"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443.6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mn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44" name="Retângulo 78">
              <a:extLst>
                <a:ext uri="{FF2B5EF4-FFF2-40B4-BE49-F238E27FC236}">
                  <a16:creationId xmlns:a16="http://schemas.microsoft.com/office/drawing/2014/main" id="{AAEC1BE2-624F-4B85-FF9F-A4530783816C}"/>
                </a:ext>
              </a:extLst>
            </p:cNvPr>
            <p:cNvSpPr/>
            <p:nvPr/>
          </p:nvSpPr>
          <p:spPr>
            <a:xfrm>
              <a:off x="6475511" y="940941"/>
              <a:ext cx="4364361" cy="307777"/>
            </a:xfrm>
            <a:prstGeom prst="rect">
              <a:avLst/>
            </a:prstGeom>
            <a:noFill/>
          </p:spPr>
          <p:txBody>
            <a:bodyPr wrap="square" lIns="0">
              <a:spAutoFit/>
            </a:bodyPr>
            <a:lstStyle/>
            <a:p>
              <a:pPr defTabSz="457200"/>
              <a:r>
                <a:rPr lang="pt-BR" sz="1400" spc="300" dirty="0">
                  <a:solidFill>
                    <a:srgbClr val="EADDCA"/>
                  </a:solidFill>
                  <a:latin typeface="Mulish" pitchFamily="2" charset="0"/>
                  <a:ea typeface="Open Sans" panose="020B0606030504020204" pitchFamily="34" charset="0"/>
                  <a:cs typeface="Open Sans" panose="020B0606030504020204" pitchFamily="34" charset="0"/>
                </a:rPr>
                <a:t>ROE</a:t>
              </a:r>
              <a:r>
                <a:rPr lang="pt-BR" sz="1400" spc="300" baseline="30000" dirty="0">
                  <a:solidFill>
                    <a:srgbClr val="EADDCA"/>
                  </a:solidFill>
                  <a:latin typeface="Mulish" pitchFamily="2" charset="0"/>
                  <a:ea typeface="Open Sans" panose="020B0606030504020204" pitchFamily="34" charset="0"/>
                  <a:cs typeface="Open Sans" panose="020B0606030504020204" pitchFamily="34" charset="0"/>
                </a:rPr>
                <a:t>1</a:t>
              </a:r>
            </a:p>
          </p:txBody>
        </p:sp>
        <p:sp>
          <p:nvSpPr>
            <p:cNvPr id="46" name="CaixaDeTexto 6">
              <a:extLst>
                <a:ext uri="{FF2B5EF4-FFF2-40B4-BE49-F238E27FC236}">
                  <a16:creationId xmlns:a16="http://schemas.microsoft.com/office/drawing/2014/main" id="{FB7D0BCD-4E54-0040-3A85-6C3F256CB06E}"/>
                </a:ext>
              </a:extLst>
            </p:cNvPr>
            <p:cNvSpPr txBox="1"/>
            <p:nvPr/>
          </p:nvSpPr>
          <p:spPr>
            <a:xfrm>
              <a:off x="6502400"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+ 32.6 bps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4T24</a:t>
              </a:r>
            </a:p>
          </p:txBody>
        </p:sp>
        <p:sp>
          <p:nvSpPr>
            <p:cNvPr id="47" name="TextBox 46">
              <a:extLst>
                <a:ext uri="{FF2B5EF4-FFF2-40B4-BE49-F238E27FC236}">
                  <a16:creationId xmlns:a16="http://schemas.microsoft.com/office/drawing/2014/main" id="{002ED2BA-972E-B432-4BC3-898A6BE374A0}"/>
                </a:ext>
              </a:extLst>
            </p:cNvPr>
            <p:cNvSpPr txBox="1"/>
            <p:nvPr/>
          </p:nvSpPr>
          <p:spPr>
            <a:xfrm>
              <a:off x="6502400" y="1566685"/>
              <a:ext cx="2647322"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54.8%</a:t>
              </a:r>
            </a:p>
          </p:txBody>
        </p:sp>
        <p:sp>
          <p:nvSpPr>
            <p:cNvPr id="50" name="CaixaDeTexto 6">
              <a:extLst>
                <a:ext uri="{FF2B5EF4-FFF2-40B4-BE49-F238E27FC236}">
                  <a16:creationId xmlns:a16="http://schemas.microsoft.com/office/drawing/2014/main" id="{7754B516-B3A6-CBAE-CFB3-6BDC51928E24}"/>
                </a:ext>
              </a:extLst>
            </p:cNvPr>
            <p:cNvSpPr txBox="1"/>
            <p:nvPr/>
          </p:nvSpPr>
          <p:spPr>
            <a:xfrm>
              <a:off x="9290392"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+ 10.5 bps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2024</a:t>
              </a:r>
            </a:p>
          </p:txBody>
        </p:sp>
        <p:sp>
          <p:nvSpPr>
            <p:cNvPr id="51" name="TextBox 50">
              <a:extLst>
                <a:ext uri="{FF2B5EF4-FFF2-40B4-BE49-F238E27FC236}">
                  <a16:creationId xmlns:a16="http://schemas.microsoft.com/office/drawing/2014/main" id="{FD2539CD-FE1B-438E-FFCE-054813F565A4}"/>
                </a:ext>
              </a:extLst>
            </p:cNvPr>
            <p:cNvSpPr txBox="1"/>
            <p:nvPr/>
          </p:nvSpPr>
          <p:spPr>
            <a:xfrm>
              <a:off x="9241723" y="1566685"/>
              <a:ext cx="2647322"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33.4%</a:t>
              </a:r>
            </a:p>
          </p:txBody>
        </p:sp>
        <p:sp>
          <p:nvSpPr>
            <p:cNvPr id="5" name="TextBox 4">
              <a:extLst>
                <a:ext uri="{FF2B5EF4-FFF2-40B4-BE49-F238E27FC236}">
                  <a16:creationId xmlns:a16="http://schemas.microsoft.com/office/drawing/2014/main" id="{2977641A-40F1-E7C6-D934-AC19A962A7E3}"/>
                </a:ext>
              </a:extLst>
            </p:cNvPr>
            <p:cNvSpPr txBox="1"/>
            <p:nvPr/>
          </p:nvSpPr>
          <p:spPr>
            <a:xfrm>
              <a:off x="558800" y="1422400"/>
              <a:ext cx="617820"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solidFill>
                  <a:srgbClr val="EADDCA"/>
                </a:solidFill>
                <a:latin typeface="Mulish" pitchFamily="2" charset="0"/>
              </a:endParaRPr>
            </a:p>
          </p:txBody>
        </p:sp>
        <p:sp>
          <p:nvSpPr>
            <p:cNvPr id="6" name="TextBox 5">
              <a:extLst>
                <a:ext uri="{FF2B5EF4-FFF2-40B4-BE49-F238E27FC236}">
                  <a16:creationId xmlns:a16="http://schemas.microsoft.com/office/drawing/2014/main" id="{C8018D3C-737C-82E4-D15B-0EBC0DDA61E0}"/>
                </a:ext>
              </a:extLst>
            </p:cNvPr>
            <p:cNvSpPr txBox="1"/>
            <p:nvPr/>
          </p:nvSpPr>
          <p:spPr>
            <a:xfrm>
              <a:off x="3454400" y="1422400"/>
              <a:ext cx="617820"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solidFill>
                  <a:srgbClr val="EADDCA"/>
                </a:solidFill>
                <a:latin typeface="Mulish" pitchFamily="2" charset="0"/>
              </a:endParaRPr>
            </a:p>
          </p:txBody>
        </p:sp>
        <p:cxnSp>
          <p:nvCxnSpPr>
            <p:cNvPr id="7" name="Straight Connector 6">
              <a:extLst>
                <a:ext uri="{FF2B5EF4-FFF2-40B4-BE49-F238E27FC236}">
                  <a16:creationId xmlns:a16="http://schemas.microsoft.com/office/drawing/2014/main" id="{88A8BFD1-9205-CFFE-BD95-D532FD34E3FA}"/>
                </a:ext>
              </a:extLst>
            </p:cNvPr>
            <p:cNvCxnSpPr>
              <a:cxnSpLocks/>
            </p:cNvCxnSpPr>
            <p:nvPr/>
          </p:nvCxnSpPr>
          <p:spPr>
            <a:xfrm>
              <a:off x="614755" y="1312202"/>
              <a:ext cx="4820845"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11" name="TextBox 10">
              <a:extLst>
                <a:ext uri="{FF2B5EF4-FFF2-40B4-BE49-F238E27FC236}">
                  <a16:creationId xmlns:a16="http://schemas.microsoft.com/office/drawing/2014/main" id="{03E8C621-190A-8DC2-91C3-C264DC8F1C35}"/>
                </a:ext>
              </a:extLst>
            </p:cNvPr>
            <p:cNvSpPr txBox="1"/>
            <p:nvPr/>
          </p:nvSpPr>
          <p:spPr>
            <a:xfrm>
              <a:off x="562577"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4Q25</a:t>
              </a:r>
              <a:endParaRPr lang="en-BR" sz="1000" dirty="0">
                <a:solidFill>
                  <a:schemeClr val="bg1"/>
                </a:solidFill>
              </a:endParaRPr>
            </a:p>
          </p:txBody>
        </p:sp>
        <p:sp>
          <p:nvSpPr>
            <p:cNvPr id="15" name="TextBox 14">
              <a:extLst>
                <a:ext uri="{FF2B5EF4-FFF2-40B4-BE49-F238E27FC236}">
                  <a16:creationId xmlns:a16="http://schemas.microsoft.com/office/drawing/2014/main" id="{7B5B22DD-F64A-A381-4ECF-D5EECDD555DA}"/>
                </a:ext>
              </a:extLst>
            </p:cNvPr>
            <p:cNvSpPr txBox="1"/>
            <p:nvPr/>
          </p:nvSpPr>
          <p:spPr>
            <a:xfrm>
              <a:off x="3454400"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2025</a:t>
              </a:r>
              <a:endParaRPr lang="en-BR" sz="1000" dirty="0">
                <a:solidFill>
                  <a:schemeClr val="bg1"/>
                </a:solidFill>
              </a:endParaRPr>
            </a:p>
          </p:txBody>
        </p:sp>
        <p:cxnSp>
          <p:nvCxnSpPr>
            <p:cNvPr id="16" name="Straight Connector 15">
              <a:extLst>
                <a:ext uri="{FF2B5EF4-FFF2-40B4-BE49-F238E27FC236}">
                  <a16:creationId xmlns:a16="http://schemas.microsoft.com/office/drawing/2014/main" id="{448D03BD-FE7A-9237-6677-C0717BD800DA}"/>
                </a:ext>
              </a:extLst>
            </p:cNvPr>
            <p:cNvCxnSpPr>
              <a:cxnSpLocks/>
            </p:cNvCxnSpPr>
            <p:nvPr/>
          </p:nvCxnSpPr>
          <p:spPr>
            <a:xfrm>
              <a:off x="3530600"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3EF3CB78-125A-80DA-1456-D38DFEE4E87F}"/>
                </a:ext>
              </a:extLst>
            </p:cNvPr>
            <p:cNvSpPr txBox="1"/>
            <p:nvPr/>
          </p:nvSpPr>
          <p:spPr>
            <a:xfrm>
              <a:off x="6415739"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4Q25</a:t>
              </a:r>
              <a:endParaRPr lang="en-BR" sz="1000" dirty="0">
                <a:solidFill>
                  <a:schemeClr val="bg1"/>
                </a:solidFill>
              </a:endParaRPr>
            </a:p>
          </p:txBody>
        </p:sp>
        <p:sp>
          <p:nvSpPr>
            <p:cNvPr id="20" name="TextBox 19">
              <a:extLst>
                <a:ext uri="{FF2B5EF4-FFF2-40B4-BE49-F238E27FC236}">
                  <a16:creationId xmlns:a16="http://schemas.microsoft.com/office/drawing/2014/main" id="{EEB575FB-5C0D-B75A-7937-CD67C0E7ADF1}"/>
                </a:ext>
              </a:extLst>
            </p:cNvPr>
            <p:cNvSpPr txBox="1"/>
            <p:nvPr/>
          </p:nvSpPr>
          <p:spPr>
            <a:xfrm>
              <a:off x="9235139"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2025</a:t>
              </a:r>
              <a:endParaRPr lang="en-BR" sz="1000" dirty="0">
                <a:solidFill>
                  <a:schemeClr val="bg1"/>
                </a:solidFill>
              </a:endParaRPr>
            </a:p>
          </p:txBody>
        </p:sp>
        <p:cxnSp>
          <p:nvCxnSpPr>
            <p:cNvPr id="21" name="Straight Connector 20">
              <a:extLst>
                <a:ext uri="{FF2B5EF4-FFF2-40B4-BE49-F238E27FC236}">
                  <a16:creationId xmlns:a16="http://schemas.microsoft.com/office/drawing/2014/main" id="{0E1D8AF8-F784-B72D-6A8B-EF8EF9D67BFB}"/>
                </a:ext>
              </a:extLst>
            </p:cNvPr>
            <p:cNvCxnSpPr>
              <a:cxnSpLocks/>
            </p:cNvCxnSpPr>
            <p:nvPr/>
          </p:nvCxnSpPr>
          <p:spPr>
            <a:xfrm>
              <a:off x="6475511"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07FAFD3A-5235-D803-8E38-DAAAF1FE2CCA}"/>
                </a:ext>
              </a:extLst>
            </p:cNvPr>
            <p:cNvCxnSpPr>
              <a:cxnSpLocks/>
            </p:cNvCxnSpPr>
            <p:nvPr/>
          </p:nvCxnSpPr>
          <p:spPr>
            <a:xfrm>
              <a:off x="9290392"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grpSp>
      <p:grpSp>
        <p:nvGrpSpPr>
          <p:cNvPr id="13" name="Agrupar 12">
            <a:extLst>
              <a:ext uri="{FF2B5EF4-FFF2-40B4-BE49-F238E27FC236}">
                <a16:creationId xmlns:a16="http://schemas.microsoft.com/office/drawing/2014/main" id="{2FAEFB2F-C2D7-D7E4-411D-A8ECD3E8EC80}"/>
              </a:ext>
            </a:extLst>
          </p:cNvPr>
          <p:cNvGrpSpPr/>
          <p:nvPr/>
        </p:nvGrpSpPr>
        <p:grpSpPr>
          <a:xfrm>
            <a:off x="558800" y="4326876"/>
            <a:ext cx="11353800" cy="1896124"/>
            <a:chOff x="558800" y="3232275"/>
            <a:chExt cx="11353800" cy="1896124"/>
          </a:xfrm>
        </p:grpSpPr>
        <p:sp>
          <p:nvSpPr>
            <p:cNvPr id="69" name="Retângulo 78">
              <a:extLst>
                <a:ext uri="{FF2B5EF4-FFF2-40B4-BE49-F238E27FC236}">
                  <a16:creationId xmlns:a16="http://schemas.microsoft.com/office/drawing/2014/main" id="{7482DF50-94B6-C695-F3FE-EE6EB7AA1BB4}"/>
                </a:ext>
              </a:extLst>
            </p:cNvPr>
            <p:cNvSpPr/>
            <p:nvPr/>
          </p:nvSpPr>
          <p:spPr>
            <a:xfrm>
              <a:off x="635000" y="3451999"/>
              <a:ext cx="2614154" cy="307777"/>
            </a:xfrm>
            <a:prstGeom prst="rect">
              <a:avLst/>
            </a:prstGeom>
            <a:noFill/>
          </p:spPr>
          <p:txBody>
            <a:bodyPr wrap="square" lIns="0">
              <a:spAutoFit/>
            </a:bodyPr>
            <a:lstStyle/>
            <a:p>
              <a:r>
                <a:rPr lang="pt-BR" sz="1400" spc="300" dirty="0">
                  <a:solidFill>
                    <a:srgbClr val="EADDCA"/>
                  </a:solidFill>
                  <a:latin typeface="Mulish" pitchFamily="2" charset="0"/>
                  <a:ea typeface="Open Sans" panose="020B0606030504020204" pitchFamily="34" charset="0"/>
                  <a:cs typeface="Open Sans" panose="020B0606030504020204" pitchFamily="34" charset="0"/>
                </a:rPr>
                <a:t>BASEL INDEX</a:t>
              </a:r>
            </a:p>
          </p:txBody>
        </p:sp>
        <p:sp>
          <p:nvSpPr>
            <p:cNvPr id="70" name="CaixaDeTexto 6">
              <a:extLst>
                <a:ext uri="{FF2B5EF4-FFF2-40B4-BE49-F238E27FC236}">
                  <a16:creationId xmlns:a16="http://schemas.microsoft.com/office/drawing/2014/main" id="{6FD9AD1D-4895-2501-0D1E-028A5C23BF2C}"/>
                </a:ext>
              </a:extLst>
            </p:cNvPr>
            <p:cNvSpPr txBox="1"/>
            <p:nvPr/>
          </p:nvSpPr>
          <p:spPr>
            <a:xfrm>
              <a:off x="562577" y="4470400"/>
              <a:ext cx="2296461" cy="246221"/>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1" dirty="0" err="1">
                  <a:solidFill>
                    <a:srgbClr val="FFFFFF"/>
                  </a:solidFill>
                  <a:latin typeface="Mulish" pitchFamily="2" charset="0"/>
                  <a:ea typeface="Open Sans" panose="020B0606030504020204" pitchFamily="34" charset="0"/>
                  <a:cs typeface="Open Sans" panose="020B0606030504020204" pitchFamily="34" charset="0"/>
                </a:rPr>
                <a:t>Dec</a:t>
              </a:r>
              <a:r>
                <a:rPr lang="pt-BR" sz="1000" b="1" dirty="0">
                  <a:solidFill>
                    <a:srgbClr val="FFFFFF"/>
                  </a:solidFill>
                  <a:latin typeface="Mulish" pitchFamily="2" charset="0"/>
                  <a:ea typeface="Open Sans" panose="020B0606030504020204" pitchFamily="34" charset="0"/>
                  <a:cs typeface="Open Sans" panose="020B0606030504020204" pitchFamily="34" charset="0"/>
                </a:rPr>
                <a:t>/25</a:t>
              </a:r>
            </a:p>
          </p:txBody>
        </p:sp>
        <p:sp>
          <p:nvSpPr>
            <p:cNvPr id="71" name="TextBox 70">
              <a:extLst>
                <a:ext uri="{FF2B5EF4-FFF2-40B4-BE49-F238E27FC236}">
                  <a16:creationId xmlns:a16="http://schemas.microsoft.com/office/drawing/2014/main" id="{9A4A9A1C-F875-F3EE-D124-A677116B53CF}"/>
                </a:ext>
              </a:extLst>
            </p:cNvPr>
            <p:cNvSpPr txBox="1"/>
            <p:nvPr/>
          </p:nvSpPr>
          <p:spPr>
            <a:xfrm>
              <a:off x="636937" y="4013200"/>
              <a:ext cx="2322049" cy="523220"/>
            </a:xfrm>
            <a:prstGeom prst="rect">
              <a:avLst/>
            </a:prstGeom>
            <a:noFill/>
          </p:spPr>
          <p:txBody>
            <a:bodyPr wrap="square">
              <a:spAutoFit/>
            </a:bodyPr>
            <a:lstStyle/>
            <a:p>
              <a:pPr defTabSz="950400"/>
              <a:r>
                <a:rPr lang="pt-BR" sz="2800" b="1" spc="-20" dirty="0">
                  <a:solidFill>
                    <a:srgbClr val="EADDCA"/>
                  </a:solidFill>
                  <a:latin typeface="Mulish" pitchFamily="2" charset="0"/>
                  <a:ea typeface="Open Sans" panose="020B0606030504020204" pitchFamily="34" charset="0"/>
                  <a:cs typeface="Open Sans" panose="020B0606030504020204" pitchFamily="34" charset="0"/>
                </a:rPr>
                <a:t>15.0%</a:t>
              </a:r>
            </a:p>
          </p:txBody>
        </p:sp>
        <p:sp>
          <p:nvSpPr>
            <p:cNvPr id="72" name="CaixaDeTexto 6">
              <a:extLst>
                <a:ext uri="{FF2B5EF4-FFF2-40B4-BE49-F238E27FC236}">
                  <a16:creationId xmlns:a16="http://schemas.microsoft.com/office/drawing/2014/main" id="{717DBB62-198C-1649-1634-5B6EC0C5E3CE}"/>
                </a:ext>
              </a:extLst>
            </p:cNvPr>
            <p:cNvSpPr txBox="1"/>
            <p:nvPr/>
          </p:nvSpPr>
          <p:spPr>
            <a:xfrm>
              <a:off x="3520139" y="4851400"/>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+ 24%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a:t>
              </a:r>
              <a:r>
                <a:rPr lang="pt-BR" sz="1200" spc="-10" dirty="0" err="1">
                  <a:solidFill>
                    <a:srgbClr val="EADDCA"/>
                  </a:solidFill>
                  <a:latin typeface="Mulish" pitchFamily="2" charset="0"/>
                  <a:ea typeface="Open Sans" panose="020B0606030504020204" pitchFamily="34" charset="0"/>
                  <a:cs typeface="Open Sans" panose="020B0606030504020204" pitchFamily="34" charset="0"/>
                </a:rPr>
                <a:t>Dec</a:t>
              </a:r>
              <a:r>
                <a:rPr lang="pt-BR" sz="1200" spc="-10" dirty="0">
                  <a:solidFill>
                    <a:srgbClr val="EADDCA"/>
                  </a:solidFill>
                  <a:latin typeface="Mulish" pitchFamily="2" charset="0"/>
                  <a:ea typeface="Open Sans" panose="020B0606030504020204" pitchFamily="34" charset="0"/>
                  <a:cs typeface="Open Sans" panose="020B0606030504020204" pitchFamily="34" charset="0"/>
                </a:rPr>
                <a:t>/24</a:t>
              </a:r>
            </a:p>
          </p:txBody>
        </p:sp>
        <p:sp>
          <p:nvSpPr>
            <p:cNvPr id="73" name="TextBox 72">
              <a:extLst>
                <a:ext uri="{FF2B5EF4-FFF2-40B4-BE49-F238E27FC236}">
                  <a16:creationId xmlns:a16="http://schemas.microsoft.com/office/drawing/2014/main" id="{0DDA6C21-428D-69B8-A241-5C240177CFDE}"/>
                </a:ext>
              </a:extLst>
            </p:cNvPr>
            <p:cNvSpPr txBox="1"/>
            <p:nvPr/>
          </p:nvSpPr>
          <p:spPr>
            <a:xfrm>
              <a:off x="3494551" y="4013200"/>
              <a:ext cx="2322049"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17.7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bn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74" name="Retângulo 78">
              <a:extLst>
                <a:ext uri="{FF2B5EF4-FFF2-40B4-BE49-F238E27FC236}">
                  <a16:creationId xmlns:a16="http://schemas.microsoft.com/office/drawing/2014/main" id="{B53AB131-2A21-7C88-C4B6-C6A127064CF1}"/>
                </a:ext>
              </a:extLst>
            </p:cNvPr>
            <p:cNvSpPr/>
            <p:nvPr/>
          </p:nvSpPr>
          <p:spPr>
            <a:xfrm>
              <a:off x="3530600" y="3451999"/>
              <a:ext cx="2614154" cy="307777"/>
            </a:xfrm>
            <a:prstGeom prst="rect">
              <a:avLst/>
            </a:prstGeom>
            <a:noFill/>
          </p:spPr>
          <p:txBody>
            <a:bodyPr wrap="square" lIns="0">
              <a:spAutoFit/>
            </a:bodyPr>
            <a:lstStyle/>
            <a:p>
              <a:r>
                <a:rPr lang="pt-BR" sz="1400" spc="300" dirty="0">
                  <a:solidFill>
                    <a:srgbClr val="EADDCA"/>
                  </a:solidFill>
                  <a:latin typeface="Mulish" pitchFamily="2" charset="0"/>
                  <a:ea typeface="Open Sans" panose="020B0606030504020204" pitchFamily="34" charset="0"/>
                  <a:cs typeface="Open Sans" panose="020B0606030504020204" pitchFamily="34" charset="0"/>
                </a:rPr>
                <a:t>CREDIT PORTIFOLIO</a:t>
              </a:r>
              <a:endParaRPr lang="pt-BR" sz="1400" spc="300" baseline="3000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75" name="Retângulo 78">
              <a:extLst>
                <a:ext uri="{FF2B5EF4-FFF2-40B4-BE49-F238E27FC236}">
                  <a16:creationId xmlns:a16="http://schemas.microsoft.com/office/drawing/2014/main" id="{2363C71A-3C67-DA91-CC84-1D17574EFE49}"/>
                </a:ext>
              </a:extLst>
            </p:cNvPr>
            <p:cNvSpPr/>
            <p:nvPr/>
          </p:nvSpPr>
          <p:spPr>
            <a:xfrm>
              <a:off x="6475511" y="3339997"/>
              <a:ext cx="2614154" cy="307777"/>
            </a:xfrm>
            <a:prstGeom prst="rect">
              <a:avLst/>
            </a:prstGeom>
            <a:noFill/>
          </p:spPr>
          <p:txBody>
            <a:bodyPr wrap="square" lIns="0">
              <a:spAutoFit/>
            </a:bodyPr>
            <a:lstStyle/>
            <a:p>
              <a:pPr defTabSz="457200"/>
              <a:r>
                <a:rPr lang="pt-BR" sz="1400" spc="300" dirty="0">
                  <a:solidFill>
                    <a:srgbClr val="EADDCA"/>
                  </a:solidFill>
                  <a:latin typeface="Mulish" pitchFamily="2" charset="0"/>
                  <a:ea typeface="Open Sans" panose="020B0606030504020204" pitchFamily="34" charset="0"/>
                  <a:cs typeface="Open Sans" panose="020B0606030504020204" pitchFamily="34" charset="0"/>
                </a:rPr>
                <a:t>FUNDING</a:t>
              </a:r>
            </a:p>
          </p:txBody>
        </p:sp>
        <p:sp>
          <p:nvSpPr>
            <p:cNvPr id="76" name="CaixaDeTexto 6">
              <a:extLst>
                <a:ext uri="{FF2B5EF4-FFF2-40B4-BE49-F238E27FC236}">
                  <a16:creationId xmlns:a16="http://schemas.microsoft.com/office/drawing/2014/main" id="{2C62829B-4744-024F-3D02-7D0B258D85B6}"/>
                </a:ext>
              </a:extLst>
            </p:cNvPr>
            <p:cNvSpPr txBox="1"/>
            <p:nvPr/>
          </p:nvSpPr>
          <p:spPr>
            <a:xfrm>
              <a:off x="6502400" y="4851400"/>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+ 21%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a:t>
              </a:r>
              <a:r>
                <a:rPr lang="pt-BR" sz="1200" spc="-10" dirty="0" err="1">
                  <a:solidFill>
                    <a:srgbClr val="EADDCA"/>
                  </a:solidFill>
                  <a:latin typeface="Mulish" pitchFamily="2" charset="0"/>
                  <a:ea typeface="Open Sans" panose="020B0606030504020204" pitchFamily="34" charset="0"/>
                  <a:cs typeface="Open Sans" panose="020B0606030504020204" pitchFamily="34" charset="0"/>
                </a:rPr>
                <a:t>Dec</a:t>
              </a:r>
              <a:r>
                <a:rPr lang="pt-BR" sz="1200" spc="-10" dirty="0">
                  <a:solidFill>
                    <a:srgbClr val="EADDCA"/>
                  </a:solidFill>
                  <a:latin typeface="Mulish" pitchFamily="2" charset="0"/>
                  <a:ea typeface="Open Sans" panose="020B0606030504020204" pitchFamily="34" charset="0"/>
                  <a:cs typeface="Open Sans" panose="020B0606030504020204" pitchFamily="34" charset="0"/>
                </a:rPr>
                <a:t>/24</a:t>
              </a:r>
            </a:p>
          </p:txBody>
        </p:sp>
        <p:sp>
          <p:nvSpPr>
            <p:cNvPr id="77" name="TextBox 76">
              <a:extLst>
                <a:ext uri="{FF2B5EF4-FFF2-40B4-BE49-F238E27FC236}">
                  <a16:creationId xmlns:a16="http://schemas.microsoft.com/office/drawing/2014/main" id="{ECCB54FA-ED79-5426-3721-D59E52447DCA}"/>
                </a:ext>
              </a:extLst>
            </p:cNvPr>
            <p:cNvSpPr txBox="1"/>
            <p:nvPr/>
          </p:nvSpPr>
          <p:spPr>
            <a:xfrm>
              <a:off x="6502400" y="4013200"/>
              <a:ext cx="2322049"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21.2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bn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78" name="CaixaDeTexto 6">
              <a:extLst>
                <a:ext uri="{FF2B5EF4-FFF2-40B4-BE49-F238E27FC236}">
                  <a16:creationId xmlns:a16="http://schemas.microsoft.com/office/drawing/2014/main" id="{92966C37-110A-2434-387C-06F328A21633}"/>
                </a:ext>
              </a:extLst>
            </p:cNvPr>
            <p:cNvSpPr txBox="1"/>
            <p:nvPr/>
          </p:nvSpPr>
          <p:spPr>
            <a:xfrm>
              <a:off x="9290392" y="4851400"/>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+ 29%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a:t>
              </a:r>
              <a:r>
                <a:rPr lang="pt-BR" sz="1200" spc="-10" dirty="0" err="1">
                  <a:solidFill>
                    <a:srgbClr val="EADDCA"/>
                  </a:solidFill>
                  <a:latin typeface="Mulish" pitchFamily="2" charset="0"/>
                  <a:ea typeface="Open Sans" panose="020B0606030504020204" pitchFamily="34" charset="0"/>
                  <a:cs typeface="Open Sans" panose="020B0606030504020204" pitchFamily="34" charset="0"/>
                </a:rPr>
                <a:t>Dec</a:t>
              </a:r>
              <a:r>
                <a:rPr lang="pt-BR" sz="1200" spc="-10" dirty="0">
                  <a:solidFill>
                    <a:srgbClr val="EADDCA"/>
                  </a:solidFill>
                  <a:latin typeface="Mulish" pitchFamily="2" charset="0"/>
                  <a:ea typeface="Open Sans" panose="020B0606030504020204" pitchFamily="34" charset="0"/>
                  <a:cs typeface="Open Sans" panose="020B0606030504020204" pitchFamily="34" charset="0"/>
                </a:rPr>
                <a:t>/24</a:t>
              </a:r>
            </a:p>
          </p:txBody>
        </p:sp>
        <p:sp>
          <p:nvSpPr>
            <p:cNvPr id="80" name="TextBox 79">
              <a:extLst>
                <a:ext uri="{FF2B5EF4-FFF2-40B4-BE49-F238E27FC236}">
                  <a16:creationId xmlns:a16="http://schemas.microsoft.com/office/drawing/2014/main" id="{457CFE24-0C37-3202-4103-74C3F53ECE29}"/>
                </a:ext>
              </a:extLst>
            </p:cNvPr>
            <p:cNvSpPr txBox="1"/>
            <p:nvPr/>
          </p:nvSpPr>
          <p:spPr>
            <a:xfrm>
              <a:off x="9245600" y="4013200"/>
              <a:ext cx="2322049"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2.2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bn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81" name="Retângulo 78">
              <a:extLst>
                <a:ext uri="{FF2B5EF4-FFF2-40B4-BE49-F238E27FC236}">
                  <a16:creationId xmlns:a16="http://schemas.microsoft.com/office/drawing/2014/main" id="{6222C078-954B-25FA-9CC8-13592A7FA788}"/>
                </a:ext>
              </a:extLst>
            </p:cNvPr>
            <p:cNvSpPr/>
            <p:nvPr/>
          </p:nvSpPr>
          <p:spPr>
            <a:xfrm>
              <a:off x="9298446" y="3232275"/>
              <a:ext cx="2614154" cy="523220"/>
            </a:xfrm>
            <a:prstGeom prst="rect">
              <a:avLst/>
            </a:prstGeom>
            <a:noFill/>
          </p:spPr>
          <p:txBody>
            <a:bodyPr wrap="square" lIns="0">
              <a:spAutoFit/>
            </a:bodyPr>
            <a:lstStyle/>
            <a:p>
              <a:r>
                <a:rPr lang="pt-BR" sz="1400" spc="300" dirty="0">
                  <a:solidFill>
                    <a:srgbClr val="EADDCA"/>
                  </a:solidFill>
                  <a:latin typeface="Mulish" pitchFamily="2" charset="0"/>
                  <a:ea typeface="Open Sans" panose="020B0606030504020204" pitchFamily="34" charset="0"/>
                  <a:cs typeface="Open Sans" panose="020B0606030504020204" pitchFamily="34" charset="0"/>
                </a:rPr>
                <a:t>REGULATORY CAPITAL</a:t>
              </a:r>
              <a:endParaRPr lang="pt-BR" sz="1400" spc="300" baseline="3000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82" name="TextBox 81">
              <a:extLst>
                <a:ext uri="{FF2B5EF4-FFF2-40B4-BE49-F238E27FC236}">
                  <a16:creationId xmlns:a16="http://schemas.microsoft.com/office/drawing/2014/main" id="{36544A93-5F84-0A52-3CAA-6FB0B5F851F0}"/>
                </a:ext>
              </a:extLst>
            </p:cNvPr>
            <p:cNvSpPr txBox="1"/>
            <p:nvPr/>
          </p:nvSpPr>
          <p:spPr>
            <a:xfrm>
              <a:off x="558800" y="3867950"/>
              <a:ext cx="700038"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latin typeface="Mulish" pitchFamily="2" charset="0"/>
              </a:endParaRPr>
            </a:p>
          </p:txBody>
        </p:sp>
        <p:sp>
          <p:nvSpPr>
            <p:cNvPr id="83" name="CaixaDeTexto 6">
              <a:extLst>
                <a:ext uri="{FF2B5EF4-FFF2-40B4-BE49-F238E27FC236}">
                  <a16:creationId xmlns:a16="http://schemas.microsoft.com/office/drawing/2014/main" id="{61118BF1-5304-0914-EC17-5C3B4AC0987D}"/>
                </a:ext>
              </a:extLst>
            </p:cNvPr>
            <p:cNvSpPr txBox="1"/>
            <p:nvPr/>
          </p:nvSpPr>
          <p:spPr>
            <a:xfrm>
              <a:off x="659981" y="4851400"/>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+ 0.5 bps.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Dez/24</a:t>
              </a:r>
            </a:p>
          </p:txBody>
        </p:sp>
        <p:sp>
          <p:nvSpPr>
            <p:cNvPr id="84" name="CaixaDeTexto 6">
              <a:extLst>
                <a:ext uri="{FF2B5EF4-FFF2-40B4-BE49-F238E27FC236}">
                  <a16:creationId xmlns:a16="http://schemas.microsoft.com/office/drawing/2014/main" id="{EF9A71AD-EF3C-4B99-570E-08BA2D38BA4F}"/>
                </a:ext>
              </a:extLst>
            </p:cNvPr>
            <p:cNvSpPr txBox="1"/>
            <p:nvPr/>
          </p:nvSpPr>
          <p:spPr>
            <a:xfrm>
              <a:off x="3454400" y="4470400"/>
              <a:ext cx="2296461" cy="246221"/>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1" dirty="0" err="1">
                  <a:solidFill>
                    <a:srgbClr val="FFFFFF"/>
                  </a:solidFill>
                  <a:latin typeface="Mulish" pitchFamily="2" charset="0"/>
                  <a:ea typeface="Open Sans" panose="020B0606030504020204" pitchFamily="34" charset="0"/>
                  <a:cs typeface="Open Sans" panose="020B0606030504020204" pitchFamily="34" charset="0"/>
                </a:rPr>
                <a:t>Dec</a:t>
              </a:r>
              <a:r>
                <a:rPr lang="pt-BR" sz="1000" b="1" dirty="0">
                  <a:solidFill>
                    <a:srgbClr val="FFFFFF"/>
                  </a:solidFill>
                  <a:latin typeface="Mulish" pitchFamily="2" charset="0"/>
                  <a:ea typeface="Open Sans" panose="020B0606030504020204" pitchFamily="34" charset="0"/>
                  <a:cs typeface="Open Sans" panose="020B0606030504020204" pitchFamily="34" charset="0"/>
                </a:rPr>
                <a:t>/25</a:t>
              </a:r>
            </a:p>
          </p:txBody>
        </p:sp>
        <p:sp>
          <p:nvSpPr>
            <p:cNvPr id="85" name="CaixaDeTexto 6">
              <a:extLst>
                <a:ext uri="{FF2B5EF4-FFF2-40B4-BE49-F238E27FC236}">
                  <a16:creationId xmlns:a16="http://schemas.microsoft.com/office/drawing/2014/main" id="{621956EC-B537-8838-3245-65233EBEDFEA}"/>
                </a:ext>
              </a:extLst>
            </p:cNvPr>
            <p:cNvSpPr txBox="1"/>
            <p:nvPr/>
          </p:nvSpPr>
          <p:spPr>
            <a:xfrm>
              <a:off x="6415739" y="4470400"/>
              <a:ext cx="2296461" cy="246221"/>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1" dirty="0" err="1">
                  <a:solidFill>
                    <a:srgbClr val="FFFFFF"/>
                  </a:solidFill>
                  <a:latin typeface="Mulish" pitchFamily="2" charset="0"/>
                  <a:ea typeface="Open Sans" panose="020B0606030504020204" pitchFamily="34" charset="0"/>
                  <a:cs typeface="Open Sans" panose="020B0606030504020204" pitchFamily="34" charset="0"/>
                </a:rPr>
                <a:t>Dec</a:t>
              </a:r>
              <a:r>
                <a:rPr lang="pt-BR" sz="1000" b="1" dirty="0">
                  <a:solidFill>
                    <a:srgbClr val="FFFFFF"/>
                  </a:solidFill>
                  <a:latin typeface="Mulish" pitchFamily="2" charset="0"/>
                  <a:ea typeface="Open Sans" panose="020B0606030504020204" pitchFamily="34" charset="0"/>
                  <a:cs typeface="Open Sans" panose="020B0606030504020204" pitchFamily="34" charset="0"/>
                </a:rPr>
                <a:t>/25</a:t>
              </a:r>
            </a:p>
          </p:txBody>
        </p:sp>
        <p:sp>
          <p:nvSpPr>
            <p:cNvPr id="86" name="CaixaDeTexto 6">
              <a:extLst>
                <a:ext uri="{FF2B5EF4-FFF2-40B4-BE49-F238E27FC236}">
                  <a16:creationId xmlns:a16="http://schemas.microsoft.com/office/drawing/2014/main" id="{0CC212EB-41E6-22E6-629F-B524DDB07C69}"/>
                </a:ext>
              </a:extLst>
            </p:cNvPr>
            <p:cNvSpPr txBox="1"/>
            <p:nvPr/>
          </p:nvSpPr>
          <p:spPr>
            <a:xfrm>
              <a:off x="9235139" y="4470400"/>
              <a:ext cx="2296461" cy="246221"/>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1" dirty="0" err="1">
                  <a:solidFill>
                    <a:srgbClr val="FFFFFF"/>
                  </a:solidFill>
                  <a:latin typeface="Mulish" pitchFamily="2" charset="0"/>
                  <a:ea typeface="Open Sans" panose="020B0606030504020204" pitchFamily="34" charset="0"/>
                  <a:cs typeface="Open Sans" panose="020B0606030504020204" pitchFamily="34" charset="0"/>
                </a:rPr>
                <a:t>Dec</a:t>
              </a:r>
              <a:r>
                <a:rPr lang="pt-BR" sz="1000" b="1" dirty="0">
                  <a:solidFill>
                    <a:srgbClr val="FFFFFF"/>
                  </a:solidFill>
                  <a:latin typeface="Mulish" pitchFamily="2" charset="0"/>
                  <a:ea typeface="Open Sans" panose="020B0606030504020204" pitchFamily="34" charset="0"/>
                  <a:cs typeface="Open Sans" panose="020B0606030504020204" pitchFamily="34" charset="0"/>
                </a:rPr>
                <a:t>/25</a:t>
              </a:r>
            </a:p>
          </p:txBody>
        </p:sp>
        <p:cxnSp>
          <p:nvCxnSpPr>
            <p:cNvPr id="87" name="Straight Connector 86">
              <a:extLst>
                <a:ext uri="{FF2B5EF4-FFF2-40B4-BE49-F238E27FC236}">
                  <a16:creationId xmlns:a16="http://schemas.microsoft.com/office/drawing/2014/main" id="{81C128B6-858C-C827-4CF8-1E87CCE6DD60}"/>
                </a:ext>
              </a:extLst>
            </p:cNvPr>
            <p:cNvCxnSpPr>
              <a:cxnSpLocks/>
            </p:cNvCxnSpPr>
            <p:nvPr/>
          </p:nvCxnSpPr>
          <p:spPr>
            <a:xfrm>
              <a:off x="614755" y="4804966"/>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18494C1A-628A-CE4C-BA5D-C2F4A1DFD1B2}"/>
                </a:ext>
              </a:extLst>
            </p:cNvPr>
            <p:cNvCxnSpPr>
              <a:cxnSpLocks/>
            </p:cNvCxnSpPr>
            <p:nvPr/>
          </p:nvCxnSpPr>
          <p:spPr>
            <a:xfrm>
              <a:off x="3530600" y="4804966"/>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10641DD6-AFA5-47B7-0600-D2135EA012B2}"/>
                </a:ext>
              </a:extLst>
            </p:cNvPr>
            <p:cNvCxnSpPr>
              <a:cxnSpLocks/>
            </p:cNvCxnSpPr>
            <p:nvPr/>
          </p:nvCxnSpPr>
          <p:spPr>
            <a:xfrm>
              <a:off x="6475511" y="4804966"/>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0" name="Straight Connector 89">
              <a:extLst>
                <a:ext uri="{FF2B5EF4-FFF2-40B4-BE49-F238E27FC236}">
                  <a16:creationId xmlns:a16="http://schemas.microsoft.com/office/drawing/2014/main" id="{692E5815-F157-F0E6-B13B-CBFF1B25C717}"/>
                </a:ext>
              </a:extLst>
            </p:cNvPr>
            <p:cNvCxnSpPr>
              <a:cxnSpLocks/>
            </p:cNvCxnSpPr>
            <p:nvPr/>
          </p:nvCxnSpPr>
          <p:spPr>
            <a:xfrm>
              <a:off x="9290392" y="4804966"/>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1" name="Straight Connector 90">
              <a:extLst>
                <a:ext uri="{FF2B5EF4-FFF2-40B4-BE49-F238E27FC236}">
                  <a16:creationId xmlns:a16="http://schemas.microsoft.com/office/drawing/2014/main" id="{CE36AA83-29C7-558E-8EE2-E7734ED611EE}"/>
                </a:ext>
              </a:extLst>
            </p:cNvPr>
            <p:cNvCxnSpPr>
              <a:cxnSpLocks/>
            </p:cNvCxnSpPr>
            <p:nvPr/>
          </p:nvCxnSpPr>
          <p:spPr>
            <a:xfrm>
              <a:off x="614755" y="3764124"/>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2" name="Straight Connector 91">
              <a:extLst>
                <a:ext uri="{FF2B5EF4-FFF2-40B4-BE49-F238E27FC236}">
                  <a16:creationId xmlns:a16="http://schemas.microsoft.com/office/drawing/2014/main" id="{A5498C2B-ADDF-76A2-0052-542B149FA5B1}"/>
                </a:ext>
              </a:extLst>
            </p:cNvPr>
            <p:cNvCxnSpPr>
              <a:cxnSpLocks/>
            </p:cNvCxnSpPr>
            <p:nvPr/>
          </p:nvCxnSpPr>
          <p:spPr>
            <a:xfrm>
              <a:off x="3530600" y="3764124"/>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3" name="Straight Connector 92">
              <a:extLst>
                <a:ext uri="{FF2B5EF4-FFF2-40B4-BE49-F238E27FC236}">
                  <a16:creationId xmlns:a16="http://schemas.microsoft.com/office/drawing/2014/main" id="{8D58CBDC-2BE0-5AC3-8660-9DBF105F298D}"/>
                </a:ext>
              </a:extLst>
            </p:cNvPr>
            <p:cNvCxnSpPr>
              <a:cxnSpLocks/>
            </p:cNvCxnSpPr>
            <p:nvPr/>
          </p:nvCxnSpPr>
          <p:spPr>
            <a:xfrm>
              <a:off x="6475511" y="3764124"/>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94" name="Straight Connector 93">
              <a:extLst>
                <a:ext uri="{FF2B5EF4-FFF2-40B4-BE49-F238E27FC236}">
                  <a16:creationId xmlns:a16="http://schemas.microsoft.com/office/drawing/2014/main" id="{6DE48D29-945C-7D97-92AB-447EFDB60192}"/>
                </a:ext>
              </a:extLst>
            </p:cNvPr>
            <p:cNvCxnSpPr>
              <a:cxnSpLocks/>
            </p:cNvCxnSpPr>
            <p:nvPr/>
          </p:nvCxnSpPr>
          <p:spPr>
            <a:xfrm>
              <a:off x="9290392" y="3764124"/>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95" name="TextBox 94">
              <a:extLst>
                <a:ext uri="{FF2B5EF4-FFF2-40B4-BE49-F238E27FC236}">
                  <a16:creationId xmlns:a16="http://schemas.microsoft.com/office/drawing/2014/main" id="{E1940A47-C0A4-FBD5-EB00-280AE7854E94}"/>
                </a:ext>
              </a:extLst>
            </p:cNvPr>
            <p:cNvSpPr txBox="1"/>
            <p:nvPr/>
          </p:nvSpPr>
          <p:spPr>
            <a:xfrm>
              <a:off x="3454400" y="3867950"/>
              <a:ext cx="700038"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latin typeface="Mulish" pitchFamily="2" charset="0"/>
              </a:endParaRPr>
            </a:p>
          </p:txBody>
        </p:sp>
        <p:sp>
          <p:nvSpPr>
            <p:cNvPr id="96" name="TextBox 95">
              <a:extLst>
                <a:ext uri="{FF2B5EF4-FFF2-40B4-BE49-F238E27FC236}">
                  <a16:creationId xmlns:a16="http://schemas.microsoft.com/office/drawing/2014/main" id="{814B5EBE-5C4A-FB7A-6E57-CAACD1EB021F}"/>
                </a:ext>
              </a:extLst>
            </p:cNvPr>
            <p:cNvSpPr txBox="1"/>
            <p:nvPr/>
          </p:nvSpPr>
          <p:spPr>
            <a:xfrm>
              <a:off x="6411962" y="3867950"/>
              <a:ext cx="700038"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latin typeface="Mulish" pitchFamily="2" charset="0"/>
              </a:endParaRPr>
            </a:p>
          </p:txBody>
        </p:sp>
      </p:grpSp>
      <p:sp>
        <p:nvSpPr>
          <p:cNvPr id="97" name="Rectangle 96">
            <a:extLst>
              <a:ext uri="{FF2B5EF4-FFF2-40B4-BE49-F238E27FC236}">
                <a16:creationId xmlns:a16="http://schemas.microsoft.com/office/drawing/2014/main" id="{692B92B8-DBA0-C851-95BA-58652748AEED}"/>
              </a:ext>
            </a:extLst>
          </p:cNvPr>
          <p:cNvSpPr>
            <a:spLocks/>
          </p:cNvSpPr>
          <p:nvPr/>
        </p:nvSpPr>
        <p:spPr>
          <a:xfrm>
            <a:off x="-41939" y="6545993"/>
            <a:ext cx="13235829" cy="1353865"/>
          </a:xfrm>
          <a:prstGeom prst="rect">
            <a:avLst/>
          </a:prstGeom>
          <a:solidFill>
            <a:srgbClr val="E7DDCC"/>
          </a:solidFill>
          <a:ln w="12700">
            <a:miter lim="400000"/>
          </a:ln>
        </p:spPr>
        <p:txBody>
          <a:bodyPr lIns="45719" rIns="45719" anchor="ctr"/>
          <a:lstStyle/>
          <a:p>
            <a:pPr algn="ctr"/>
            <a:endParaRPr lang="pt-BR" sz="2400" b="1" dirty="0">
              <a:latin typeface="Mulish" pitchFamily="2" charset="0"/>
            </a:endParaRPr>
          </a:p>
        </p:txBody>
      </p:sp>
      <p:pic>
        <p:nvPicPr>
          <p:cNvPr id="98" name="Picture 97" descr="A black and red logo&#10;&#10;Description automatically generated">
            <a:extLst>
              <a:ext uri="{FF2B5EF4-FFF2-40B4-BE49-F238E27FC236}">
                <a16:creationId xmlns:a16="http://schemas.microsoft.com/office/drawing/2014/main" id="{9B4CBBA0-4D58-7D16-C4C8-81A5C5991A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99096" y="7059667"/>
            <a:ext cx="1476503" cy="319909"/>
          </a:xfrm>
          <a:prstGeom prst="rect">
            <a:avLst/>
          </a:prstGeom>
        </p:spPr>
      </p:pic>
      <p:sp>
        <p:nvSpPr>
          <p:cNvPr id="99" name="CaixaDeTexto 260">
            <a:extLst>
              <a:ext uri="{FF2B5EF4-FFF2-40B4-BE49-F238E27FC236}">
                <a16:creationId xmlns:a16="http://schemas.microsoft.com/office/drawing/2014/main" id="{798A1AA1-33C5-87F1-4BB1-77CCFD862557}"/>
              </a:ext>
            </a:extLst>
          </p:cNvPr>
          <p:cNvSpPr txBox="1"/>
          <p:nvPr/>
        </p:nvSpPr>
        <p:spPr>
          <a:xfrm>
            <a:off x="3254745" y="6958011"/>
            <a:ext cx="3261041" cy="600164"/>
          </a:xfrm>
          <a:prstGeom prst="rect">
            <a:avLst/>
          </a:prstGeom>
          <a:noFill/>
        </p:spPr>
        <p:txBody>
          <a:bodyPr wrap="square">
            <a:spAutoFit/>
          </a:bodyPr>
          <a:lstStyle/>
          <a:p>
            <a:pPr>
              <a:spcAft>
                <a:spcPts val="600"/>
              </a:spcAft>
            </a:pPr>
            <a:r>
              <a:rPr lang="pt-BR" sz="1400" b="1"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Rating: ‘</a:t>
            </a:r>
            <a:r>
              <a:rPr lang="pt-BR" sz="1400" b="1" dirty="0" err="1">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brA</a:t>
            </a:r>
            <a:r>
              <a:rPr lang="pt-BR" sz="1400" b="1"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 </a:t>
            </a:r>
            <a:endParaRPr lang="pt-BR" sz="1100"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a:p>
            <a:pPr>
              <a:spcAft>
                <a:spcPts val="600"/>
              </a:spcAft>
            </a:pPr>
            <a:r>
              <a:rPr lang="pt-BR" sz="1400" b="1"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Perspective: </a:t>
            </a:r>
            <a:r>
              <a:rPr lang="pt-BR" sz="1400" dirty="0" err="1">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Stable</a:t>
            </a:r>
            <a:endParaRPr lang="pt-BR" sz="1400"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100" name="CaixaDeTexto 284">
            <a:extLst>
              <a:ext uri="{FF2B5EF4-FFF2-40B4-BE49-F238E27FC236}">
                <a16:creationId xmlns:a16="http://schemas.microsoft.com/office/drawing/2014/main" id="{8624514A-933C-8A57-5BCB-B0B24F50561C}"/>
              </a:ext>
            </a:extLst>
          </p:cNvPr>
          <p:cNvSpPr txBox="1"/>
          <p:nvPr/>
        </p:nvSpPr>
        <p:spPr>
          <a:xfrm>
            <a:off x="8673910" y="6908800"/>
            <a:ext cx="2473230" cy="600164"/>
          </a:xfrm>
          <a:prstGeom prst="rect">
            <a:avLst/>
          </a:prstGeom>
          <a:noFill/>
        </p:spPr>
        <p:txBody>
          <a:bodyPr wrap="square">
            <a:spAutoFit/>
          </a:bodyPr>
          <a:lstStyle/>
          <a:p>
            <a:pPr>
              <a:spcAft>
                <a:spcPts val="600"/>
              </a:spcAft>
            </a:pPr>
            <a:r>
              <a:rPr lang="pt-BR" sz="1400" b="1"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Rating: ‘A’</a:t>
            </a:r>
          </a:p>
          <a:p>
            <a:pPr>
              <a:spcAft>
                <a:spcPts val="600"/>
              </a:spcAft>
            </a:pPr>
            <a:r>
              <a:rPr lang="pt-BR" sz="1400" b="1"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Perspective: </a:t>
            </a:r>
            <a:r>
              <a:rPr lang="pt-BR" sz="1400" dirty="0">
                <a:solidFill>
                  <a:srgbClr val="43151A"/>
                </a:solidFill>
                <a:latin typeface="Mulish" pitchFamily="2" charset="0"/>
                <a:ea typeface="Open Sans" panose="020B0606030504020204" pitchFamily="34" charset="0"/>
                <a:cs typeface="Open Sans" panose="020B0606030504020204" pitchFamily="34" charset="0"/>
                <a:sym typeface="Open Sans" panose="020B0606030504020204" pitchFamily="34" charset="0"/>
              </a:rPr>
              <a:t>Positive</a:t>
            </a:r>
          </a:p>
        </p:txBody>
      </p:sp>
      <p:pic>
        <p:nvPicPr>
          <p:cNvPr id="101" name="Graphic 100">
            <a:extLst>
              <a:ext uri="{FF2B5EF4-FFF2-40B4-BE49-F238E27FC236}">
                <a16:creationId xmlns:a16="http://schemas.microsoft.com/office/drawing/2014/main" id="{928D255A-C06A-7CCE-2F16-4AF0AFF2FE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1310" y="7090108"/>
            <a:ext cx="1287496" cy="275892"/>
          </a:xfrm>
          <a:prstGeom prst="rect">
            <a:avLst/>
          </a:prstGeom>
        </p:spPr>
      </p:pic>
      <p:sp>
        <p:nvSpPr>
          <p:cNvPr id="102" name="Rectangle 101">
            <a:extLst>
              <a:ext uri="{FF2B5EF4-FFF2-40B4-BE49-F238E27FC236}">
                <a16:creationId xmlns:a16="http://schemas.microsoft.com/office/drawing/2014/main" id="{35594F8F-139D-EB5E-197C-A58679E3327F}"/>
              </a:ext>
            </a:extLst>
          </p:cNvPr>
          <p:cNvSpPr/>
          <p:nvPr/>
        </p:nvSpPr>
        <p:spPr>
          <a:xfrm>
            <a:off x="1155200" y="6833834"/>
            <a:ext cx="4737600" cy="779771"/>
          </a:xfrm>
          <a:prstGeom prst="rect">
            <a:avLst/>
          </a:prstGeom>
          <a:noFill/>
          <a:ln>
            <a:solidFill>
              <a:srgbClr val="A484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08" name="Rectangle 107">
            <a:extLst>
              <a:ext uri="{FF2B5EF4-FFF2-40B4-BE49-F238E27FC236}">
                <a16:creationId xmlns:a16="http://schemas.microsoft.com/office/drawing/2014/main" id="{51995828-1E6C-B0C9-4038-7290BD745B72}"/>
              </a:ext>
            </a:extLst>
          </p:cNvPr>
          <p:cNvSpPr/>
          <p:nvPr/>
        </p:nvSpPr>
        <p:spPr>
          <a:xfrm>
            <a:off x="6665738" y="6833834"/>
            <a:ext cx="4738199" cy="779771"/>
          </a:xfrm>
          <a:prstGeom prst="rect">
            <a:avLst/>
          </a:prstGeom>
          <a:noFill/>
          <a:ln>
            <a:solidFill>
              <a:srgbClr val="A484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2" name="Imagem" descr="Imagem">
            <a:extLst>
              <a:ext uri="{FF2B5EF4-FFF2-40B4-BE49-F238E27FC236}">
                <a16:creationId xmlns:a16="http://schemas.microsoft.com/office/drawing/2014/main" id="{887B098A-FC70-C56E-DEE6-F43052A1239F}"/>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13000"/>
                    </a14:imgEffect>
                  </a14:imgLayer>
                </a14:imgProps>
              </a:ext>
              <a:ext uri="{28A0092B-C50C-407E-A947-70E740481C1C}">
                <a14:useLocalDpi xmlns:a14="http://schemas.microsoft.com/office/drawing/2010/main"/>
              </a:ext>
            </a:extLst>
          </a:blip>
          <a:stretch>
            <a:fillRect/>
          </a:stretch>
        </p:blipFill>
        <p:spPr>
          <a:xfrm>
            <a:off x="12023963" y="7346425"/>
            <a:ext cx="796925" cy="278859"/>
          </a:xfrm>
          <a:prstGeom prst="rect">
            <a:avLst/>
          </a:prstGeom>
          <a:ln w="12700">
            <a:miter lim="400000"/>
          </a:ln>
        </p:spPr>
      </p:pic>
      <p:sp>
        <p:nvSpPr>
          <p:cNvPr id="3" name="CaixaDeTexto 2">
            <a:extLst>
              <a:ext uri="{FF2B5EF4-FFF2-40B4-BE49-F238E27FC236}">
                <a16:creationId xmlns:a16="http://schemas.microsoft.com/office/drawing/2014/main" id="{0E768606-964C-8C82-1D17-F481565BDF17}"/>
              </a:ext>
            </a:extLst>
          </p:cNvPr>
          <p:cNvSpPr txBox="1"/>
          <p:nvPr/>
        </p:nvSpPr>
        <p:spPr>
          <a:xfrm>
            <a:off x="12792551" y="7679259"/>
            <a:ext cx="228689" cy="92333"/>
          </a:xfrm>
          <a:prstGeom prst="rect">
            <a:avLst/>
          </a:prstGeom>
          <a:noFill/>
        </p:spPr>
        <p:txBody>
          <a:bodyPr wrap="square" lIns="0" tIns="0" rIns="0" bIns="0" rtlCol="0">
            <a:spAutoFit/>
          </a:bodyPr>
          <a:lstStyle/>
          <a:p>
            <a:pPr algn="r"/>
            <a:fld id="{79A5A93C-C3A7-5E4E-B6C3-DD5CC36984F6}" type="slidenum">
              <a:rPr lang="pt-BR" sz="600" b="1" smtClean="0">
                <a:solidFill>
                  <a:srgbClr val="754A49"/>
                </a:solidFill>
                <a:latin typeface="Mulish" pitchFamily="2" charset="0"/>
                <a:ea typeface="Open Sans" panose="020B0606030504020204" pitchFamily="34" charset="0"/>
                <a:cs typeface="Open Sans" panose="020B0606030504020204" pitchFamily="34" charset="0"/>
                <a:sym typeface="Open Sans" panose="020B0606030504020204" pitchFamily="34" charset="0"/>
              </a:rPr>
              <a:pPr algn="r"/>
              <a:t>4</a:t>
            </a:fld>
            <a:endParaRPr lang="pt-BR" sz="600" dirty="0">
              <a:solidFill>
                <a:srgbClr val="754A49"/>
              </a:solidFill>
              <a:latin typeface="Mulish" pitchFamily="2" charset="0"/>
              <a:ea typeface="Open Sans" panose="020B0606030504020204" pitchFamily="34" charset="0"/>
              <a:cs typeface="Open Sans" panose="020B0606030504020204" pitchFamily="34" charset="0"/>
              <a:sym typeface="Open Sans" panose="020B0606030504020204" pitchFamily="34" charset="0"/>
            </a:endParaRPr>
          </a:p>
        </p:txBody>
      </p:sp>
      <p:sp>
        <p:nvSpPr>
          <p:cNvPr id="8" name="Produtos">
            <a:extLst>
              <a:ext uri="{FF2B5EF4-FFF2-40B4-BE49-F238E27FC236}">
                <a16:creationId xmlns:a16="http://schemas.microsoft.com/office/drawing/2014/main" id="{E4FA1A38-3AD3-B279-50AD-C81C8084B587}"/>
              </a:ext>
            </a:extLst>
          </p:cNvPr>
          <p:cNvSpPr txBox="1"/>
          <p:nvPr/>
        </p:nvSpPr>
        <p:spPr>
          <a:xfrm>
            <a:off x="254000" y="-149448"/>
            <a:ext cx="4778511" cy="794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a:solidFill>
                  <a:srgbClr val="E7DDCC"/>
                </a:solidFill>
                <a:latin typeface="Gatwick Light" panose="00000500000000000000" pitchFamily="2" charset="0"/>
              </a:rPr>
              <a:t>HIGHLIGHTS</a:t>
            </a:r>
            <a:endParaRPr sz="1400" dirty="0">
              <a:solidFill>
                <a:srgbClr val="E7DDCC"/>
              </a:solidFill>
              <a:latin typeface="Gatwick Light" panose="00000500000000000000" pitchFamily="2" charset="0"/>
            </a:endParaRPr>
          </a:p>
        </p:txBody>
      </p:sp>
      <p:grpSp>
        <p:nvGrpSpPr>
          <p:cNvPr id="14" name="Agrupar 13">
            <a:extLst>
              <a:ext uri="{FF2B5EF4-FFF2-40B4-BE49-F238E27FC236}">
                <a16:creationId xmlns:a16="http://schemas.microsoft.com/office/drawing/2014/main" id="{D5644A1E-0119-A0D1-5D85-F860EB932AC0}"/>
              </a:ext>
            </a:extLst>
          </p:cNvPr>
          <p:cNvGrpSpPr/>
          <p:nvPr/>
        </p:nvGrpSpPr>
        <p:grpSpPr>
          <a:xfrm>
            <a:off x="582355" y="2466827"/>
            <a:ext cx="11330245" cy="1774973"/>
            <a:chOff x="558800" y="940941"/>
            <a:chExt cx="11330245" cy="1774973"/>
          </a:xfrm>
        </p:grpSpPr>
        <p:cxnSp>
          <p:nvCxnSpPr>
            <p:cNvPr id="24" name="Straight Connector 21">
              <a:extLst>
                <a:ext uri="{FF2B5EF4-FFF2-40B4-BE49-F238E27FC236}">
                  <a16:creationId xmlns:a16="http://schemas.microsoft.com/office/drawing/2014/main" id="{0C5BDB29-F84C-1344-1F3D-A77D421CF9E1}"/>
                </a:ext>
              </a:extLst>
            </p:cNvPr>
            <p:cNvCxnSpPr>
              <a:cxnSpLocks/>
            </p:cNvCxnSpPr>
            <p:nvPr/>
          </p:nvCxnSpPr>
          <p:spPr>
            <a:xfrm>
              <a:off x="614755"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26" name="Straight Connector 8">
              <a:extLst>
                <a:ext uri="{FF2B5EF4-FFF2-40B4-BE49-F238E27FC236}">
                  <a16:creationId xmlns:a16="http://schemas.microsoft.com/office/drawing/2014/main" id="{C28A73F9-8B2C-B035-5050-BE1A882FB822}"/>
                </a:ext>
              </a:extLst>
            </p:cNvPr>
            <p:cNvCxnSpPr>
              <a:cxnSpLocks/>
            </p:cNvCxnSpPr>
            <p:nvPr/>
          </p:nvCxnSpPr>
          <p:spPr>
            <a:xfrm>
              <a:off x="6475511" y="1310316"/>
              <a:ext cx="4820845"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27" name="Retângulo 26">
              <a:extLst>
                <a:ext uri="{FF2B5EF4-FFF2-40B4-BE49-F238E27FC236}">
                  <a16:creationId xmlns:a16="http://schemas.microsoft.com/office/drawing/2014/main" id="{CA211DD8-FC87-C579-7962-E438F205CF58}"/>
                </a:ext>
              </a:extLst>
            </p:cNvPr>
            <p:cNvSpPr/>
            <p:nvPr/>
          </p:nvSpPr>
          <p:spPr>
            <a:xfrm>
              <a:off x="635000" y="940941"/>
              <a:ext cx="4364361" cy="307777"/>
            </a:xfrm>
            <a:prstGeom prst="rect">
              <a:avLst/>
            </a:prstGeom>
            <a:noFill/>
          </p:spPr>
          <p:txBody>
            <a:bodyPr wrap="square" lIns="0">
              <a:spAutoFit/>
            </a:bodyPr>
            <a:lstStyle/>
            <a:p>
              <a:pPr defTabSz="457200"/>
              <a:r>
                <a:rPr lang="pt-BR" sz="1400" spc="300" dirty="0">
                  <a:solidFill>
                    <a:srgbClr val="EADDCA"/>
                  </a:solidFill>
                  <a:latin typeface="Mulish" pitchFamily="2" charset="0"/>
                  <a:ea typeface="Open Sans" panose="020B0606030504020204" pitchFamily="34" charset="0"/>
                  <a:cs typeface="Open Sans" panose="020B0606030504020204" pitchFamily="34" charset="0"/>
                </a:rPr>
                <a:t>RECURRING NET INCOME</a:t>
              </a:r>
            </a:p>
          </p:txBody>
        </p:sp>
        <p:sp>
          <p:nvSpPr>
            <p:cNvPr id="29" name="CaixaDeTexto 6">
              <a:extLst>
                <a:ext uri="{FF2B5EF4-FFF2-40B4-BE49-F238E27FC236}">
                  <a16:creationId xmlns:a16="http://schemas.microsoft.com/office/drawing/2014/main" id="{D1FB0E93-A041-148F-9AF7-5F093DDFE8B9}"/>
                </a:ext>
              </a:extLst>
            </p:cNvPr>
            <p:cNvSpPr txBox="1"/>
            <p:nvPr/>
          </p:nvSpPr>
          <p:spPr>
            <a:xfrm>
              <a:off x="659981"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+ 78%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4Q24</a:t>
              </a:r>
            </a:p>
          </p:txBody>
        </p:sp>
        <p:sp>
          <p:nvSpPr>
            <p:cNvPr id="30" name="TextBox 17">
              <a:extLst>
                <a:ext uri="{FF2B5EF4-FFF2-40B4-BE49-F238E27FC236}">
                  <a16:creationId xmlns:a16="http://schemas.microsoft.com/office/drawing/2014/main" id="{8E10CB34-1781-CD1C-08C3-92506D4FCBFE}"/>
                </a:ext>
              </a:extLst>
            </p:cNvPr>
            <p:cNvSpPr txBox="1"/>
            <p:nvPr/>
          </p:nvSpPr>
          <p:spPr>
            <a:xfrm>
              <a:off x="636937" y="1566685"/>
              <a:ext cx="2410839"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119.5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mn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31" name="CaixaDeTexto 6">
              <a:extLst>
                <a:ext uri="{FF2B5EF4-FFF2-40B4-BE49-F238E27FC236}">
                  <a16:creationId xmlns:a16="http://schemas.microsoft.com/office/drawing/2014/main" id="{4B74E2C6-1BDF-61F7-5320-C125FB24AA0D}"/>
                </a:ext>
              </a:extLst>
            </p:cNvPr>
            <p:cNvSpPr txBox="1"/>
            <p:nvPr/>
          </p:nvSpPr>
          <p:spPr>
            <a:xfrm>
              <a:off x="3520139"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+ 47%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2024</a:t>
              </a:r>
            </a:p>
          </p:txBody>
        </p:sp>
        <p:sp>
          <p:nvSpPr>
            <p:cNvPr id="32" name="TextBox 27">
              <a:extLst>
                <a:ext uri="{FF2B5EF4-FFF2-40B4-BE49-F238E27FC236}">
                  <a16:creationId xmlns:a16="http://schemas.microsoft.com/office/drawing/2014/main" id="{2825BD76-20D0-2979-AD2D-EED18467D9EE}"/>
                </a:ext>
              </a:extLst>
            </p:cNvPr>
            <p:cNvSpPr txBox="1"/>
            <p:nvPr/>
          </p:nvSpPr>
          <p:spPr>
            <a:xfrm>
              <a:off x="3494551" y="1566685"/>
              <a:ext cx="2055061"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379.6 </a:t>
              </a:r>
              <a:r>
                <a:rPr lang="pt-BR" sz="2800" b="1" spc="-20" dirty="0" err="1">
                  <a:solidFill>
                    <a:srgbClr val="EADDCA"/>
                  </a:solidFill>
                  <a:latin typeface="Mulish" pitchFamily="2" charset="0"/>
                  <a:ea typeface="Open Sans" panose="020B0606030504020204" pitchFamily="34" charset="0"/>
                  <a:cs typeface="Open Sans" panose="020B0606030504020204" pitchFamily="34" charset="0"/>
                </a:rPr>
                <a:t>mn</a:t>
              </a:r>
              <a:endParaRPr lang="pt-BR" sz="2800" b="1" spc="-20" dirty="0">
                <a:solidFill>
                  <a:srgbClr val="EADDCA"/>
                </a:solidFill>
                <a:latin typeface="Mulish" pitchFamily="2" charset="0"/>
                <a:ea typeface="Open Sans" panose="020B0606030504020204" pitchFamily="34" charset="0"/>
                <a:cs typeface="Open Sans" panose="020B0606030504020204" pitchFamily="34" charset="0"/>
              </a:endParaRPr>
            </a:p>
          </p:txBody>
        </p:sp>
        <p:sp>
          <p:nvSpPr>
            <p:cNvPr id="33" name="Retângulo 78">
              <a:extLst>
                <a:ext uri="{FF2B5EF4-FFF2-40B4-BE49-F238E27FC236}">
                  <a16:creationId xmlns:a16="http://schemas.microsoft.com/office/drawing/2014/main" id="{E63BF70E-0598-A2D3-E616-91DA28791758}"/>
                </a:ext>
              </a:extLst>
            </p:cNvPr>
            <p:cNvSpPr/>
            <p:nvPr/>
          </p:nvSpPr>
          <p:spPr>
            <a:xfrm>
              <a:off x="6475511" y="940941"/>
              <a:ext cx="4364361" cy="307777"/>
            </a:xfrm>
            <a:prstGeom prst="rect">
              <a:avLst/>
            </a:prstGeom>
            <a:noFill/>
          </p:spPr>
          <p:txBody>
            <a:bodyPr wrap="square" lIns="0">
              <a:spAutoFit/>
            </a:bodyPr>
            <a:lstStyle/>
            <a:p>
              <a:pPr defTabSz="457200"/>
              <a:r>
                <a:rPr lang="pt-BR" sz="1400" spc="300" dirty="0">
                  <a:solidFill>
                    <a:srgbClr val="EADDCA"/>
                  </a:solidFill>
                  <a:latin typeface="Mulish" pitchFamily="2" charset="0"/>
                  <a:ea typeface="Open Sans" panose="020B0606030504020204" pitchFamily="34" charset="0"/>
                  <a:cs typeface="Open Sans" panose="020B0606030504020204" pitchFamily="34" charset="0"/>
                </a:rPr>
                <a:t>RECURRING ROE</a:t>
              </a:r>
              <a:r>
                <a:rPr lang="pt-BR" sz="1400" spc="300" baseline="30000" dirty="0">
                  <a:solidFill>
                    <a:srgbClr val="EADDCA"/>
                  </a:solidFill>
                  <a:latin typeface="Mulish" pitchFamily="2" charset="0"/>
                  <a:ea typeface="Open Sans" panose="020B0606030504020204" pitchFamily="34" charset="0"/>
                  <a:cs typeface="Open Sans" panose="020B0606030504020204" pitchFamily="34" charset="0"/>
                </a:rPr>
                <a:t>1</a:t>
              </a:r>
            </a:p>
          </p:txBody>
        </p:sp>
        <p:sp>
          <p:nvSpPr>
            <p:cNvPr id="34" name="CaixaDeTexto 6">
              <a:extLst>
                <a:ext uri="{FF2B5EF4-FFF2-40B4-BE49-F238E27FC236}">
                  <a16:creationId xmlns:a16="http://schemas.microsoft.com/office/drawing/2014/main" id="{5336C141-2207-BCA1-C23F-8FEA22F46048}"/>
                </a:ext>
              </a:extLst>
            </p:cNvPr>
            <p:cNvSpPr txBox="1"/>
            <p:nvPr/>
          </p:nvSpPr>
          <p:spPr>
            <a:xfrm>
              <a:off x="6502400"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+ 14.4 bps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vs. 4T24</a:t>
              </a:r>
            </a:p>
          </p:txBody>
        </p:sp>
        <p:sp>
          <p:nvSpPr>
            <p:cNvPr id="35" name="TextBox 46">
              <a:extLst>
                <a:ext uri="{FF2B5EF4-FFF2-40B4-BE49-F238E27FC236}">
                  <a16:creationId xmlns:a16="http://schemas.microsoft.com/office/drawing/2014/main" id="{E55D04B7-E378-0076-BFB9-25EF8A67F5E0}"/>
                </a:ext>
              </a:extLst>
            </p:cNvPr>
            <p:cNvSpPr txBox="1"/>
            <p:nvPr/>
          </p:nvSpPr>
          <p:spPr>
            <a:xfrm>
              <a:off x="6502400" y="1566685"/>
              <a:ext cx="2647322"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36.6%</a:t>
              </a:r>
            </a:p>
          </p:txBody>
        </p:sp>
        <p:sp>
          <p:nvSpPr>
            <p:cNvPr id="36" name="CaixaDeTexto 6">
              <a:extLst>
                <a:ext uri="{FF2B5EF4-FFF2-40B4-BE49-F238E27FC236}">
                  <a16:creationId xmlns:a16="http://schemas.microsoft.com/office/drawing/2014/main" id="{2C610AAC-C95D-9A2C-34A8-922CE721275C}"/>
                </a:ext>
              </a:extLst>
            </p:cNvPr>
            <p:cNvSpPr txBox="1"/>
            <p:nvPr/>
          </p:nvSpPr>
          <p:spPr>
            <a:xfrm>
              <a:off x="9290392" y="2438915"/>
              <a:ext cx="2296461" cy="276999"/>
            </a:xfrm>
            <a:prstGeom prst="rect">
              <a:avLst/>
            </a:prstGeom>
            <a:noFill/>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b="1" spc="-10" dirty="0">
                  <a:solidFill>
                    <a:srgbClr val="EADDCA"/>
                  </a:solidFill>
                  <a:latin typeface="Mulish" pitchFamily="2" charset="0"/>
                  <a:ea typeface="Open Sans" panose="020B0606030504020204" pitchFamily="34" charset="0"/>
                  <a:cs typeface="Open Sans" panose="020B0606030504020204" pitchFamily="34" charset="0"/>
                </a:rPr>
                <a:t>+ 6.4 p </a:t>
              </a:r>
              <a:r>
                <a:rPr lang="pt-BR" sz="1200" spc="-10" dirty="0">
                  <a:solidFill>
                    <a:srgbClr val="EADDCA"/>
                  </a:solidFill>
                  <a:latin typeface="Mulish" pitchFamily="2" charset="0"/>
                  <a:ea typeface="Open Sans" panose="020B0606030504020204" pitchFamily="34" charset="0"/>
                  <a:cs typeface="Open Sans" panose="020B0606030504020204" pitchFamily="34" charset="0"/>
                </a:rPr>
                <a:t>bps. 2024</a:t>
              </a:r>
            </a:p>
          </p:txBody>
        </p:sp>
        <p:sp>
          <p:nvSpPr>
            <p:cNvPr id="38" name="TextBox 50">
              <a:extLst>
                <a:ext uri="{FF2B5EF4-FFF2-40B4-BE49-F238E27FC236}">
                  <a16:creationId xmlns:a16="http://schemas.microsoft.com/office/drawing/2014/main" id="{8ED84FB1-FA78-FAC4-BAC1-BDC1D67237CA}"/>
                </a:ext>
              </a:extLst>
            </p:cNvPr>
            <p:cNvSpPr txBox="1"/>
            <p:nvPr/>
          </p:nvSpPr>
          <p:spPr>
            <a:xfrm>
              <a:off x="9241723" y="1566685"/>
              <a:ext cx="2647322" cy="523220"/>
            </a:xfrm>
            <a:prstGeom prst="rect">
              <a:avLst/>
            </a:prstGeom>
            <a:noFill/>
          </p:spPr>
          <p:txBody>
            <a:bodyPr wrap="square">
              <a:spAutoFit/>
            </a:bodyPr>
            <a:lstStyle/>
            <a:p>
              <a:r>
                <a:rPr lang="pt-BR" sz="2800" b="1" spc="-20" dirty="0">
                  <a:solidFill>
                    <a:srgbClr val="EADDCA"/>
                  </a:solidFill>
                  <a:latin typeface="Mulish" pitchFamily="2" charset="0"/>
                  <a:ea typeface="Open Sans" panose="020B0606030504020204" pitchFamily="34" charset="0"/>
                  <a:cs typeface="Open Sans" panose="020B0606030504020204" pitchFamily="34" charset="0"/>
                </a:rPr>
                <a:t>29.3%</a:t>
              </a:r>
            </a:p>
          </p:txBody>
        </p:sp>
        <p:sp>
          <p:nvSpPr>
            <p:cNvPr id="39" name="TextBox 4">
              <a:extLst>
                <a:ext uri="{FF2B5EF4-FFF2-40B4-BE49-F238E27FC236}">
                  <a16:creationId xmlns:a16="http://schemas.microsoft.com/office/drawing/2014/main" id="{85F3B55A-3C5B-B9A4-8D2D-87A786C94303}"/>
                </a:ext>
              </a:extLst>
            </p:cNvPr>
            <p:cNvSpPr txBox="1"/>
            <p:nvPr/>
          </p:nvSpPr>
          <p:spPr>
            <a:xfrm>
              <a:off x="558800" y="1422400"/>
              <a:ext cx="617820"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solidFill>
                  <a:srgbClr val="EADDCA"/>
                </a:solidFill>
                <a:latin typeface="Mulish" pitchFamily="2" charset="0"/>
              </a:endParaRPr>
            </a:p>
          </p:txBody>
        </p:sp>
        <p:sp>
          <p:nvSpPr>
            <p:cNvPr id="40" name="TextBox 5">
              <a:extLst>
                <a:ext uri="{FF2B5EF4-FFF2-40B4-BE49-F238E27FC236}">
                  <a16:creationId xmlns:a16="http://schemas.microsoft.com/office/drawing/2014/main" id="{7956772D-037D-4BC0-A2A8-19CBC79900F8}"/>
                </a:ext>
              </a:extLst>
            </p:cNvPr>
            <p:cNvSpPr txBox="1"/>
            <p:nvPr/>
          </p:nvSpPr>
          <p:spPr>
            <a:xfrm>
              <a:off x="3454400" y="1422400"/>
              <a:ext cx="617820" cy="246221"/>
            </a:xfrm>
            <a:prstGeom prst="rect">
              <a:avLst/>
            </a:prstGeom>
            <a:noFill/>
          </p:spPr>
          <p:txBody>
            <a:bodyPr wrap="square">
              <a:spAutoFit/>
            </a:bodyPr>
            <a:lstStyle/>
            <a:p>
              <a:r>
                <a:rPr lang="pt-BR" sz="1000" b="1" spc="-20" dirty="0" err="1">
                  <a:solidFill>
                    <a:srgbClr val="EADDCA"/>
                  </a:solidFill>
                  <a:latin typeface="Mulish" pitchFamily="2" charset="0"/>
                  <a:ea typeface="Open Sans" panose="020B0606030504020204" pitchFamily="34" charset="0"/>
                  <a:cs typeface="Open Sans" panose="020B0606030504020204" pitchFamily="34" charset="0"/>
                </a:rPr>
                <a:t>R</a:t>
              </a:r>
              <a:r>
                <a:rPr lang="pt-BR" sz="1000" b="1" spc="-20" dirty="0">
                  <a:solidFill>
                    <a:srgbClr val="EADDCA"/>
                  </a:solidFill>
                  <a:latin typeface="Mulish" pitchFamily="2" charset="0"/>
                  <a:ea typeface="Open Sans" panose="020B0606030504020204" pitchFamily="34" charset="0"/>
                  <a:cs typeface="Open Sans" panose="020B0606030504020204" pitchFamily="34" charset="0"/>
                </a:rPr>
                <a:t>$ </a:t>
              </a:r>
              <a:endParaRPr lang="en-BR" sz="1000" dirty="0">
                <a:solidFill>
                  <a:srgbClr val="EADDCA"/>
                </a:solidFill>
                <a:latin typeface="Mulish" pitchFamily="2" charset="0"/>
              </a:endParaRPr>
            </a:p>
          </p:txBody>
        </p:sp>
        <p:cxnSp>
          <p:nvCxnSpPr>
            <p:cNvPr id="41" name="Straight Connector 6">
              <a:extLst>
                <a:ext uri="{FF2B5EF4-FFF2-40B4-BE49-F238E27FC236}">
                  <a16:creationId xmlns:a16="http://schemas.microsoft.com/office/drawing/2014/main" id="{D4FA8BD1-95D2-56A8-A589-53CA9D6EF93E}"/>
                </a:ext>
              </a:extLst>
            </p:cNvPr>
            <p:cNvCxnSpPr>
              <a:cxnSpLocks/>
            </p:cNvCxnSpPr>
            <p:nvPr/>
          </p:nvCxnSpPr>
          <p:spPr>
            <a:xfrm>
              <a:off x="614755" y="1312202"/>
              <a:ext cx="4820845"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42" name="TextBox 10">
              <a:extLst>
                <a:ext uri="{FF2B5EF4-FFF2-40B4-BE49-F238E27FC236}">
                  <a16:creationId xmlns:a16="http://schemas.microsoft.com/office/drawing/2014/main" id="{AE00F546-0F9A-1E47-484A-C71E02E1C09D}"/>
                </a:ext>
              </a:extLst>
            </p:cNvPr>
            <p:cNvSpPr txBox="1"/>
            <p:nvPr/>
          </p:nvSpPr>
          <p:spPr>
            <a:xfrm>
              <a:off x="562577"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4Q25</a:t>
              </a:r>
              <a:endParaRPr lang="en-BR" sz="1000" dirty="0">
                <a:solidFill>
                  <a:schemeClr val="bg1"/>
                </a:solidFill>
              </a:endParaRPr>
            </a:p>
          </p:txBody>
        </p:sp>
        <p:sp>
          <p:nvSpPr>
            <p:cNvPr id="43" name="TextBox 14">
              <a:extLst>
                <a:ext uri="{FF2B5EF4-FFF2-40B4-BE49-F238E27FC236}">
                  <a16:creationId xmlns:a16="http://schemas.microsoft.com/office/drawing/2014/main" id="{8B889FFF-FA40-3FA1-AD94-043BF182E26E}"/>
                </a:ext>
              </a:extLst>
            </p:cNvPr>
            <p:cNvSpPr txBox="1"/>
            <p:nvPr/>
          </p:nvSpPr>
          <p:spPr>
            <a:xfrm>
              <a:off x="3454400"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2025</a:t>
              </a:r>
              <a:endParaRPr lang="en-BR" sz="1000" dirty="0">
                <a:solidFill>
                  <a:schemeClr val="bg1"/>
                </a:solidFill>
              </a:endParaRPr>
            </a:p>
          </p:txBody>
        </p:sp>
        <p:cxnSp>
          <p:nvCxnSpPr>
            <p:cNvPr id="45" name="Straight Connector 15">
              <a:extLst>
                <a:ext uri="{FF2B5EF4-FFF2-40B4-BE49-F238E27FC236}">
                  <a16:creationId xmlns:a16="http://schemas.microsoft.com/office/drawing/2014/main" id="{5EA46D4A-0384-FEC5-DB79-EBFD946EC888}"/>
                </a:ext>
              </a:extLst>
            </p:cNvPr>
            <p:cNvCxnSpPr>
              <a:cxnSpLocks/>
            </p:cNvCxnSpPr>
            <p:nvPr/>
          </p:nvCxnSpPr>
          <p:spPr>
            <a:xfrm>
              <a:off x="3530600"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sp>
          <p:nvSpPr>
            <p:cNvPr id="48" name="TextBox 18">
              <a:extLst>
                <a:ext uri="{FF2B5EF4-FFF2-40B4-BE49-F238E27FC236}">
                  <a16:creationId xmlns:a16="http://schemas.microsoft.com/office/drawing/2014/main" id="{15FD649E-2F38-94A5-0D84-3E33A1848B3B}"/>
                </a:ext>
              </a:extLst>
            </p:cNvPr>
            <p:cNvSpPr txBox="1"/>
            <p:nvPr/>
          </p:nvSpPr>
          <p:spPr>
            <a:xfrm>
              <a:off x="6415739"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4Q25</a:t>
              </a:r>
              <a:endParaRPr lang="en-BR" sz="1000" dirty="0">
                <a:solidFill>
                  <a:schemeClr val="bg1"/>
                </a:solidFill>
              </a:endParaRPr>
            </a:p>
          </p:txBody>
        </p:sp>
        <p:sp>
          <p:nvSpPr>
            <p:cNvPr id="49" name="TextBox 19">
              <a:extLst>
                <a:ext uri="{FF2B5EF4-FFF2-40B4-BE49-F238E27FC236}">
                  <a16:creationId xmlns:a16="http://schemas.microsoft.com/office/drawing/2014/main" id="{0B954F61-FE95-3940-63D0-8A7E6C70DD8B}"/>
                </a:ext>
              </a:extLst>
            </p:cNvPr>
            <p:cNvSpPr txBox="1"/>
            <p:nvPr/>
          </p:nvSpPr>
          <p:spPr>
            <a:xfrm>
              <a:off x="9235139" y="2032943"/>
              <a:ext cx="1092382" cy="246221"/>
            </a:xfrm>
            <a:prstGeom prst="rect">
              <a:avLst/>
            </a:prstGeom>
            <a:noFill/>
          </p:spPr>
          <p:txBody>
            <a:bodyPr wrap="square">
              <a:spAutoFit/>
            </a:bodyPr>
            <a:lstStyle/>
            <a:p>
              <a:r>
                <a:rPr lang="pt-BR" sz="1000" b="1" dirty="0">
                  <a:solidFill>
                    <a:schemeClr val="bg1"/>
                  </a:solidFill>
                  <a:latin typeface="Mulish" pitchFamily="2" charset="0"/>
                  <a:ea typeface="Open Sans" panose="020B0606030504020204" pitchFamily="34" charset="0"/>
                  <a:cs typeface="Open Sans" panose="020B0606030504020204" pitchFamily="34" charset="0"/>
                </a:rPr>
                <a:t>2025</a:t>
              </a:r>
              <a:endParaRPr lang="en-BR" sz="1000" dirty="0">
                <a:solidFill>
                  <a:schemeClr val="bg1"/>
                </a:solidFill>
              </a:endParaRPr>
            </a:p>
          </p:txBody>
        </p:sp>
        <p:cxnSp>
          <p:nvCxnSpPr>
            <p:cNvPr id="52" name="Straight Connector 20">
              <a:extLst>
                <a:ext uri="{FF2B5EF4-FFF2-40B4-BE49-F238E27FC236}">
                  <a16:creationId xmlns:a16="http://schemas.microsoft.com/office/drawing/2014/main" id="{BEE4C341-8A2C-727D-CB43-1D7FA4DB61EB}"/>
                </a:ext>
              </a:extLst>
            </p:cNvPr>
            <p:cNvCxnSpPr>
              <a:cxnSpLocks/>
            </p:cNvCxnSpPr>
            <p:nvPr/>
          </p:nvCxnSpPr>
          <p:spPr>
            <a:xfrm>
              <a:off x="6475511"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cxnSp>
          <p:nvCxnSpPr>
            <p:cNvPr id="53" name="Straight Connector 22">
              <a:extLst>
                <a:ext uri="{FF2B5EF4-FFF2-40B4-BE49-F238E27FC236}">
                  <a16:creationId xmlns:a16="http://schemas.microsoft.com/office/drawing/2014/main" id="{6E0841DA-2302-C9DD-335E-16FA8DF84DB9}"/>
                </a:ext>
              </a:extLst>
            </p:cNvPr>
            <p:cNvCxnSpPr>
              <a:cxnSpLocks/>
            </p:cNvCxnSpPr>
            <p:nvPr/>
          </p:nvCxnSpPr>
          <p:spPr>
            <a:xfrm>
              <a:off x="9290392" y="2371871"/>
              <a:ext cx="1957724" cy="0"/>
            </a:xfrm>
            <a:prstGeom prst="line">
              <a:avLst/>
            </a:prstGeom>
            <a:ln w="6350">
              <a:solidFill>
                <a:srgbClr val="EADDCA"/>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16665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74C68-FD9C-D247-3042-AE08EF3BD26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106E3E9-CC77-E954-BDD9-1360D94E31D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8FC2A572-5EDE-B383-7DCB-2835E12206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4BC200BA-B38B-1084-8A14-F2009769248D}"/>
              </a:ext>
            </a:extLst>
          </p:cNvPr>
          <p:cNvSpPr txBox="1"/>
          <p:nvPr/>
        </p:nvSpPr>
        <p:spPr>
          <a:xfrm>
            <a:off x="984708" y="2794000"/>
            <a:ext cx="65082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dirty="0" err="1">
                <a:solidFill>
                  <a:srgbClr val="EADDCA"/>
                </a:solidFill>
                <a:latin typeface="Gatwick Light" panose="00000500000000000000" pitchFamily="2" charset="0"/>
              </a:rPr>
              <a:t>Our</a:t>
            </a:r>
            <a:endParaRPr lang="pt-BR" dirty="0">
              <a:solidFill>
                <a:srgbClr val="EADDCA"/>
              </a:solidFill>
              <a:latin typeface="Gatwick Light" panose="00000500000000000000" pitchFamily="2" charset="0"/>
            </a:endParaRPr>
          </a:p>
          <a:p>
            <a:r>
              <a:rPr lang="pt-BR" dirty="0">
                <a:solidFill>
                  <a:srgbClr val="EADDCA"/>
                </a:solidFill>
                <a:latin typeface="Gatwick Light" panose="00000500000000000000" pitchFamily="2" charset="0"/>
              </a:rPr>
              <a:t>businesses</a:t>
            </a:r>
          </a:p>
        </p:txBody>
      </p:sp>
    </p:spTree>
    <p:extLst>
      <p:ext uri="{BB962C8B-B14F-4D97-AF65-F5344CB8AC3E}">
        <p14:creationId xmlns:p14="http://schemas.microsoft.com/office/powerpoint/2010/main" val="37372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507C5-B367-A23D-D4DB-FDF49DC1FD26}"/>
            </a:ext>
          </a:extLst>
        </p:cNvPr>
        <p:cNvGrpSpPr/>
        <p:nvPr/>
      </p:nvGrpSpPr>
      <p:grpSpPr>
        <a:xfrm>
          <a:off x="0" y="0"/>
          <a:ext cx="0" cy="0"/>
          <a:chOff x="0" y="0"/>
          <a:chExt cx="0" cy="0"/>
        </a:xfrm>
      </p:grpSpPr>
      <p:graphicFrame>
        <p:nvGraphicFramePr>
          <p:cNvPr id="48" name="Objeto 47" hidden="1">
            <a:extLst>
              <a:ext uri="{FF2B5EF4-FFF2-40B4-BE49-F238E27FC236}">
                <a16:creationId xmlns:a16="http://schemas.microsoft.com/office/drawing/2014/main" id="{721B5C24-2354-5C25-B8A9-5F23D14F71C4}"/>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421" imgH="420" progId="TCLayout.ActiveDocument.1">
                  <p:embed/>
                </p:oleObj>
              </mc:Choice>
              <mc:Fallback>
                <p:oleObj name="Slide do think-cell" r:id="rId3" imgW="421" imgH="420" progId="TCLayout.ActiveDocument.1">
                  <p:embed/>
                  <p:pic>
                    <p:nvPicPr>
                      <p:cNvPr id="48" name="Objeto 47" hidden="1">
                        <a:extLst>
                          <a:ext uri="{FF2B5EF4-FFF2-40B4-BE49-F238E27FC236}">
                            <a16:creationId xmlns:a16="http://schemas.microsoft.com/office/drawing/2014/main" id="{721B5C24-2354-5C25-B8A9-5F23D14F7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3" name="Imagem 22" descr="Ícone&#10;&#10;Descrição gerada automaticamente com confiança baixa">
            <a:extLst>
              <a:ext uri="{FF2B5EF4-FFF2-40B4-BE49-F238E27FC236}">
                <a16:creationId xmlns:a16="http://schemas.microsoft.com/office/drawing/2014/main" id="{CC0C884A-DBA8-EB3A-7B5F-140290762B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68114" y="8504966"/>
            <a:ext cx="824099" cy="360532"/>
          </a:xfrm>
          <a:prstGeom prst="rect">
            <a:avLst/>
          </a:prstGeom>
        </p:spPr>
      </p:pic>
      <p:pic>
        <p:nvPicPr>
          <p:cNvPr id="34" name="Imagem 23" descr="Padrão do plano de fundo&#10;&#10;Descrição gerada automaticamente">
            <a:extLst>
              <a:ext uri="{FF2B5EF4-FFF2-40B4-BE49-F238E27FC236}">
                <a16:creationId xmlns:a16="http://schemas.microsoft.com/office/drawing/2014/main" id="{F47B1805-D8F3-61CE-FAC6-4A9737B8FE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68114" y="9045164"/>
            <a:ext cx="824099" cy="383628"/>
          </a:xfrm>
          <a:prstGeom prst="rect">
            <a:avLst/>
          </a:prstGeom>
        </p:spPr>
      </p:pic>
      <p:grpSp>
        <p:nvGrpSpPr>
          <p:cNvPr id="60" name="Agrupar 59">
            <a:extLst>
              <a:ext uri="{FF2B5EF4-FFF2-40B4-BE49-F238E27FC236}">
                <a16:creationId xmlns:a16="http://schemas.microsoft.com/office/drawing/2014/main" id="{E1771313-7764-130D-8A75-BF69017741F4}"/>
              </a:ext>
            </a:extLst>
          </p:cNvPr>
          <p:cNvGrpSpPr/>
          <p:nvPr/>
        </p:nvGrpSpPr>
        <p:grpSpPr>
          <a:xfrm>
            <a:off x="1121395" y="6146800"/>
            <a:ext cx="10632949" cy="821362"/>
            <a:chOff x="1660651" y="5666726"/>
            <a:chExt cx="10632949" cy="821362"/>
          </a:xfrm>
        </p:grpSpPr>
        <p:sp>
          <p:nvSpPr>
            <p:cNvPr id="43" name="Rectangle 37">
              <a:extLst>
                <a:ext uri="{FF2B5EF4-FFF2-40B4-BE49-F238E27FC236}">
                  <a16:creationId xmlns:a16="http://schemas.microsoft.com/office/drawing/2014/main" id="{F8EEB36C-F1FA-A514-D8C6-70D655F4B9E7}"/>
                </a:ext>
              </a:extLst>
            </p:cNvPr>
            <p:cNvSpPr/>
            <p:nvPr/>
          </p:nvSpPr>
          <p:spPr>
            <a:xfrm>
              <a:off x="1660651" y="5666726"/>
              <a:ext cx="3297831" cy="276999"/>
            </a:xfrm>
            <a:prstGeom prst="rect">
              <a:avLst/>
            </a:prstGeom>
          </p:spPr>
          <p:txBody>
            <a:bodyPr wrap="square" lIns="54000" rIns="54000">
              <a:spAutoFit/>
            </a:bodyPr>
            <a:lstStyle/>
            <a:p>
              <a:r>
                <a:rPr lang="en-US" sz="1200" b="1" spc="-20" dirty="0">
                  <a:solidFill>
                    <a:srgbClr val="43151A"/>
                  </a:solidFill>
                  <a:latin typeface="Mulish" pitchFamily="2" charset="0"/>
                  <a:ea typeface="Open Sans" panose="020B0606030504020204" pitchFamily="34" charset="0"/>
                  <a:cs typeface="Open Sans" panose="020B0606030504020204" pitchFamily="34" charset="0"/>
                </a:rPr>
                <a:t>Treasury and Funding</a:t>
              </a:r>
              <a:endParaRPr lang="en-US" sz="1500" b="1" spc="-20" dirty="0">
                <a:solidFill>
                  <a:srgbClr val="3E3E3E"/>
                </a:solidFill>
                <a:latin typeface="Mulish" pitchFamily="2" charset="0"/>
                <a:ea typeface="Open Sans" panose="020B0606030504020204" pitchFamily="34" charset="0"/>
                <a:cs typeface="Open Sans" panose="020B0606030504020204" pitchFamily="34" charset="0"/>
              </a:endParaRPr>
            </a:p>
          </p:txBody>
        </p:sp>
        <p:sp>
          <p:nvSpPr>
            <p:cNvPr id="56" name="CaixaDeTexto 55">
              <a:extLst>
                <a:ext uri="{FF2B5EF4-FFF2-40B4-BE49-F238E27FC236}">
                  <a16:creationId xmlns:a16="http://schemas.microsoft.com/office/drawing/2014/main" id="{2055C406-C537-FD81-294C-0E931019E839}"/>
                </a:ext>
              </a:extLst>
            </p:cNvPr>
            <p:cNvSpPr txBox="1"/>
            <p:nvPr/>
          </p:nvSpPr>
          <p:spPr>
            <a:xfrm>
              <a:off x="1680184" y="6028917"/>
              <a:ext cx="2942605"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Asset and Liability Management (ALM)</a:t>
              </a:r>
            </a:p>
          </p:txBody>
        </p:sp>
        <p:sp>
          <p:nvSpPr>
            <p:cNvPr id="57" name="CaixaDeTexto 56">
              <a:extLst>
                <a:ext uri="{FF2B5EF4-FFF2-40B4-BE49-F238E27FC236}">
                  <a16:creationId xmlns:a16="http://schemas.microsoft.com/office/drawing/2014/main" id="{0F6B9631-892C-77D7-A66E-BC9E33280847}"/>
                </a:ext>
              </a:extLst>
            </p:cNvPr>
            <p:cNvSpPr txBox="1"/>
            <p:nvPr/>
          </p:nvSpPr>
          <p:spPr>
            <a:xfrm>
              <a:off x="5021600" y="6028917"/>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pt-BR" sz="1100" i="1" kern="0" dirty="0">
                  <a:solidFill>
                    <a:schemeClr val="tx1"/>
                  </a:solidFill>
                  <a:latin typeface="Mulish" pitchFamily="2" charset="0"/>
                  <a:ea typeface="Open Sans" panose="020B0606030504020204" pitchFamily="34" charset="0"/>
                  <a:cs typeface="Open Sans" panose="020B0606030504020204" pitchFamily="34" charset="0"/>
                </a:rPr>
                <a:t>B</a:t>
              </a:r>
              <a:r>
                <a:rPr kumimoji="0" lang="pt-BR" sz="1100" b="0" i="1" u="none" strike="noStrike" kern="0" cap="none" spc="0" normalizeH="0" baseline="0" noProof="0" dirty="0" err="1">
                  <a:ln>
                    <a:noFill/>
                  </a:ln>
                  <a:solidFill>
                    <a:schemeClr val="tx1"/>
                  </a:solidFill>
                  <a:effectLst/>
                  <a:uLnTx/>
                  <a:uFillTx/>
                  <a:latin typeface="Mulish" pitchFamily="2" charset="0"/>
                  <a:ea typeface="Open Sans" panose="020B0606030504020204" pitchFamily="34" charset="0"/>
                  <a:cs typeface="Open Sans" panose="020B0606030504020204" pitchFamily="34" charset="0"/>
                </a:rPr>
                <a:t>anking</a:t>
              </a:r>
              <a:r>
                <a:rPr lang="pt-BR" sz="1100" kern="0" dirty="0">
                  <a:solidFill>
                    <a:schemeClr val="tx1"/>
                  </a:solidFill>
                  <a:latin typeface="Mulish" pitchFamily="2" charset="0"/>
                  <a:ea typeface="Open Sans" panose="020B0606030504020204" pitchFamily="34" charset="0"/>
                  <a:cs typeface="Open Sans" panose="020B0606030504020204" pitchFamily="34" charset="0"/>
                </a:rPr>
                <a:t> </a:t>
              </a:r>
              <a:r>
                <a:rPr lang="pt-BR" sz="1100" kern="0" dirty="0" err="1">
                  <a:solidFill>
                    <a:schemeClr val="tx1"/>
                  </a:solidFill>
                  <a:latin typeface="Mulish" pitchFamily="2" charset="0"/>
                  <a:ea typeface="Open Sans" panose="020B0606030504020204" pitchFamily="34" charset="0"/>
                  <a:cs typeface="Open Sans" panose="020B0606030504020204" pitchFamily="34" charset="0"/>
                </a:rPr>
                <a:t>and</a:t>
              </a:r>
              <a:r>
                <a:rPr lang="pt-BR" sz="1100" kern="0" dirty="0">
                  <a:solidFill>
                    <a:schemeClr val="tx1"/>
                  </a:solidFill>
                  <a:latin typeface="Mulish" pitchFamily="2" charset="0"/>
                  <a:ea typeface="Open Sans" panose="020B0606030504020204" pitchFamily="34" charset="0"/>
                  <a:cs typeface="Open Sans" panose="020B0606030504020204" pitchFamily="34" charset="0"/>
                </a:rPr>
                <a:t> </a:t>
              </a:r>
              <a:r>
                <a:rPr kumimoji="0" lang="pt-BR" sz="1100" b="0" i="1"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trading books</a:t>
              </a:r>
            </a:p>
          </p:txBody>
        </p:sp>
        <p:sp>
          <p:nvSpPr>
            <p:cNvPr id="58" name="CaixaDeTexto 57">
              <a:extLst>
                <a:ext uri="{FF2B5EF4-FFF2-40B4-BE49-F238E27FC236}">
                  <a16:creationId xmlns:a16="http://schemas.microsoft.com/office/drawing/2014/main" id="{DD7AAF22-5737-7998-EA9B-7725FC69FC28}"/>
                </a:ext>
              </a:extLst>
            </p:cNvPr>
            <p:cNvSpPr txBox="1"/>
            <p:nvPr/>
          </p:nvSpPr>
          <p:spPr>
            <a:xfrm>
              <a:off x="7841000" y="6028917"/>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Distribution</a:t>
              </a:r>
            </a:p>
          </p:txBody>
        </p:sp>
        <p:sp>
          <p:nvSpPr>
            <p:cNvPr id="59" name="CaixaDeTexto 58">
              <a:extLst>
                <a:ext uri="{FF2B5EF4-FFF2-40B4-BE49-F238E27FC236}">
                  <a16:creationId xmlns:a16="http://schemas.microsoft.com/office/drawing/2014/main" id="{E14FB890-F778-74B1-78B4-81E158C56EA5}"/>
                </a:ext>
              </a:extLst>
            </p:cNvPr>
            <p:cNvSpPr txBox="1"/>
            <p:nvPr/>
          </p:nvSpPr>
          <p:spPr>
            <a:xfrm>
              <a:off x="9593600" y="6028917"/>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a:defRPr/>
              </a:pPr>
              <a:r>
                <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Pine Online</a:t>
              </a:r>
            </a:p>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p:txBody>
        </p:sp>
      </p:grpSp>
      <p:sp>
        <p:nvSpPr>
          <p:cNvPr id="62" name="Rectangle 37">
            <a:extLst>
              <a:ext uri="{FF2B5EF4-FFF2-40B4-BE49-F238E27FC236}">
                <a16:creationId xmlns:a16="http://schemas.microsoft.com/office/drawing/2014/main" id="{9658927B-DD0F-8960-7773-785C5B903E03}"/>
              </a:ext>
            </a:extLst>
          </p:cNvPr>
          <p:cNvSpPr/>
          <p:nvPr/>
        </p:nvSpPr>
        <p:spPr>
          <a:xfrm>
            <a:off x="1146382" y="5286031"/>
            <a:ext cx="3297831" cy="276999"/>
          </a:xfrm>
          <a:prstGeom prst="rect">
            <a:avLst/>
          </a:prstGeom>
        </p:spPr>
        <p:txBody>
          <a:bodyPr wrap="square" lIns="54000" rIns="54000">
            <a:spAutoFit/>
          </a:bodyPr>
          <a:lstStyle/>
          <a:p>
            <a:r>
              <a:rPr lang="en-US" sz="1200" b="1" spc="-20" dirty="0">
                <a:solidFill>
                  <a:srgbClr val="43151A"/>
                </a:solidFill>
                <a:latin typeface="Mulish" pitchFamily="2" charset="0"/>
                <a:ea typeface="Open Sans" panose="020B0606030504020204" pitchFamily="34" charset="0"/>
                <a:cs typeface="Open Sans" panose="020B0606030504020204" pitchFamily="34" charset="0"/>
              </a:rPr>
              <a:t>Insurance (Retail and Wholesale)</a:t>
            </a:r>
          </a:p>
        </p:txBody>
      </p:sp>
      <p:sp>
        <p:nvSpPr>
          <p:cNvPr id="72" name="CaixaDeTexto 71">
            <a:extLst>
              <a:ext uri="{FF2B5EF4-FFF2-40B4-BE49-F238E27FC236}">
                <a16:creationId xmlns:a16="http://schemas.microsoft.com/office/drawing/2014/main" id="{4AA34632-1891-CECE-6F78-2A77ECA83BCE}"/>
              </a:ext>
            </a:extLst>
          </p:cNvPr>
          <p:cNvSpPr txBox="1"/>
          <p:nvPr/>
        </p:nvSpPr>
        <p:spPr>
          <a:xfrm>
            <a:off x="3530600" y="5687629"/>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lang="pt-BR" sz="1100" kern="0" dirty="0" err="1">
                <a:solidFill>
                  <a:schemeClr val="tx1"/>
                </a:solidFill>
                <a:latin typeface="Mulish" pitchFamily="2" charset="0"/>
                <a:ea typeface="Open Sans" panose="020B0606030504020204" pitchFamily="34" charset="0"/>
                <a:cs typeface="Open Sans" panose="020B0606030504020204" pitchFamily="34" charset="0"/>
              </a:rPr>
              <a:t>Retail</a:t>
            </a: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p:txBody>
      </p:sp>
      <p:sp>
        <p:nvSpPr>
          <p:cNvPr id="73" name="CaixaDeTexto 72">
            <a:extLst>
              <a:ext uri="{FF2B5EF4-FFF2-40B4-BE49-F238E27FC236}">
                <a16:creationId xmlns:a16="http://schemas.microsoft.com/office/drawing/2014/main" id="{2C0028D8-8FFA-9728-FA5C-FFC2CCC4C92C}"/>
              </a:ext>
            </a:extLst>
          </p:cNvPr>
          <p:cNvSpPr txBox="1"/>
          <p:nvPr/>
        </p:nvSpPr>
        <p:spPr>
          <a:xfrm>
            <a:off x="5511800" y="5687629"/>
            <a:ext cx="12954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100" b="0" i="0" u="none" strike="noStrike" kern="0" cap="none" spc="0" normalizeH="0" baseline="0" noProof="0" dirty="0" err="1">
                <a:ln>
                  <a:noFill/>
                </a:ln>
                <a:solidFill>
                  <a:schemeClr val="tx1"/>
                </a:solidFill>
                <a:effectLst/>
                <a:uLnTx/>
                <a:uFillTx/>
                <a:latin typeface="Mulish" pitchFamily="2" charset="0"/>
                <a:ea typeface="Open Sans" panose="020B0606030504020204" pitchFamily="34" charset="0"/>
                <a:cs typeface="Open Sans" panose="020B0606030504020204" pitchFamily="34" charset="0"/>
              </a:rPr>
              <a:t>Benefits</a:t>
            </a: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p:txBody>
      </p:sp>
      <p:sp>
        <p:nvSpPr>
          <p:cNvPr id="74" name="CaixaDeTexto 73">
            <a:extLst>
              <a:ext uri="{FF2B5EF4-FFF2-40B4-BE49-F238E27FC236}">
                <a16:creationId xmlns:a16="http://schemas.microsoft.com/office/drawing/2014/main" id="{064CF80B-509F-751D-6E66-33F9E8F37E3C}"/>
              </a:ext>
            </a:extLst>
          </p:cNvPr>
          <p:cNvSpPr txBox="1"/>
          <p:nvPr/>
        </p:nvSpPr>
        <p:spPr>
          <a:xfrm>
            <a:off x="7460000" y="5687629"/>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Elementar</a:t>
            </a:r>
            <a:r>
              <a:rPr lang="pt-BR" sz="1100" kern="0" dirty="0">
                <a:solidFill>
                  <a:schemeClr val="tx1"/>
                </a:solidFill>
                <a:latin typeface="Mulish" pitchFamily="2" charset="0"/>
                <a:ea typeface="Open Sans" panose="020B0606030504020204" pitchFamily="34" charset="0"/>
                <a:cs typeface="Open Sans" panose="020B0606030504020204" pitchFamily="34" charset="0"/>
              </a:rPr>
              <a:t>y </a:t>
            </a:r>
            <a:r>
              <a:rPr lang="pt-BR" sz="1100" kern="0" dirty="0" err="1">
                <a:solidFill>
                  <a:schemeClr val="tx1"/>
                </a:solidFill>
                <a:latin typeface="Mulish" pitchFamily="2" charset="0"/>
                <a:ea typeface="Open Sans" panose="020B0606030504020204" pitchFamily="34" charset="0"/>
                <a:cs typeface="Open Sans" panose="020B0606030504020204" pitchFamily="34" charset="0"/>
              </a:rPr>
              <a:t>Branches</a:t>
            </a: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p:txBody>
      </p:sp>
      <p:sp>
        <p:nvSpPr>
          <p:cNvPr id="16" name="CaixaDeTexto 15">
            <a:extLst>
              <a:ext uri="{FF2B5EF4-FFF2-40B4-BE49-F238E27FC236}">
                <a16:creationId xmlns:a16="http://schemas.microsoft.com/office/drawing/2014/main" id="{8ED0425F-ADAA-A30E-D79D-F211E25EE78E}"/>
              </a:ext>
            </a:extLst>
          </p:cNvPr>
          <p:cNvSpPr txBox="1"/>
          <p:nvPr/>
        </p:nvSpPr>
        <p:spPr>
          <a:xfrm>
            <a:off x="10127000" y="5687629"/>
            <a:ext cx="2700000"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100" b="0" i="0" u="none" strike="noStrike" kern="0" cap="none" spc="0" normalizeH="0" baseline="0" noProof="0" dirty="0" err="1">
                <a:ln>
                  <a:noFill/>
                </a:ln>
                <a:solidFill>
                  <a:schemeClr val="tx1"/>
                </a:solidFill>
                <a:effectLst/>
                <a:uLnTx/>
                <a:uFillTx/>
                <a:latin typeface="Mulish" pitchFamily="2" charset="0"/>
                <a:ea typeface="Open Sans" panose="020B0606030504020204" pitchFamily="34" charset="0"/>
                <a:cs typeface="Open Sans" panose="020B0606030504020204" pitchFamily="34" charset="0"/>
              </a:rPr>
              <a:t>Risks</a:t>
            </a:r>
            <a:endPar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endParaRPr>
          </a:p>
        </p:txBody>
      </p:sp>
      <p:sp>
        <p:nvSpPr>
          <p:cNvPr id="18" name="Produtos">
            <a:extLst>
              <a:ext uri="{FF2B5EF4-FFF2-40B4-BE49-F238E27FC236}">
                <a16:creationId xmlns:a16="http://schemas.microsoft.com/office/drawing/2014/main" id="{41A11B18-442C-D500-AA4E-80582887EDB7}"/>
              </a:ext>
            </a:extLst>
          </p:cNvPr>
          <p:cNvSpPr txBox="1"/>
          <p:nvPr/>
        </p:nvSpPr>
        <p:spPr>
          <a:xfrm>
            <a:off x="254000" y="-149448"/>
            <a:ext cx="4778511" cy="794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err="1">
                <a:solidFill>
                  <a:srgbClr val="7F252F"/>
                </a:solidFill>
                <a:latin typeface="Gatwick Light" panose="00000500000000000000" pitchFamily="2" charset="0"/>
              </a:rPr>
              <a:t>Our</a:t>
            </a:r>
            <a:r>
              <a:rPr lang="pt-BR" sz="1400" dirty="0">
                <a:solidFill>
                  <a:srgbClr val="7F252F"/>
                </a:solidFill>
                <a:latin typeface="Gatwick Light" panose="00000500000000000000" pitchFamily="2" charset="0"/>
              </a:rPr>
              <a:t> businesses</a:t>
            </a:r>
            <a:endParaRPr sz="1400" dirty="0">
              <a:solidFill>
                <a:srgbClr val="7F252F"/>
              </a:solidFill>
              <a:latin typeface="Gatwick Light" panose="00000500000000000000" pitchFamily="2" charset="0"/>
            </a:endParaRPr>
          </a:p>
        </p:txBody>
      </p:sp>
      <p:cxnSp>
        <p:nvCxnSpPr>
          <p:cNvPr id="49" name="Straight Connector 48">
            <a:extLst>
              <a:ext uri="{FF2B5EF4-FFF2-40B4-BE49-F238E27FC236}">
                <a16:creationId xmlns:a16="http://schemas.microsoft.com/office/drawing/2014/main" id="{259DA94D-AC03-F0CE-8791-6F1F3B4F66BD}"/>
              </a:ext>
            </a:extLst>
          </p:cNvPr>
          <p:cNvCxnSpPr>
            <a:cxnSpLocks/>
          </p:cNvCxnSpPr>
          <p:nvPr/>
        </p:nvCxnSpPr>
        <p:spPr>
          <a:xfrm>
            <a:off x="1187150" y="5994400"/>
            <a:ext cx="10572648" cy="0"/>
          </a:xfrm>
          <a:prstGeom prst="line">
            <a:avLst/>
          </a:prstGeom>
          <a:ln>
            <a:solidFill>
              <a:srgbClr val="7F252F"/>
            </a:solidFill>
          </a:ln>
        </p:spPr>
        <p:style>
          <a:lnRef idx="2">
            <a:schemeClr val="dk1"/>
          </a:lnRef>
          <a:fillRef idx="0">
            <a:schemeClr val="dk1"/>
          </a:fillRef>
          <a:effectRef idx="1">
            <a:schemeClr val="dk1"/>
          </a:effectRef>
          <a:fontRef idx="minor">
            <a:schemeClr val="tx1"/>
          </a:fontRef>
        </p:style>
      </p:cxnSp>
      <p:pic>
        <p:nvPicPr>
          <p:cNvPr id="1028" name="Picture 4">
            <a:extLst>
              <a:ext uri="{FF2B5EF4-FFF2-40B4-BE49-F238E27FC236}">
                <a16:creationId xmlns:a16="http://schemas.microsoft.com/office/drawing/2014/main" id="{4EB4A396-CAFF-567A-073E-BB816AB84E9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716" t="32186" r="16407" b="38120"/>
          <a:stretch/>
        </p:blipFill>
        <p:spPr bwMode="auto">
          <a:xfrm>
            <a:off x="-1237672" y="6287224"/>
            <a:ext cx="1344444" cy="46497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48">
            <a:extLst>
              <a:ext uri="{FF2B5EF4-FFF2-40B4-BE49-F238E27FC236}">
                <a16:creationId xmlns:a16="http://schemas.microsoft.com/office/drawing/2014/main" id="{A7C07214-9DA0-9EFC-02F4-3B06C153864A}"/>
              </a:ext>
            </a:extLst>
          </p:cNvPr>
          <p:cNvCxnSpPr>
            <a:cxnSpLocks/>
          </p:cNvCxnSpPr>
          <p:nvPr/>
        </p:nvCxnSpPr>
        <p:spPr>
          <a:xfrm>
            <a:off x="1187552" y="6754429"/>
            <a:ext cx="10572648" cy="0"/>
          </a:xfrm>
          <a:prstGeom prst="line">
            <a:avLst/>
          </a:prstGeom>
          <a:ln>
            <a:solidFill>
              <a:srgbClr val="7F252F"/>
            </a:solidFill>
          </a:ln>
        </p:spPr>
        <p:style>
          <a:lnRef idx="2">
            <a:schemeClr val="dk1"/>
          </a:lnRef>
          <a:fillRef idx="0">
            <a:schemeClr val="dk1"/>
          </a:fillRef>
          <a:effectRef idx="1">
            <a:schemeClr val="dk1"/>
          </a:effectRef>
          <a:fontRef idx="minor">
            <a:schemeClr val="tx1"/>
          </a:fontRef>
        </p:style>
      </p:cxnSp>
      <p:sp>
        <p:nvSpPr>
          <p:cNvPr id="3" name="CaixaDeTexto 2">
            <a:extLst>
              <a:ext uri="{FF2B5EF4-FFF2-40B4-BE49-F238E27FC236}">
                <a16:creationId xmlns:a16="http://schemas.microsoft.com/office/drawing/2014/main" id="{E15D275E-8E7E-8907-2F22-385C5FDE771A}"/>
              </a:ext>
            </a:extLst>
          </p:cNvPr>
          <p:cNvSpPr txBox="1"/>
          <p:nvPr/>
        </p:nvSpPr>
        <p:spPr>
          <a:xfrm>
            <a:off x="1121395" y="5687629"/>
            <a:ext cx="2942605" cy="459171"/>
          </a:xfrm>
          <a:prstGeom prst="rect">
            <a:avLst/>
          </a:prstGeom>
          <a:noFill/>
        </p:spPr>
        <p:txBody>
          <a:bodyPr wrap="square" numCol="1" rtlCol="0">
            <a:noAutofit/>
          </a:bodyPr>
          <a:lstStyle>
            <a:defPPr>
              <a:defRPr lang="pt-BR"/>
            </a:defPPr>
            <a:lvl1pPr marL="108000" indent="-144000">
              <a:spcAft>
                <a:spcPts val="600"/>
              </a:spcAft>
              <a:buFont typeface="Arial" panose="020B0604020202020204" pitchFamily="34" charset="0"/>
              <a:buChar char="•"/>
              <a:defRPr sz="1400">
                <a:solidFill>
                  <a:srgbClr val="3E3E3E"/>
                </a:solidFill>
                <a:latin typeface="Malgun Gothic" panose="020B0503020000020004" pitchFamily="34" charset="-127"/>
                <a:ea typeface="Malgun Gothic" panose="020B0503020000020004" pitchFamily="34" charset="-127"/>
                <a:cs typeface="Lato Light" panose="020F0502020204030203" pitchFamily="34" charset="0"/>
              </a:defRPr>
            </a:lvl1pPr>
          </a:lstStyle>
          <a:p>
            <a:pPr marL="108000" marR="0" lvl="0" indent="-14400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pt-BR" sz="1100" b="0" i="0" u="none" strike="noStrike" kern="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rPr>
              <a:t>Pine Corretora</a:t>
            </a:r>
          </a:p>
        </p:txBody>
      </p:sp>
      <p:sp>
        <p:nvSpPr>
          <p:cNvPr id="6" name="Rectangle: Rounded Corners 6">
            <a:extLst>
              <a:ext uri="{FF2B5EF4-FFF2-40B4-BE49-F238E27FC236}">
                <a16:creationId xmlns:a16="http://schemas.microsoft.com/office/drawing/2014/main" id="{6EB3ED6E-4F9F-E538-11BC-54F6B524D0C5}"/>
              </a:ext>
            </a:extLst>
          </p:cNvPr>
          <p:cNvSpPr>
            <a:spLocks/>
          </p:cNvSpPr>
          <p:nvPr/>
        </p:nvSpPr>
        <p:spPr>
          <a:xfrm>
            <a:off x="6807200" y="1270000"/>
            <a:ext cx="5400000" cy="329034"/>
          </a:xfrm>
          <a:prstGeom prst="roundRect">
            <a:avLst>
              <a:gd name="adj" fmla="val 50000"/>
            </a:avLst>
          </a:prstGeom>
          <a:solidFill>
            <a:srgbClr val="70242B"/>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err="1">
                <a:ln>
                  <a:noFill/>
                </a:ln>
                <a:solidFill>
                  <a:prstClr val="white"/>
                </a:solidFill>
                <a:effectLst/>
                <a:uLnTx/>
                <a:uFillTx/>
                <a:latin typeface="Mulish" pitchFamily="2" charset="0"/>
                <a:ea typeface="+mn-ea"/>
                <a:cs typeface="HELVETICA" panose="020B0604020202020204" pitchFamily="34" charset="0"/>
              </a:rPr>
              <a:t>Wholesale</a:t>
            </a:r>
            <a:endParaRPr kumimoji="0" lang="pt-BR" sz="1200" b="1" i="0" u="none" strike="noStrike" kern="0" cap="none" spc="0" normalizeH="0" baseline="0" noProof="0" dirty="0">
              <a:ln>
                <a:noFill/>
              </a:ln>
              <a:solidFill>
                <a:prstClr val="white"/>
              </a:solidFill>
              <a:effectLst/>
              <a:uLnTx/>
              <a:uFillTx/>
              <a:latin typeface="Mulish" pitchFamily="2" charset="0"/>
              <a:ea typeface="+mn-ea"/>
              <a:cs typeface="HELVETICA" panose="020B0604020202020204" pitchFamily="34" charset="0"/>
            </a:endParaRPr>
          </a:p>
        </p:txBody>
      </p:sp>
      <p:sp>
        <p:nvSpPr>
          <p:cNvPr id="8" name="Rectangle: Rounded Corners 5">
            <a:extLst>
              <a:ext uri="{FF2B5EF4-FFF2-40B4-BE49-F238E27FC236}">
                <a16:creationId xmlns:a16="http://schemas.microsoft.com/office/drawing/2014/main" id="{08A1EBB5-AF0F-2A28-BB89-834DA2FC7031}"/>
              </a:ext>
            </a:extLst>
          </p:cNvPr>
          <p:cNvSpPr>
            <a:spLocks/>
          </p:cNvSpPr>
          <p:nvPr/>
        </p:nvSpPr>
        <p:spPr>
          <a:xfrm>
            <a:off x="896715" y="1270830"/>
            <a:ext cx="5400000" cy="329034"/>
          </a:xfrm>
          <a:prstGeom prst="roundRect">
            <a:avLst>
              <a:gd name="adj" fmla="val 50000"/>
            </a:avLst>
          </a:prstGeom>
          <a:solidFill>
            <a:srgbClr val="70242B"/>
          </a:solidFill>
          <a:ln w="25400" cap="flat" cmpd="sng" algn="ctr">
            <a:noFill/>
            <a:prstDash val="soli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200" b="1" i="0" u="none" strike="noStrike" kern="0" cap="none" spc="0" normalizeH="0" baseline="0" noProof="0" dirty="0" err="1">
                <a:ln>
                  <a:noFill/>
                </a:ln>
                <a:solidFill>
                  <a:prstClr val="white"/>
                </a:solidFill>
                <a:effectLst/>
                <a:uLnTx/>
                <a:uFillTx/>
                <a:latin typeface="Mulish" pitchFamily="2" charset="0"/>
                <a:ea typeface="+mn-ea"/>
                <a:cs typeface="HELVETICA" panose="020B0604020202020204" pitchFamily="34" charset="0"/>
              </a:rPr>
              <a:t>Collateralized</a:t>
            </a:r>
            <a:r>
              <a:rPr kumimoji="0" lang="pt-BR" sz="1200" b="1" i="0" u="none" strike="noStrike" kern="0" cap="none" spc="0" normalizeH="0" baseline="0" noProof="0" dirty="0">
                <a:ln>
                  <a:noFill/>
                </a:ln>
                <a:solidFill>
                  <a:prstClr val="white"/>
                </a:solidFill>
                <a:effectLst/>
                <a:uLnTx/>
                <a:uFillTx/>
                <a:latin typeface="Mulish" pitchFamily="2" charset="0"/>
                <a:ea typeface="+mn-ea"/>
                <a:cs typeface="HELVETICA" panose="020B0604020202020204" pitchFamily="34" charset="0"/>
              </a:rPr>
              <a:t> </a:t>
            </a:r>
            <a:r>
              <a:rPr kumimoji="0" lang="pt-BR" sz="1200" b="1" i="0" u="none" strike="noStrike" kern="0" cap="none" spc="0" normalizeH="0" baseline="0" noProof="0" dirty="0" err="1">
                <a:ln>
                  <a:noFill/>
                </a:ln>
                <a:solidFill>
                  <a:prstClr val="white"/>
                </a:solidFill>
                <a:effectLst/>
                <a:uLnTx/>
                <a:uFillTx/>
                <a:latin typeface="Mulish" pitchFamily="2" charset="0"/>
                <a:ea typeface="+mn-ea"/>
                <a:cs typeface="HELVETICA" panose="020B0604020202020204" pitchFamily="34" charset="0"/>
              </a:rPr>
              <a:t>Retail</a:t>
            </a:r>
            <a:endParaRPr kumimoji="0" lang="pt-BR" sz="1200" b="1" i="0" u="none" strike="noStrike" kern="0" cap="none" spc="0" normalizeH="0" baseline="30000" noProof="0" dirty="0">
              <a:ln>
                <a:noFill/>
              </a:ln>
              <a:solidFill>
                <a:prstClr val="white"/>
              </a:solidFill>
              <a:effectLst/>
              <a:uLnTx/>
              <a:uFillTx/>
              <a:latin typeface="Mulish" pitchFamily="2" charset="0"/>
              <a:ea typeface="+mn-ea"/>
              <a:cs typeface="HELVETICA" panose="020B0604020202020204" pitchFamily="34" charset="0"/>
            </a:endParaRPr>
          </a:p>
        </p:txBody>
      </p:sp>
      <p:sp>
        <p:nvSpPr>
          <p:cNvPr id="9" name="Rectangle 7">
            <a:extLst>
              <a:ext uri="{FF2B5EF4-FFF2-40B4-BE49-F238E27FC236}">
                <a16:creationId xmlns:a16="http://schemas.microsoft.com/office/drawing/2014/main" id="{ED36706F-E0A4-9AB5-6B46-96D617119B08}"/>
              </a:ext>
            </a:extLst>
          </p:cNvPr>
          <p:cNvSpPr/>
          <p:nvPr/>
        </p:nvSpPr>
        <p:spPr>
          <a:xfrm>
            <a:off x="6092453" y="3071639"/>
            <a:ext cx="2815350" cy="524915"/>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1100" b="1" i="0" u="none" strike="noStrike" kern="0" cap="none" spc="0" normalizeH="0" baseline="0" noProof="0" dirty="0">
                <a:ln>
                  <a:noFill/>
                </a:ln>
                <a:solidFill>
                  <a:srgbClr val="44151A"/>
                </a:solidFill>
                <a:effectLst/>
                <a:uLnTx/>
                <a:uFillTx/>
                <a:latin typeface="Mulish" pitchFamily="2" charset="0"/>
                <a:ea typeface="+mn-ea"/>
                <a:cs typeface="HELVETICA" panose="020B0604020202020204" pitchFamily="34" charset="0"/>
              </a:rPr>
              <a:t>Corporate</a:t>
            </a:r>
          </a:p>
        </p:txBody>
      </p:sp>
      <p:sp>
        <p:nvSpPr>
          <p:cNvPr id="10" name="Rectangle 11">
            <a:extLst>
              <a:ext uri="{FF2B5EF4-FFF2-40B4-BE49-F238E27FC236}">
                <a16:creationId xmlns:a16="http://schemas.microsoft.com/office/drawing/2014/main" id="{18175C65-0EB1-4C3B-EA10-303AC0F9AA67}"/>
              </a:ext>
            </a:extLst>
          </p:cNvPr>
          <p:cNvSpPr/>
          <p:nvPr/>
        </p:nvSpPr>
        <p:spPr>
          <a:xfrm>
            <a:off x="863600" y="3155629"/>
            <a:ext cx="2559410" cy="524915"/>
          </a:xfrm>
          <a:prstGeom prst="rect">
            <a:avLst/>
          </a:prstGeom>
          <a:noFill/>
          <a:ln w="25400" cap="flat" cmpd="sng" algn="ctr">
            <a:noFill/>
            <a:prstDash val="solid"/>
          </a:ln>
          <a:effectLst/>
        </p:spPr>
        <p:txBody>
          <a:bodyPr rtlCol="0" anchor="ctr"/>
          <a:lstStyle/>
          <a:p>
            <a:pPr lvl="0" algn="ctr">
              <a:defRPr/>
            </a:pPr>
            <a:r>
              <a:rPr lang="pt-BR" sz="1100" b="1" kern="0" dirty="0">
                <a:solidFill>
                  <a:srgbClr val="44151A"/>
                </a:solidFill>
                <a:latin typeface="Mulish" pitchFamily="2" charset="0"/>
                <a:cs typeface="HELVETICA" panose="020B0604020202020204" pitchFamily="34" charset="0"/>
              </a:rPr>
              <a:t>Private </a:t>
            </a:r>
            <a:r>
              <a:rPr lang="pt-BR" sz="1100" b="1" kern="0" dirty="0" err="1">
                <a:solidFill>
                  <a:srgbClr val="44151A"/>
                </a:solidFill>
                <a:latin typeface="Mulish" pitchFamily="2" charset="0"/>
                <a:cs typeface="HELVETICA" panose="020B0604020202020204" pitchFamily="34" charset="0"/>
              </a:rPr>
              <a:t>Payroll</a:t>
            </a:r>
            <a:endParaRPr lang="pt-BR" sz="1100" b="1" kern="0" dirty="0">
              <a:solidFill>
                <a:srgbClr val="44151A"/>
              </a:solidFill>
              <a:latin typeface="Mulish" pitchFamily="2" charset="0"/>
              <a:cs typeface="HELVETICA" panose="020B0604020202020204" pitchFamily="34" charset="0"/>
            </a:endParaRPr>
          </a:p>
          <a:p>
            <a:pPr lvl="0" algn="ctr">
              <a:defRPr/>
            </a:pPr>
            <a:r>
              <a:rPr lang="pt-BR" sz="1100" kern="0" dirty="0" err="1">
                <a:solidFill>
                  <a:srgbClr val="44151A"/>
                </a:solidFill>
                <a:latin typeface="Mulish" pitchFamily="2" charset="0"/>
                <a:cs typeface="HELVETICA" panose="020B0604020202020204" pitchFamily="34" charset="0"/>
              </a:rPr>
              <a:t>Payroll</a:t>
            </a:r>
            <a:r>
              <a:rPr lang="pt-BR" sz="1100" kern="0" dirty="0">
                <a:solidFill>
                  <a:srgbClr val="44151A"/>
                </a:solidFill>
                <a:latin typeface="Mulish" pitchFamily="2" charset="0"/>
                <a:cs typeface="HELVETICA" panose="020B0604020202020204" pitchFamily="34" charset="0"/>
              </a:rPr>
              <a:t> </a:t>
            </a:r>
            <a:r>
              <a:rPr lang="pt-BR" sz="1100" kern="0" dirty="0" err="1">
                <a:solidFill>
                  <a:srgbClr val="44151A"/>
                </a:solidFill>
                <a:latin typeface="Mulish" pitchFamily="2" charset="0"/>
                <a:cs typeface="HELVETICA" panose="020B0604020202020204" pitchFamily="34" charset="0"/>
              </a:rPr>
              <a:t>Loans</a:t>
            </a:r>
            <a:endParaRPr lang="pt-BR" sz="1100" kern="0" dirty="0">
              <a:solidFill>
                <a:srgbClr val="44151A"/>
              </a:solidFill>
              <a:latin typeface="Mulish" pitchFamily="2" charset="0"/>
              <a:cs typeface="HELVETICA" panose="020B0604020202020204" pitchFamily="34" charset="0"/>
            </a:endParaRPr>
          </a:p>
        </p:txBody>
      </p:sp>
      <p:sp>
        <p:nvSpPr>
          <p:cNvPr id="11" name="Rectangle 10">
            <a:extLst>
              <a:ext uri="{FF2B5EF4-FFF2-40B4-BE49-F238E27FC236}">
                <a16:creationId xmlns:a16="http://schemas.microsoft.com/office/drawing/2014/main" id="{596CCBED-44E6-D8B7-A389-0BB9B4CBB3E5}"/>
              </a:ext>
            </a:extLst>
          </p:cNvPr>
          <p:cNvSpPr/>
          <p:nvPr/>
        </p:nvSpPr>
        <p:spPr>
          <a:xfrm>
            <a:off x="2965349" y="3564485"/>
            <a:ext cx="3406573" cy="524915"/>
          </a:xfrm>
          <a:prstGeom prst="rect">
            <a:avLst/>
          </a:prstGeom>
          <a:noFill/>
          <a:ln w="25400" cap="flat" cmpd="sng" algn="ctr">
            <a:noFill/>
            <a:prstDash val="solid"/>
          </a:ln>
          <a:effectLst/>
        </p:spPr>
        <p:txBody>
          <a:bodyPr rtlCol="0" anchor="ctr"/>
          <a:lstStyle/>
          <a:p>
            <a:pPr lvl="0" algn="ctr">
              <a:defRPr/>
            </a:pPr>
            <a:r>
              <a:rPr lang="pt-BR" sz="1100" b="1" kern="0" dirty="0" err="1">
                <a:solidFill>
                  <a:srgbClr val="44151A"/>
                </a:solidFill>
                <a:latin typeface="Mulish" pitchFamily="2" charset="0"/>
                <a:cs typeface="HELVETICA" panose="020B0604020202020204" pitchFamily="34" charset="0"/>
              </a:rPr>
              <a:t>Public</a:t>
            </a:r>
            <a:endParaRPr lang="pt-BR" sz="1100" b="1" kern="0" dirty="0">
              <a:solidFill>
                <a:srgbClr val="44151A"/>
              </a:solidFill>
              <a:latin typeface="Mulish" pitchFamily="2" charset="0"/>
              <a:cs typeface="HELVETICA" panose="020B0604020202020204" pitchFamily="34" charset="0"/>
            </a:endParaRPr>
          </a:p>
          <a:p>
            <a:pPr lvl="0" algn="ctr">
              <a:defRPr/>
            </a:pPr>
            <a:r>
              <a:rPr lang="pt-BR" sz="1100" kern="0" dirty="0" err="1">
                <a:solidFill>
                  <a:srgbClr val="44151A"/>
                </a:solidFill>
                <a:latin typeface="Mulish" pitchFamily="2" charset="0"/>
                <a:cs typeface="HELVETICA" panose="020B0604020202020204" pitchFamily="34" charset="0"/>
              </a:rPr>
              <a:t>Payroll</a:t>
            </a:r>
            <a:r>
              <a:rPr lang="pt-BR" sz="1100" kern="0" dirty="0">
                <a:solidFill>
                  <a:srgbClr val="44151A"/>
                </a:solidFill>
                <a:latin typeface="Mulish" pitchFamily="2" charset="0"/>
                <a:cs typeface="HELVETICA" panose="020B0604020202020204" pitchFamily="34" charset="0"/>
              </a:rPr>
              <a:t> </a:t>
            </a:r>
            <a:r>
              <a:rPr lang="pt-BR" sz="1100" kern="0" dirty="0" err="1">
                <a:solidFill>
                  <a:srgbClr val="44151A"/>
                </a:solidFill>
                <a:latin typeface="Mulish" pitchFamily="2" charset="0"/>
                <a:cs typeface="HELVETICA" panose="020B0604020202020204" pitchFamily="34" charset="0"/>
              </a:rPr>
              <a:t>Loans</a:t>
            </a:r>
            <a:r>
              <a:rPr lang="pt-BR" sz="1100" kern="0" dirty="0">
                <a:solidFill>
                  <a:srgbClr val="44151A"/>
                </a:solidFill>
                <a:latin typeface="Mulish" pitchFamily="2" charset="0"/>
                <a:cs typeface="HELVETICA" panose="020B0604020202020204" pitchFamily="34" charset="0"/>
              </a:rPr>
              <a:t>/</a:t>
            </a:r>
            <a:r>
              <a:rPr lang="pt-BR" sz="1100" kern="0" dirty="0" err="1">
                <a:solidFill>
                  <a:srgbClr val="44151A"/>
                </a:solidFill>
                <a:latin typeface="Mulish" pitchFamily="2" charset="0"/>
                <a:cs typeface="HELVETICA" panose="020B0604020202020204" pitchFamily="34" charset="0"/>
              </a:rPr>
              <a:t>Credit</a:t>
            </a:r>
            <a:r>
              <a:rPr lang="pt-BR" sz="1100" kern="0" dirty="0">
                <a:solidFill>
                  <a:srgbClr val="44151A"/>
                </a:solidFill>
                <a:latin typeface="Mulish" pitchFamily="2" charset="0"/>
                <a:cs typeface="HELVETICA" panose="020B0604020202020204" pitchFamily="34" charset="0"/>
              </a:rPr>
              <a:t> Cards</a:t>
            </a:r>
          </a:p>
          <a:p>
            <a:pPr lvl="0" algn="ctr">
              <a:defRPr/>
            </a:pPr>
            <a:endParaRPr lang="pt-BR" sz="1100" kern="0" baseline="30000" dirty="0">
              <a:solidFill>
                <a:srgbClr val="44151A"/>
              </a:solidFill>
              <a:latin typeface="Mulish" pitchFamily="2" charset="0"/>
              <a:cs typeface="HELVETICA" panose="020B0604020202020204" pitchFamily="34" charset="0"/>
            </a:endParaRPr>
          </a:p>
          <a:p>
            <a:pPr marL="171450" lvl="0" indent="-171450" algn="ctr">
              <a:buFont typeface="Arial" panose="020B0604020202020204" pitchFamily="34" charset="0"/>
              <a:buChar char="•"/>
              <a:defRPr/>
            </a:pPr>
            <a:r>
              <a:rPr lang="pt-BR" sz="1100" kern="0" dirty="0">
                <a:solidFill>
                  <a:srgbClr val="44151A"/>
                </a:solidFill>
                <a:latin typeface="Mulish" pitchFamily="2" charset="0"/>
                <a:cs typeface="HELVETICA" panose="020B0604020202020204" pitchFamily="34" charset="0"/>
              </a:rPr>
              <a:t>INSS </a:t>
            </a:r>
          </a:p>
          <a:p>
            <a:pPr marL="171450" lvl="0" indent="-171450" algn="ctr">
              <a:buFont typeface="Arial" panose="020B0604020202020204" pitchFamily="34" charset="0"/>
              <a:buChar char="•"/>
              <a:defRPr/>
            </a:pPr>
            <a:r>
              <a:rPr lang="pt-BR" sz="1100" kern="0" dirty="0">
                <a:solidFill>
                  <a:srgbClr val="44151A"/>
                </a:solidFill>
                <a:latin typeface="Mulish" pitchFamily="2" charset="0"/>
                <a:cs typeface="HELVETICA" panose="020B0604020202020204" pitchFamily="34" charset="0"/>
              </a:rPr>
              <a:t>FGTS </a:t>
            </a:r>
          </a:p>
          <a:p>
            <a:pPr marL="171450" lvl="0" indent="-171450" algn="ctr">
              <a:buFont typeface="Arial" panose="020B0604020202020204" pitchFamily="34" charset="0"/>
              <a:buChar char="•"/>
              <a:defRPr/>
            </a:pPr>
            <a:r>
              <a:rPr lang="pt-BR" sz="1100" kern="0" dirty="0" err="1">
                <a:solidFill>
                  <a:srgbClr val="44151A"/>
                </a:solidFill>
                <a:latin typeface="Mulish" pitchFamily="2" charset="0"/>
                <a:cs typeface="HELVETICA" panose="020B0604020202020204" pitchFamily="34" charset="0"/>
              </a:rPr>
              <a:t>Public</a:t>
            </a:r>
            <a:r>
              <a:rPr lang="pt-BR" sz="1100" kern="0" dirty="0">
                <a:solidFill>
                  <a:srgbClr val="44151A"/>
                </a:solidFill>
                <a:latin typeface="Mulish" pitchFamily="2" charset="0"/>
                <a:cs typeface="HELVETICA" panose="020B0604020202020204" pitchFamily="34" charset="0"/>
              </a:rPr>
              <a:t> </a:t>
            </a:r>
            <a:r>
              <a:rPr lang="pt-BR" sz="1100" kern="0" dirty="0" err="1">
                <a:solidFill>
                  <a:srgbClr val="44151A"/>
                </a:solidFill>
                <a:latin typeface="Mulish" pitchFamily="2" charset="0"/>
                <a:cs typeface="HELVETICA" panose="020B0604020202020204" pitchFamily="34" charset="0"/>
              </a:rPr>
              <a:t>Entities</a:t>
            </a:r>
            <a:endParaRPr kumimoji="0" lang="pt-BR" sz="1100" b="0" i="0" u="none" strike="noStrike" kern="0" cap="none" spc="0" normalizeH="0" baseline="0" noProof="0" dirty="0">
              <a:ln>
                <a:noFill/>
              </a:ln>
              <a:solidFill>
                <a:srgbClr val="44151A"/>
              </a:solidFill>
              <a:effectLst/>
              <a:uLnTx/>
              <a:uFillTx/>
              <a:latin typeface="Mulish" pitchFamily="2" charset="0"/>
              <a:ea typeface="+mn-ea"/>
              <a:cs typeface="HELVETICA" panose="020B0604020202020204" pitchFamily="34" charset="0"/>
            </a:endParaRPr>
          </a:p>
        </p:txBody>
      </p:sp>
      <p:sp>
        <p:nvSpPr>
          <p:cNvPr id="19" name="Rectangle 8">
            <a:extLst>
              <a:ext uri="{FF2B5EF4-FFF2-40B4-BE49-F238E27FC236}">
                <a16:creationId xmlns:a16="http://schemas.microsoft.com/office/drawing/2014/main" id="{E6633BFA-43BD-627E-62EC-BA7C8286DB4C}"/>
              </a:ext>
            </a:extLst>
          </p:cNvPr>
          <p:cNvSpPr/>
          <p:nvPr/>
        </p:nvSpPr>
        <p:spPr>
          <a:xfrm>
            <a:off x="7834526" y="3156324"/>
            <a:ext cx="3058597" cy="524914"/>
          </a:xfrm>
          <a:prstGeom prst="rect">
            <a:avLst/>
          </a:prstGeom>
          <a:noFill/>
          <a:ln w="25400" cap="flat" cmpd="sng" algn="ctr">
            <a:noFill/>
            <a:prstDash val="solid"/>
          </a:ln>
          <a:effectLst/>
        </p:spPr>
        <p:txBody>
          <a:bodyPr rtlCol="0" anchor="ctr"/>
          <a:lstStyle/>
          <a:p>
            <a:pPr lvl="0" algn="ctr">
              <a:defRPr/>
            </a:pPr>
            <a:r>
              <a:rPr lang="pt-BR" sz="1100" b="1" kern="0" dirty="0" err="1">
                <a:solidFill>
                  <a:srgbClr val="44151A"/>
                </a:solidFill>
                <a:latin typeface="Mulish" pitchFamily="2" charset="0"/>
                <a:cs typeface="HELVETICA" panose="020B0604020202020204" pitchFamily="34" charset="0"/>
              </a:rPr>
              <a:t>Client´s</a:t>
            </a:r>
            <a:r>
              <a:rPr lang="pt-BR" sz="1100" b="1" kern="0" dirty="0">
                <a:solidFill>
                  <a:srgbClr val="44151A"/>
                </a:solidFill>
                <a:latin typeface="Mulish" pitchFamily="2" charset="0"/>
                <a:cs typeface="HELVETICA" panose="020B0604020202020204" pitchFamily="34" charset="0"/>
              </a:rPr>
              <a:t> Trading Desk</a:t>
            </a:r>
          </a:p>
          <a:p>
            <a:pPr lvl="0" algn="ctr">
              <a:defRPr/>
            </a:pPr>
            <a:r>
              <a:rPr lang="pt-BR" sz="1100" kern="0" dirty="0">
                <a:solidFill>
                  <a:srgbClr val="44151A"/>
                </a:solidFill>
                <a:latin typeface="Mulish" pitchFamily="2" charset="0"/>
                <a:cs typeface="HELVETICA" panose="020B0604020202020204" pitchFamily="34" charset="0"/>
              </a:rPr>
              <a:t>(</a:t>
            </a:r>
            <a:r>
              <a:rPr lang="pt-BR" sz="1100" kern="0" dirty="0" err="1">
                <a:solidFill>
                  <a:srgbClr val="44151A"/>
                </a:solidFill>
                <a:latin typeface="Mulish" pitchFamily="2" charset="0"/>
                <a:cs typeface="HELVETICA" panose="020B0604020202020204" pitchFamily="34" charset="0"/>
              </a:rPr>
              <a:t>Derivatives</a:t>
            </a:r>
            <a:r>
              <a:rPr lang="pt-BR" sz="1100" kern="0" dirty="0">
                <a:solidFill>
                  <a:srgbClr val="44151A"/>
                </a:solidFill>
                <a:latin typeface="Mulish" pitchFamily="2" charset="0"/>
                <a:cs typeface="HELVETICA" panose="020B0604020202020204" pitchFamily="34" charset="0"/>
              </a:rPr>
              <a:t> </a:t>
            </a:r>
            <a:r>
              <a:rPr lang="pt-BR" sz="1100" kern="0" dirty="0" err="1">
                <a:solidFill>
                  <a:srgbClr val="44151A"/>
                </a:solidFill>
                <a:latin typeface="Mulish" pitchFamily="2" charset="0"/>
                <a:cs typeface="HELVETICA" panose="020B0604020202020204" pitchFamily="34" charset="0"/>
              </a:rPr>
              <a:t>and</a:t>
            </a:r>
            <a:r>
              <a:rPr lang="pt-BR" sz="1100" kern="0" dirty="0">
                <a:solidFill>
                  <a:srgbClr val="44151A"/>
                </a:solidFill>
                <a:latin typeface="Mulish" pitchFamily="2" charset="0"/>
                <a:cs typeface="HELVETICA" panose="020B0604020202020204" pitchFamily="34" charset="0"/>
              </a:rPr>
              <a:t> </a:t>
            </a:r>
            <a:r>
              <a:rPr lang="pt-BR" sz="1100" kern="0" dirty="0" err="1">
                <a:solidFill>
                  <a:srgbClr val="44151A"/>
                </a:solidFill>
                <a:latin typeface="Mulish" pitchFamily="2" charset="0"/>
                <a:cs typeface="HELVETICA" panose="020B0604020202020204" pitchFamily="34" charset="0"/>
              </a:rPr>
              <a:t>Foreign</a:t>
            </a:r>
            <a:r>
              <a:rPr lang="pt-BR" sz="1100" kern="0" dirty="0">
                <a:solidFill>
                  <a:srgbClr val="44151A"/>
                </a:solidFill>
                <a:latin typeface="Mulish" pitchFamily="2" charset="0"/>
                <a:cs typeface="HELVETICA" panose="020B0604020202020204" pitchFamily="34" charset="0"/>
              </a:rPr>
              <a:t> Exchange)</a:t>
            </a:r>
          </a:p>
        </p:txBody>
      </p:sp>
      <p:sp>
        <p:nvSpPr>
          <p:cNvPr id="15" name="Rectangle 9">
            <a:extLst>
              <a:ext uri="{FF2B5EF4-FFF2-40B4-BE49-F238E27FC236}">
                <a16:creationId xmlns:a16="http://schemas.microsoft.com/office/drawing/2014/main" id="{D4DCDC59-14E5-1176-8736-669AB6291A61}"/>
              </a:ext>
            </a:extLst>
          </p:cNvPr>
          <p:cNvSpPr/>
          <p:nvPr/>
        </p:nvSpPr>
        <p:spPr>
          <a:xfrm>
            <a:off x="10345880" y="3156325"/>
            <a:ext cx="2092753" cy="524915"/>
          </a:xfrm>
          <a:prstGeom prst="rect">
            <a:avLst/>
          </a:prstGeom>
          <a:noFill/>
          <a:ln w="25400" cap="flat" cmpd="sng" algn="ctr">
            <a:noFill/>
            <a:prstDash val="solid"/>
          </a:ln>
          <a:effectLst/>
        </p:spPr>
        <p:txBody>
          <a:bodyPr rtlCol="0" anchor="ctr"/>
          <a:lstStyle/>
          <a:p>
            <a:pPr lvl="0" algn="ctr">
              <a:defRPr/>
            </a:pPr>
            <a:r>
              <a:rPr lang="en-US" sz="1100" b="1" kern="0" dirty="0">
                <a:solidFill>
                  <a:srgbClr val="44151A"/>
                </a:solidFill>
                <a:latin typeface="Mulish" pitchFamily="2" charset="0"/>
                <a:cs typeface="HELVETICA" panose="020B0604020202020204" pitchFamily="34" charset="0"/>
              </a:rPr>
              <a:t>Capital Markets and Structured Transactions</a:t>
            </a:r>
            <a:endParaRPr lang="pt-BR" sz="1100" b="1" kern="0" dirty="0">
              <a:solidFill>
                <a:srgbClr val="44151A"/>
              </a:solidFill>
              <a:latin typeface="Mulish" pitchFamily="2" charset="0"/>
              <a:cs typeface="HELVETICA" panose="020B0604020202020204" pitchFamily="34" charset="0"/>
            </a:endParaRPr>
          </a:p>
        </p:txBody>
      </p:sp>
      <p:pic>
        <p:nvPicPr>
          <p:cNvPr id="21" name="Picture 31">
            <a:extLst>
              <a:ext uri="{FF2B5EF4-FFF2-40B4-BE49-F238E27FC236}">
                <a16:creationId xmlns:a16="http://schemas.microsoft.com/office/drawing/2014/main" id="{9D2A6509-026E-F15F-7732-B1A85805F0B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8000" b="89956" l="4672" r="89899">
                        <a14:foregroundMark x1="20139" y1="19822" x2="12563" y2="28444"/>
                        <a14:foregroundMark x1="12563" y1="28444" x2="15088" y2="47733"/>
                        <a14:foregroundMark x1="15088" y1="47733" x2="27210" y2="46044"/>
                        <a14:foregroundMark x1="27210" y1="46044" x2="27210" y2="46044"/>
                        <a14:foregroundMark x1="34722" y1="56800" x2="21843" y2="56178"/>
                        <a14:foregroundMark x1="21843" y1="56178" x2="9280" y2="64000"/>
                        <a14:foregroundMark x1="9280" y1="64000" x2="12247" y2="73156"/>
                        <a14:foregroundMark x1="12247" y1="73156" x2="32134" y2="76889"/>
                        <a14:foregroundMark x1="32134" y1="76889" x2="40783" y2="75644"/>
                        <a14:foregroundMark x1="82071" y1="61511" x2="73169" y2="59467"/>
                        <a14:foregroundMark x1="73169" y1="59467" x2="61742" y2="65333"/>
                        <a14:foregroundMark x1="61742" y1="65333" x2="70076" y2="72533"/>
                        <a14:foregroundMark x1="70076" y1="72533" x2="79104" y2="72711"/>
                        <a14:foregroundMark x1="79104" y1="72711" x2="81061" y2="65867"/>
                        <a14:foregroundMark x1="81061" y1="65867" x2="80619" y2="59822"/>
                        <a14:foregroundMark x1="77462" y1="31467" x2="65783" y2="31467"/>
                        <a14:foregroundMark x1="65783" y1="31467" x2="55556" y2="14400"/>
                        <a14:foregroundMark x1="55556" y1="14400" x2="66351" y2="6844"/>
                        <a14:foregroundMark x1="66351" y1="6844" x2="75694" y2="8267"/>
                        <a14:foregroundMark x1="75694" y1="8267" x2="80492" y2="13333"/>
                        <a14:foregroundMark x1="80492" y1="13333" x2="75758" y2="35911"/>
                        <a14:foregroundMark x1="82386" y1="14933" x2="82323" y2="71556"/>
                        <a14:foregroundMark x1="82323" y1="71556" x2="49874" y2="76356"/>
                        <a14:foregroundMark x1="49874" y1="76356" x2="11553" y2="70044"/>
                        <a14:foregroundMark x1="11553" y1="70044" x2="7260" y2="63378"/>
                        <a14:foregroundMark x1="7260" y1="63378" x2="4672" y2="36178"/>
                        <a14:foregroundMark x1="4672" y1="36178" x2="9280" y2="16800"/>
                        <a14:foregroundMark x1="9280" y1="16800" x2="29861" y2="11289"/>
                        <a14:foregroundMark x1="29861" y1="11289" x2="60606" y2="14133"/>
                        <a14:foregroundMark x1="60606" y1="14133" x2="75758" y2="12533"/>
                        <a14:foregroundMark x1="75758" y1="12533" x2="81503" y2="14933"/>
                        <a14:foregroundMark x1="81503" y1="14933" x2="81944" y2="17422"/>
                        <a14:foregroundMark x1="82260" y1="71644" x2="74116" y2="71733"/>
                        <a14:foregroundMark x1="74116" y1="71733" x2="54987" y2="63822"/>
                        <a14:foregroundMark x1="54987" y1="63822" x2="73801" y2="57067"/>
                        <a14:foregroundMark x1="73801" y1="57067" x2="81818" y2="64711"/>
                        <a14:foregroundMark x1="81818" y1="64711" x2="81376" y2="72000"/>
                        <a14:foregroundMark x1="81376" y1="72000" x2="74432" y2="57956"/>
                        <a14:foregroundMark x1="74432" y1="57956" x2="73043" y2="31378"/>
                        <a14:foregroundMark x1="73043" y1="31378" x2="78472" y2="27200"/>
                        <a14:foregroundMark x1="78472" y1="27200" x2="72790" y2="16444"/>
                        <a14:foregroundMark x1="72790" y1="16444" x2="61932" y2="21778"/>
                        <a14:foregroundMark x1="61932" y1="21778" x2="76578" y2="30133"/>
                        <a14:foregroundMark x1="76578" y1="30133" x2="78157" y2="28889"/>
                        <a14:foregroundMark x1="81818" y1="47556" x2="81503" y2="58133"/>
                        <a14:foregroundMark x1="81503" y1="58133" x2="73359" y2="71911"/>
                        <a14:foregroundMark x1="73359" y1="71911" x2="61742" y2="67644"/>
                        <a14:foregroundMark x1="61742" y1="67644" x2="70328" y2="55911"/>
                        <a14:foregroundMark x1="70328" y1="55911" x2="81313" y2="60000"/>
                        <a14:foregroundMark x1="82765" y1="74354" x2="54356" y2="77333"/>
                        <a14:foregroundMark x1="54356" y1="77333" x2="8902" y2="75111"/>
                        <a14:foregroundMark x1="8902" y1="75111" x2="4230" y2="71378"/>
                        <a14:foregroundMark x1="4230" y1="71378" x2="4924" y2="7200"/>
                        <a14:foregroundMark x1="4924" y1="7200" x2="16351" y2="5600"/>
                        <a14:foregroundMark x1="16351" y1="5600" x2="83715" y2="7956"/>
                        <a14:foregroundMark x1="84201" y1="42329" x2="83503" y2="73277"/>
                        <a14:foregroundMark x1="84801" y1="15704" x2="84308" y2="37594"/>
                        <a14:foregroundMark x1="84975" y1="8000" x2="84951" y2="9055"/>
                        <a14:foregroundMark x1="72033" y1="28267" x2="66919" y2="23911"/>
                        <a14:foregroundMark x1="66919" y1="23911" x2="71780" y2="20178"/>
                        <a14:foregroundMark x1="71780" y1="20178" x2="70770" y2="27822"/>
                        <a14:foregroundMark x1="70770" y1="27822" x2="65846" y2="26578"/>
                        <a14:backgroundMark x1="84785" y1="7733" x2="85922" y2="71911"/>
                        <a14:backgroundMark x1="85922" y1="71911" x2="80745" y2="79467"/>
                        <a14:backgroundMark x1="80745" y1="79467" x2="9280" y2="78044"/>
                        <a14:backgroundMark x1="9280" y1="78044" x2="39457" y2="94756"/>
                        <a14:backgroundMark x1="39457" y1="94756" x2="79861" y2="98756"/>
                        <a14:backgroundMark x1="79861" y1="98756" x2="96402" y2="95822"/>
                        <a14:backgroundMark x1="96402" y1="95822" x2="94192" y2="33511"/>
                        <a14:backgroundMark x1="94192" y1="33511" x2="90341" y2="9511"/>
                        <a14:backgroundMark x1="90341" y1="9511" x2="84975" y2="7111"/>
                        <a14:backgroundMark x1="84470" y1="41156" x2="85543" y2="9156"/>
                        <a14:backgroundMark x1="85543" y1="9156" x2="84975" y2="15733"/>
                      </a14:backgroundRemoval>
                    </a14:imgEffect>
                  </a14:imgLayer>
                </a14:imgProps>
              </a:ext>
            </a:extLst>
          </a:blip>
          <a:srcRect l="3844" t="4764" r="15930" b="23762"/>
          <a:stretch>
            <a:fillRect/>
          </a:stretch>
        </p:blipFill>
        <p:spPr>
          <a:xfrm rot="18736091">
            <a:off x="13576631" y="2181589"/>
            <a:ext cx="906472" cy="573565"/>
          </a:xfrm>
          <a:prstGeom prst="rect">
            <a:avLst/>
          </a:prstGeom>
        </p:spPr>
      </p:pic>
      <p:pic>
        <p:nvPicPr>
          <p:cNvPr id="22" name="Picture 24">
            <a:extLst>
              <a:ext uri="{FF2B5EF4-FFF2-40B4-BE49-F238E27FC236}">
                <a16:creationId xmlns:a16="http://schemas.microsoft.com/office/drawing/2014/main" id="{979A0701-9322-4754-0D0D-2EB1E73731A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68" b="89925" l="9223" r="90930">
                        <a14:foregroundMark x1="21265" y1="39764" x2="14939" y2="36334"/>
                        <a14:foregroundMark x1="14939" y1="36334" x2="9223" y2="39764"/>
                        <a14:foregroundMark x1="17759" y1="33976" x2="25762" y2="46088"/>
                        <a14:foregroundMark x1="25762" y1="46088" x2="31021" y2="36977"/>
                        <a14:foregroundMark x1="31021" y1="36977" x2="19817" y2="44159"/>
                        <a14:foregroundMark x1="19817" y1="44159" x2="19817" y2="44909"/>
                        <a14:foregroundMark x1="63034" y1="21436" x2="62195" y2="32476"/>
                        <a14:foregroundMark x1="62195" y1="32476" x2="68445" y2="25188"/>
                        <a14:foregroundMark x1="68445" y1="25188" x2="47637" y2="26795"/>
                        <a14:foregroundMark x1="81402" y1="10289" x2="89253" y2="9646"/>
                        <a14:foregroundMark x1="89253" y1="9646" x2="90930" y2="75991"/>
                        <a14:foregroundMark x1="90930" y1="75991" x2="87271" y2="83816"/>
                        <a14:foregroundMark x1="87271" y1="83816" x2="62805" y2="82637"/>
                        <a14:foregroundMark x1="62805" y1="82637" x2="53963" y2="72990"/>
                        <a14:foregroundMark x1="53963" y1="72990" x2="82470" y2="27117"/>
                        <a14:foregroundMark x1="82470" y1="27117" x2="83841" y2="10932"/>
                      </a14:backgroundRemoval>
                    </a14:imgEffect>
                  </a14:imgLayer>
                </a14:imgProps>
              </a:ext>
            </a:extLst>
          </a:blip>
          <a:srcRect l="9169" t="9515" r="8731" b="16537"/>
          <a:stretch>
            <a:fillRect/>
          </a:stretch>
        </p:blipFill>
        <p:spPr>
          <a:xfrm rot="18678534">
            <a:off x="13584825" y="3726843"/>
            <a:ext cx="906472" cy="573565"/>
          </a:xfrm>
          <a:prstGeom prst="rect">
            <a:avLst/>
          </a:prstGeom>
        </p:spPr>
      </p:pic>
      <p:pic>
        <p:nvPicPr>
          <p:cNvPr id="23" name="Picture 4" descr="Image without alt">
            <a:extLst>
              <a:ext uri="{FF2B5EF4-FFF2-40B4-BE49-F238E27FC236}">
                <a16:creationId xmlns:a16="http://schemas.microsoft.com/office/drawing/2014/main" id="{BE56D0D5-2570-B6EF-FF97-1B5266B0608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0316" y="1880026"/>
            <a:ext cx="1375063" cy="124534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Interface gráfica do usuário&#10;&#10;Descrição gerada automaticamente">
            <a:extLst>
              <a:ext uri="{FF2B5EF4-FFF2-40B4-BE49-F238E27FC236}">
                <a16:creationId xmlns:a16="http://schemas.microsoft.com/office/drawing/2014/main" id="{0AEF4268-F6C6-DA11-448F-B8EF0836FB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48284" y="1921883"/>
            <a:ext cx="1967874" cy="1475905"/>
          </a:xfrm>
          <a:prstGeom prst="rect">
            <a:avLst/>
          </a:prstGeom>
        </p:spPr>
      </p:pic>
      <p:pic>
        <p:nvPicPr>
          <p:cNvPr id="4" name="Imagem 3" descr="Tela de celular com texto preto sobre fundo branco&#10;&#10;Descrição gerada automaticamente com confiança média">
            <a:extLst>
              <a:ext uri="{FF2B5EF4-FFF2-40B4-BE49-F238E27FC236}">
                <a16:creationId xmlns:a16="http://schemas.microsoft.com/office/drawing/2014/main" id="{B1FA4166-1219-4113-DEA2-00B716FF4B2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6049" y="1919791"/>
            <a:ext cx="2061478" cy="1546108"/>
          </a:xfrm>
          <a:prstGeom prst="rect">
            <a:avLst/>
          </a:prstGeom>
        </p:spPr>
      </p:pic>
      <p:grpSp>
        <p:nvGrpSpPr>
          <p:cNvPr id="5" name="Agrupar 4">
            <a:extLst>
              <a:ext uri="{FF2B5EF4-FFF2-40B4-BE49-F238E27FC236}">
                <a16:creationId xmlns:a16="http://schemas.microsoft.com/office/drawing/2014/main" id="{F3F775C7-EB41-55E6-0082-5A2AAAB08147}"/>
              </a:ext>
            </a:extLst>
          </p:cNvPr>
          <p:cNvGrpSpPr>
            <a:grpSpLocks noChangeAspect="1"/>
          </p:cNvGrpSpPr>
          <p:nvPr/>
        </p:nvGrpSpPr>
        <p:grpSpPr>
          <a:xfrm>
            <a:off x="6511054" y="2188684"/>
            <a:ext cx="2183221" cy="753908"/>
            <a:chOff x="7979960" y="275944"/>
            <a:chExt cx="8206520" cy="2833866"/>
          </a:xfrm>
        </p:grpSpPr>
        <p:pic>
          <p:nvPicPr>
            <p:cNvPr id="13" name="Imagem 12" descr="Torre de um prédio&#10;&#10;O conteúdo gerado por IA pode estar incorreto.">
              <a:extLst>
                <a:ext uri="{FF2B5EF4-FFF2-40B4-BE49-F238E27FC236}">
                  <a16:creationId xmlns:a16="http://schemas.microsoft.com/office/drawing/2014/main" id="{59697CD1-BE12-54DB-36F1-56EB0539EB01}"/>
                </a:ext>
              </a:extLst>
            </p:cNvPr>
            <p:cNvPicPr>
              <a:picLocks noChangeAspect="1"/>
            </p:cNvPicPr>
            <p:nvPr/>
          </p:nvPicPr>
          <p:blipFill>
            <a:blip r:embed="rId15" cstate="print">
              <a:extLst>
                <a:ext uri="{28A0092B-C50C-407E-A947-70E740481C1C}">
                  <a14:useLocalDpi xmlns:a14="http://schemas.microsoft.com/office/drawing/2010/main" val="0"/>
                </a:ext>
              </a:extLst>
            </a:blip>
            <a:srcRect l="15278" r="16360"/>
            <a:stretch>
              <a:fillRect/>
            </a:stretch>
          </p:blipFill>
          <p:spPr>
            <a:xfrm>
              <a:off x="13282859" y="275944"/>
              <a:ext cx="2903621" cy="2833866"/>
            </a:xfrm>
            <a:prstGeom prst="flowChartAlternateProcess">
              <a:avLst/>
            </a:prstGeom>
          </p:spPr>
        </p:pic>
        <p:pic>
          <p:nvPicPr>
            <p:cNvPr id="14" name="Imagem 13" descr="Estrutura de metal&#10;&#10;O conteúdo gerado por IA pode estar incorreto.">
              <a:extLst>
                <a:ext uri="{FF2B5EF4-FFF2-40B4-BE49-F238E27FC236}">
                  <a16:creationId xmlns:a16="http://schemas.microsoft.com/office/drawing/2014/main" id="{BA7E3DEA-2FAF-D10B-BF39-AB9D9DACFE26}"/>
                </a:ext>
              </a:extLst>
            </p:cNvPr>
            <p:cNvPicPr>
              <a:picLocks noChangeAspect="1"/>
            </p:cNvPicPr>
            <p:nvPr/>
          </p:nvPicPr>
          <p:blipFill>
            <a:blip r:embed="rId16" cstate="print">
              <a:extLst>
                <a:ext uri="{28A0092B-C50C-407E-A947-70E740481C1C}">
                  <a14:useLocalDpi xmlns:a14="http://schemas.microsoft.com/office/drawing/2010/main" val="0"/>
                </a:ext>
              </a:extLst>
            </a:blip>
            <a:srcRect l="14629" r="9989"/>
            <a:stretch>
              <a:fillRect/>
            </a:stretch>
          </p:blipFill>
          <p:spPr>
            <a:xfrm>
              <a:off x="10446372" y="279263"/>
              <a:ext cx="3201860" cy="2830547"/>
            </a:xfrm>
            <a:prstGeom prst="flowChartAlternateProcess">
              <a:avLst/>
            </a:prstGeom>
          </p:spPr>
        </p:pic>
        <p:pic>
          <p:nvPicPr>
            <p:cNvPr id="17" name="Imagem 16" descr="Campo de areia&#10;&#10;O conteúdo gerado por IA pode estar incorreto.">
              <a:extLst>
                <a:ext uri="{FF2B5EF4-FFF2-40B4-BE49-F238E27FC236}">
                  <a16:creationId xmlns:a16="http://schemas.microsoft.com/office/drawing/2014/main" id="{81C52A55-F78A-E956-6502-8BD0C16BAC6C}"/>
                </a:ext>
              </a:extLst>
            </p:cNvPr>
            <p:cNvPicPr>
              <a:picLocks noChangeAspect="1"/>
            </p:cNvPicPr>
            <p:nvPr/>
          </p:nvPicPr>
          <p:blipFill>
            <a:blip r:embed="rId17" cstate="print">
              <a:extLst>
                <a:ext uri="{28A0092B-C50C-407E-A947-70E740481C1C}">
                  <a14:useLocalDpi xmlns:a14="http://schemas.microsoft.com/office/drawing/2010/main" val="0"/>
                </a:ext>
              </a:extLst>
            </a:blip>
            <a:srcRect l="9134" r="15102" b="11146"/>
            <a:stretch>
              <a:fillRect/>
            </a:stretch>
          </p:blipFill>
          <p:spPr>
            <a:xfrm>
              <a:off x="7979960" y="279263"/>
              <a:ext cx="3218057" cy="2830547"/>
            </a:xfrm>
            <a:prstGeom prst="flowChartAlternateProcess">
              <a:avLst/>
            </a:prstGeom>
          </p:spPr>
        </p:pic>
      </p:grpSp>
      <p:pic>
        <p:nvPicPr>
          <p:cNvPr id="20" name="Imagem 19" descr="Pessoa em frente a computador&#10;&#10;O conteúdo gerado por IA pode estar incorreto.">
            <a:extLst>
              <a:ext uri="{FF2B5EF4-FFF2-40B4-BE49-F238E27FC236}">
                <a16:creationId xmlns:a16="http://schemas.microsoft.com/office/drawing/2014/main" id="{F2BC2A97-9FBC-7552-3743-67E01DF4366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054344" y="2206663"/>
            <a:ext cx="1330832" cy="735929"/>
          </a:xfrm>
          <a:prstGeom prst="roundRect">
            <a:avLst/>
          </a:prstGeom>
        </p:spPr>
      </p:pic>
      <p:pic>
        <p:nvPicPr>
          <p:cNvPr id="25" name="Imagem 24" descr="Tela de computador com monitor ligado&#10;&#10;O conteúdo gerado por IA pode estar incorreto.">
            <a:extLst>
              <a:ext uri="{FF2B5EF4-FFF2-40B4-BE49-F238E27FC236}">
                <a16:creationId xmlns:a16="http://schemas.microsoft.com/office/drawing/2014/main" id="{40BF8EDE-C37F-45DB-1EF9-930881A366E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797700" y="2193999"/>
            <a:ext cx="1330831" cy="748593"/>
          </a:xfrm>
          <a:prstGeom prst="roundRect">
            <a:avLst/>
          </a:prstGeom>
        </p:spPr>
      </p:pic>
    </p:spTree>
    <p:extLst>
      <p:ext uri="{BB962C8B-B14F-4D97-AF65-F5344CB8AC3E}">
        <p14:creationId xmlns:p14="http://schemas.microsoft.com/office/powerpoint/2010/main" val="3717429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4779-6194-8449-0F78-FE009AF3366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978E9F9-1E71-01FB-162E-6E19B2DB378E}"/>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B106E3E9-CC77-E954-BDD9-1360D94E31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6F46988A-F590-24E0-A7CE-5A9142ACB0CE}"/>
              </a:ext>
            </a:extLst>
          </p:cNvPr>
          <p:cNvSpPr txBox="1"/>
          <p:nvPr/>
        </p:nvSpPr>
        <p:spPr>
          <a:xfrm>
            <a:off x="984708" y="2794000"/>
            <a:ext cx="65082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dirty="0" err="1">
                <a:solidFill>
                  <a:srgbClr val="EADDCA"/>
                </a:solidFill>
                <a:latin typeface="Gatwick Light" panose="00000500000000000000" pitchFamily="2" charset="0"/>
              </a:rPr>
              <a:t>Credit</a:t>
            </a:r>
            <a:r>
              <a:rPr lang="pt-BR" dirty="0">
                <a:solidFill>
                  <a:srgbClr val="EADDCA"/>
                </a:solidFill>
                <a:latin typeface="Gatwick Light" panose="00000500000000000000" pitchFamily="2" charset="0"/>
              </a:rPr>
              <a:t> portfolio</a:t>
            </a:r>
          </a:p>
        </p:txBody>
      </p:sp>
    </p:spTree>
    <p:extLst>
      <p:ext uri="{BB962C8B-B14F-4D97-AF65-F5344CB8AC3E}">
        <p14:creationId xmlns:p14="http://schemas.microsoft.com/office/powerpoint/2010/main" val="2682487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198A7-3A86-7968-689D-9D5C5FEAC6D8}"/>
            </a:ext>
          </a:extLst>
        </p:cNvPr>
        <p:cNvGrpSpPr/>
        <p:nvPr/>
      </p:nvGrpSpPr>
      <p:grpSpPr>
        <a:xfrm>
          <a:off x="0" y="0"/>
          <a:ext cx="0" cy="0"/>
          <a:chOff x="0" y="0"/>
          <a:chExt cx="0" cy="0"/>
        </a:xfrm>
      </p:grpSpPr>
      <p:graphicFrame>
        <p:nvGraphicFramePr>
          <p:cNvPr id="178" name="Objeto 177" hidden="1">
            <a:extLst>
              <a:ext uri="{FF2B5EF4-FFF2-40B4-BE49-F238E27FC236}">
                <a16:creationId xmlns:a16="http://schemas.microsoft.com/office/drawing/2014/main" id="{2E8C3577-6822-86CB-39FB-F883C96F31E8}"/>
              </a:ext>
            </a:extLst>
          </p:cNvPr>
          <p:cNvGraphicFramePr>
            <a:graphicFrameLocks/>
          </p:cNvGraphicFramePr>
          <p:nvPr>
            <p:custDataLst>
              <p:tags r:id="rId1"/>
            </p:custDataLst>
            <p:extLst>
              <p:ext uri="{D42A27DB-BD31-4B8C-83A1-F6EECF244321}">
                <p14:modId xmlns:p14="http://schemas.microsoft.com/office/powerpoint/2010/main" val="1196983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65" imgW="421" imgH="420" progId="TCLayout.ActiveDocument.1">
                  <p:embed/>
                </p:oleObj>
              </mc:Choice>
              <mc:Fallback>
                <p:oleObj name="Slide do think-cell" r:id="rId65" imgW="421" imgH="420" progId="TCLayout.ActiveDocument.1">
                  <p:embed/>
                  <p:pic>
                    <p:nvPicPr>
                      <p:cNvPr id="178" name="Objeto 177" hidden="1">
                        <a:extLst>
                          <a:ext uri="{FF2B5EF4-FFF2-40B4-BE49-F238E27FC236}">
                            <a16:creationId xmlns:a16="http://schemas.microsoft.com/office/drawing/2014/main" id="{2E8C3577-6822-86CB-39FB-F883C96F31E8}"/>
                          </a:ext>
                        </a:extLst>
                      </p:cNvPr>
                      <p:cNvPicPr/>
                      <p:nvPr/>
                    </p:nvPicPr>
                    <p:blipFill>
                      <a:blip r:embed="rId66"/>
                      <a:stretch>
                        <a:fillRect/>
                      </a:stretch>
                    </p:blipFill>
                    <p:spPr>
                      <a:xfrm>
                        <a:off x="1588" y="1588"/>
                        <a:ext cx="1588" cy="1588"/>
                      </a:xfrm>
                      <a:prstGeom prst="rect">
                        <a:avLst/>
                      </a:prstGeom>
                    </p:spPr>
                  </p:pic>
                </p:oleObj>
              </mc:Fallback>
            </mc:AlternateContent>
          </a:graphicData>
        </a:graphic>
      </p:graphicFrame>
      <p:sp>
        <p:nvSpPr>
          <p:cNvPr id="8" name="CaixaDeTexto 7">
            <a:extLst>
              <a:ext uri="{FF2B5EF4-FFF2-40B4-BE49-F238E27FC236}">
                <a16:creationId xmlns:a16="http://schemas.microsoft.com/office/drawing/2014/main" id="{E41A06DF-187E-BC36-D5B9-2B9B2598BF43}"/>
              </a:ext>
            </a:extLst>
          </p:cNvPr>
          <p:cNvSpPr txBox="1"/>
          <p:nvPr/>
        </p:nvSpPr>
        <p:spPr>
          <a:xfrm>
            <a:off x="7254378" y="10722626"/>
            <a:ext cx="1684338" cy="2460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1" u="none" strike="noStrike" kern="1200" cap="none" spc="0" normalizeH="0" baseline="0" noProof="0" dirty="0">
                <a:ln>
                  <a:noFill/>
                </a:ln>
                <a:solidFill>
                  <a:srgbClr val="595959"/>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i="1" u="none" strike="noStrike" kern="1200" cap="none" spc="0" normalizeH="0" baseline="0" noProof="0" dirty="0">
              <a:ln>
                <a:noFill/>
              </a:ln>
              <a:solidFill>
                <a:srgbClr val="595959"/>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291" name="Rectangle 67">
            <a:extLst>
              <a:ext uri="{FF2B5EF4-FFF2-40B4-BE49-F238E27FC236}">
                <a16:creationId xmlns:a16="http://schemas.microsoft.com/office/drawing/2014/main" id="{2A826898-CD5B-86C7-2358-2632235DFDBD}"/>
              </a:ext>
            </a:extLst>
          </p:cNvPr>
          <p:cNvSpPr/>
          <p:nvPr/>
        </p:nvSpPr>
        <p:spPr>
          <a:xfrm>
            <a:off x="406400" y="10414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Portfolio</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(R$ m</a:t>
            </a:r>
            <a:r>
              <a:rPr lang="pt-BR" sz="1000" dirty="0">
                <a:solidFill>
                  <a:schemeClr val="tx1"/>
                </a:solidFill>
                <a:latin typeface="Mulish Light" pitchFamily="2" charset="0"/>
                <a:ea typeface="Open Sans" panose="020B0606030504020204" pitchFamily="34" charset="0"/>
                <a:cs typeface="Open Sans" panose="020B0606030504020204" pitchFamily="34" charset="0"/>
              </a:rPr>
              <a:t>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40" name="Chart 3">
            <a:extLst>
              <a:ext uri="{FF2B5EF4-FFF2-40B4-BE49-F238E27FC236}">
                <a16:creationId xmlns:a16="http://schemas.microsoft.com/office/drawing/2014/main" id="{441E784C-A477-5C8D-0C09-A1EA73CEEF2F}"/>
              </a:ext>
            </a:extLst>
          </p:cNvPr>
          <p:cNvGraphicFramePr/>
          <p:nvPr>
            <p:custDataLst>
              <p:tags r:id="rId2"/>
            </p:custDataLst>
            <p:extLst>
              <p:ext uri="{D42A27DB-BD31-4B8C-83A1-F6EECF244321}">
                <p14:modId xmlns:p14="http://schemas.microsoft.com/office/powerpoint/2010/main" val="397638859"/>
              </p:ext>
            </p:extLst>
          </p:nvPr>
        </p:nvGraphicFramePr>
        <p:xfrm>
          <a:off x="323850" y="1554163"/>
          <a:ext cx="5984875" cy="2309812"/>
        </p:xfrm>
        <a:graphic>
          <a:graphicData uri="http://schemas.openxmlformats.org/drawingml/2006/chart">
            <c:chart xmlns:c="http://schemas.openxmlformats.org/drawingml/2006/chart" xmlns:r="http://schemas.openxmlformats.org/officeDocument/2006/relationships" r:id="rId67"/>
          </a:graphicData>
        </a:graphic>
      </p:graphicFrame>
      <p:sp>
        <p:nvSpPr>
          <p:cNvPr id="24" name="Retângulo 23">
            <a:extLst>
              <a:ext uri="{FF2B5EF4-FFF2-40B4-BE49-F238E27FC236}">
                <a16:creationId xmlns:a16="http://schemas.microsoft.com/office/drawing/2014/main" id="{582D10FA-EA40-C6B1-237A-A1B4765EE60E}"/>
              </a:ext>
            </a:extLst>
          </p:cNvPr>
          <p:cNvSpPr/>
          <p:nvPr>
            <p:custDataLst>
              <p:tags r:id="rId3"/>
            </p:custDataLst>
          </p:nvPr>
        </p:nvSpPr>
        <p:spPr bwMode="gray">
          <a:xfrm>
            <a:off x="763588" y="2976563"/>
            <a:ext cx="447675"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2899068F-B98B-46AF-BE12-7C268D3F30C6}" type="datetime'1''''''''.''''2''''''''''''''2''7'''''''''''''''">
              <a:rPr lang="pt-BR" altLang="en-US" sz="1200" smtClean="0">
                <a:solidFill>
                  <a:schemeClr val="bg1"/>
                </a:solidFill>
                <a:effectLst/>
                <a:latin typeface="Mulish" pitchFamily="2" charset="0"/>
              </a:rPr>
              <a:pPr algn="ctr">
                <a:lnSpc>
                  <a:spcPct val="90000"/>
                </a:lnSpc>
                <a:spcBef>
                  <a:spcPct val="0"/>
                </a:spcBef>
                <a:spcAft>
                  <a:spcPct val="0"/>
                </a:spcAft>
              </a:pPr>
              <a:t>1.227</a:t>
            </a:fld>
            <a:endParaRPr lang="pt-BR" sz="1200">
              <a:solidFill>
                <a:schemeClr val="bg1"/>
              </a:solidFill>
              <a:latin typeface="Mulish" pitchFamily="2" charset="0"/>
              <a:sym typeface="Mulish"/>
            </a:endParaRPr>
          </a:p>
        </p:txBody>
      </p:sp>
      <p:sp>
        <p:nvSpPr>
          <p:cNvPr id="82" name="Retângulo 81">
            <a:extLst>
              <a:ext uri="{FF2B5EF4-FFF2-40B4-BE49-F238E27FC236}">
                <a16:creationId xmlns:a16="http://schemas.microsoft.com/office/drawing/2014/main" id="{5C4F31F6-BCEF-053A-3C6E-16C489FE5241}"/>
              </a:ext>
            </a:extLst>
          </p:cNvPr>
          <p:cNvSpPr/>
          <p:nvPr>
            <p:custDataLst>
              <p:tags r:id="rId4"/>
            </p:custDataLst>
          </p:nvPr>
        </p:nvSpPr>
        <p:spPr bwMode="auto">
          <a:xfrm>
            <a:off x="731838" y="3648075"/>
            <a:ext cx="5127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r>
              <a:rPr kumimoji="0" lang="pt-BR" sz="120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rPr>
              <a:t>dec-24</a:t>
            </a:r>
          </a:p>
        </p:txBody>
      </p:sp>
      <p:sp>
        <p:nvSpPr>
          <p:cNvPr id="56" name="Retângulo 55">
            <a:extLst>
              <a:ext uri="{FF2B5EF4-FFF2-40B4-BE49-F238E27FC236}">
                <a16:creationId xmlns:a16="http://schemas.microsoft.com/office/drawing/2014/main" id="{C67E048F-2F55-C228-92C8-CC1AE1BD085F}"/>
              </a:ext>
            </a:extLst>
          </p:cNvPr>
          <p:cNvSpPr/>
          <p:nvPr>
            <p:custDataLst>
              <p:tags r:id="rId5"/>
            </p:custDataLst>
          </p:nvPr>
        </p:nvSpPr>
        <p:spPr bwMode="gray">
          <a:xfrm>
            <a:off x="1927225" y="2955925"/>
            <a:ext cx="447675"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9D843A5C-62A0-49F0-AB65-2F859B360964}" type="datetime'''''''''''''''''''''''1''''''''''''''''''.''''''''''00''5'">
              <a:rPr lang="pt-BR" altLang="en-US" sz="1200" smtClean="0">
                <a:solidFill>
                  <a:schemeClr val="bg1"/>
                </a:solidFill>
                <a:effectLst/>
                <a:latin typeface="Mulish" pitchFamily="2" charset="0"/>
              </a:rPr>
              <a:pPr algn="ctr">
                <a:lnSpc>
                  <a:spcPct val="90000"/>
                </a:lnSpc>
                <a:spcBef>
                  <a:spcPct val="0"/>
                </a:spcBef>
                <a:spcAft>
                  <a:spcPct val="0"/>
                </a:spcAft>
              </a:pPr>
              <a:t>1.005</a:t>
            </a:fld>
            <a:endParaRPr lang="pt-BR" sz="1200">
              <a:solidFill>
                <a:schemeClr val="bg1"/>
              </a:solidFill>
              <a:latin typeface="Mulish" pitchFamily="2" charset="0"/>
              <a:sym typeface="Mulish"/>
            </a:endParaRPr>
          </a:p>
        </p:txBody>
      </p:sp>
      <p:sp>
        <p:nvSpPr>
          <p:cNvPr id="84" name="Retângulo 83">
            <a:extLst>
              <a:ext uri="{FF2B5EF4-FFF2-40B4-BE49-F238E27FC236}">
                <a16:creationId xmlns:a16="http://schemas.microsoft.com/office/drawing/2014/main" id="{DCC8607E-D813-75BE-B165-BE472274FB12}"/>
              </a:ext>
            </a:extLst>
          </p:cNvPr>
          <p:cNvSpPr/>
          <p:nvPr>
            <p:custDataLst>
              <p:tags r:id="rId6"/>
            </p:custDataLst>
          </p:nvPr>
        </p:nvSpPr>
        <p:spPr bwMode="auto">
          <a:xfrm>
            <a:off x="1879600" y="3648075"/>
            <a:ext cx="5429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8FA07456-A39A-46BF-8C0D-9C4196C29E91}" type="datetime'''''''m''''''''''a''r''''-''''2''''''''5'''''''">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lvl="0" algn="ctr">
                <a:spcBef>
                  <a:spcPct val="0"/>
                </a:spcBef>
                <a:spcAft>
                  <a:spcPct val="0"/>
                </a:spcAft>
                <a:defRPr/>
              </a:pPr>
              <a:t>mar-25</a:t>
            </a:fld>
            <a:endParaRPr kumimoji="0" lang="pt-BR" sz="120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32" name="Retângulo 31">
            <a:extLst>
              <a:ext uri="{FF2B5EF4-FFF2-40B4-BE49-F238E27FC236}">
                <a16:creationId xmlns:a16="http://schemas.microsoft.com/office/drawing/2014/main" id="{B1E2985D-EAF3-808B-DC82-E276E775D56E}"/>
              </a:ext>
            </a:extLst>
          </p:cNvPr>
          <p:cNvSpPr/>
          <p:nvPr>
            <p:custDataLst>
              <p:tags r:id="rId7"/>
            </p:custDataLst>
          </p:nvPr>
        </p:nvSpPr>
        <p:spPr bwMode="gray">
          <a:xfrm>
            <a:off x="3155950" y="2974975"/>
            <a:ext cx="320675"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419CB17F-1606-4564-A85C-F034C6E1A13B}" type="datetime'''8''''''''8''''''''''5'''''''''''''''''''''">
              <a:rPr lang="pt-BR" altLang="en-US" sz="1200" smtClean="0">
                <a:solidFill>
                  <a:schemeClr val="bg1"/>
                </a:solidFill>
                <a:effectLst/>
                <a:latin typeface="Mulish" pitchFamily="2" charset="0"/>
              </a:rPr>
              <a:pPr algn="ctr">
                <a:lnSpc>
                  <a:spcPct val="90000"/>
                </a:lnSpc>
                <a:spcBef>
                  <a:spcPct val="0"/>
                </a:spcBef>
                <a:spcAft>
                  <a:spcPct val="0"/>
                </a:spcAft>
              </a:pPr>
              <a:t>885</a:t>
            </a:fld>
            <a:endParaRPr lang="pt-BR" sz="1200">
              <a:solidFill>
                <a:schemeClr val="bg1"/>
              </a:solidFill>
              <a:latin typeface="Mulish" pitchFamily="2" charset="0"/>
              <a:sym typeface="Mulish"/>
            </a:endParaRPr>
          </a:p>
        </p:txBody>
      </p:sp>
      <p:sp>
        <p:nvSpPr>
          <p:cNvPr id="10" name="Retângulo 9">
            <a:extLst>
              <a:ext uri="{FF2B5EF4-FFF2-40B4-BE49-F238E27FC236}">
                <a16:creationId xmlns:a16="http://schemas.microsoft.com/office/drawing/2014/main" id="{27DB5D2D-78AA-0C03-2877-6BFD96E7D886}"/>
              </a:ext>
            </a:extLst>
          </p:cNvPr>
          <p:cNvSpPr/>
          <p:nvPr>
            <p:custDataLst>
              <p:tags r:id="rId8"/>
            </p:custDataLst>
          </p:nvPr>
        </p:nvSpPr>
        <p:spPr bwMode="auto">
          <a:xfrm>
            <a:off x="3079750" y="3648075"/>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fld id="{6C7FDD81-81C5-4EC7-954F-6A882F70C92D}" type="datetime'''''''j''''''''''u''''''''''''''''''''''''''n-''2''5'''''''''">
              <a:rPr lang="pt-BR" altLang="en-US" sz="1200" smtClean="0">
                <a:solidFill>
                  <a:srgbClr val="000000"/>
                </a:solidFill>
                <a:latin typeface="Mulish" pitchFamily="2" charset="0"/>
                <a:ea typeface="Open Sans" panose="020B0606030504020204" pitchFamily="34" charset="0"/>
                <a:cs typeface="Open Sans" panose="020B0606030504020204" pitchFamily="34" charset="0"/>
              </a:rPr>
              <a:pPr lvl="0" algn="ctr">
                <a:spcBef>
                  <a:spcPct val="0"/>
                </a:spcBef>
                <a:spcAft>
                  <a:spcPct val="0"/>
                </a:spcAft>
                <a:defRPr/>
              </a:pPr>
              <a:t>jun-25</a:t>
            </a:fld>
            <a:endParaRPr kumimoji="0" lang="pt-BR" sz="120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4" name="Retângulo 13">
            <a:extLst>
              <a:ext uri="{FF2B5EF4-FFF2-40B4-BE49-F238E27FC236}">
                <a16:creationId xmlns:a16="http://schemas.microsoft.com/office/drawing/2014/main" id="{CEAA4C93-25CC-65FA-181D-A7EA49A0F211}"/>
              </a:ext>
            </a:extLst>
          </p:cNvPr>
          <p:cNvSpPr/>
          <p:nvPr>
            <p:custDataLst>
              <p:tags r:id="rId9"/>
            </p:custDataLst>
          </p:nvPr>
        </p:nvSpPr>
        <p:spPr bwMode="gray">
          <a:xfrm>
            <a:off x="4319588" y="2889250"/>
            <a:ext cx="320675"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7952F6E2-1A65-4FE4-9B7C-F2CC221A710E}" type="datetime'''''47''''''2'''''''''''''''''''''''''''''''''''''''''''">
              <a:rPr lang="pt-BR" altLang="en-US" sz="1200" smtClean="0">
                <a:solidFill>
                  <a:schemeClr val="bg1"/>
                </a:solidFill>
                <a:effectLst/>
                <a:latin typeface="Mulish" pitchFamily="2" charset="0"/>
              </a:rPr>
              <a:pPr algn="ctr">
                <a:lnSpc>
                  <a:spcPct val="90000"/>
                </a:lnSpc>
                <a:spcBef>
                  <a:spcPct val="0"/>
                </a:spcBef>
                <a:spcAft>
                  <a:spcPct val="0"/>
                </a:spcAft>
              </a:pPr>
              <a:t>472</a:t>
            </a:fld>
            <a:endParaRPr lang="pt-BR" sz="1200">
              <a:solidFill>
                <a:schemeClr val="bg1"/>
              </a:solidFill>
              <a:latin typeface="Mulish" pitchFamily="2" charset="0"/>
              <a:sym typeface="Mulish" pitchFamily="2" charset="0"/>
            </a:endParaRPr>
          </a:p>
        </p:txBody>
      </p:sp>
      <p:sp>
        <p:nvSpPr>
          <p:cNvPr id="4" name="Retângulo 3">
            <a:extLst>
              <a:ext uri="{FF2B5EF4-FFF2-40B4-BE49-F238E27FC236}">
                <a16:creationId xmlns:a16="http://schemas.microsoft.com/office/drawing/2014/main" id="{F6F3CA2A-A898-E1C9-18F1-7B16F4D3A822}"/>
              </a:ext>
            </a:extLst>
          </p:cNvPr>
          <p:cNvSpPr/>
          <p:nvPr>
            <p:custDataLst>
              <p:tags r:id="rId10"/>
            </p:custDataLst>
          </p:nvPr>
        </p:nvSpPr>
        <p:spPr bwMode="auto">
          <a:xfrm>
            <a:off x="4224338" y="3648075"/>
            <a:ext cx="5127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sep-25</a:t>
            </a:r>
            <a:endParaRPr kumimoji="0" lang="pt-BR" sz="120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4" name="Retângulo 53">
            <a:extLst>
              <a:ext uri="{FF2B5EF4-FFF2-40B4-BE49-F238E27FC236}">
                <a16:creationId xmlns:a16="http://schemas.microsoft.com/office/drawing/2014/main" id="{08BC04B0-3630-F688-765A-F6139630B00C}"/>
              </a:ext>
            </a:extLst>
          </p:cNvPr>
          <p:cNvSpPr/>
          <p:nvPr>
            <p:custDataLst>
              <p:tags r:id="rId11"/>
            </p:custDataLst>
          </p:nvPr>
        </p:nvSpPr>
        <p:spPr bwMode="gray">
          <a:xfrm>
            <a:off x="5483225" y="2824163"/>
            <a:ext cx="320675"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97FCF90D-20E0-47E9-9F93-D1C2AEA8EFD9}" type="datetime'''''5''''''1''''''''''''''''''4'''">
              <a:rPr lang="pt-BR" altLang="en-US" sz="1200" smtClean="0">
                <a:solidFill>
                  <a:schemeClr val="bg1"/>
                </a:solidFill>
                <a:effectLst/>
                <a:latin typeface="Mulish" pitchFamily="2" charset="0"/>
              </a:rPr>
              <a:pPr algn="ctr">
                <a:lnSpc>
                  <a:spcPct val="90000"/>
                </a:lnSpc>
                <a:spcBef>
                  <a:spcPct val="0"/>
                </a:spcBef>
                <a:spcAft>
                  <a:spcPct val="0"/>
                </a:spcAft>
              </a:pPr>
              <a:t>514</a:t>
            </a:fld>
            <a:endParaRPr lang="pt-BR" sz="1200">
              <a:solidFill>
                <a:schemeClr val="bg1"/>
              </a:solidFill>
              <a:latin typeface="Mulish" pitchFamily="2" charset="0"/>
              <a:sym typeface="Mulish"/>
            </a:endParaRPr>
          </a:p>
        </p:txBody>
      </p:sp>
      <p:sp>
        <p:nvSpPr>
          <p:cNvPr id="51" name="Retângulo 50">
            <a:extLst>
              <a:ext uri="{FF2B5EF4-FFF2-40B4-BE49-F238E27FC236}">
                <a16:creationId xmlns:a16="http://schemas.microsoft.com/office/drawing/2014/main" id="{7E73717E-553A-E479-5F98-2866281077E1}"/>
              </a:ext>
            </a:extLst>
          </p:cNvPr>
          <p:cNvSpPr/>
          <p:nvPr>
            <p:custDataLst>
              <p:tags r:id="rId12"/>
            </p:custDataLst>
          </p:nvPr>
        </p:nvSpPr>
        <p:spPr bwMode="auto">
          <a:xfrm>
            <a:off x="5387975" y="3648075"/>
            <a:ext cx="5127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lvl="0" algn="ctr">
              <a:spcBef>
                <a:spcPct val="0"/>
              </a:spcBef>
              <a:spcAft>
                <a:spcPct val="0"/>
              </a:spcAft>
              <a:defRPr/>
            </a:pP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dec-25</a:t>
            </a:r>
            <a:endParaRPr kumimoji="0" lang="pt-BR" sz="120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88" name="Retângulo 87">
            <a:extLst>
              <a:ext uri="{FF2B5EF4-FFF2-40B4-BE49-F238E27FC236}">
                <a16:creationId xmlns:a16="http://schemas.microsoft.com/office/drawing/2014/main" id="{47B0C372-8400-3E8C-3533-548A6C272023}"/>
              </a:ext>
            </a:extLst>
          </p:cNvPr>
          <p:cNvSpPr/>
          <p:nvPr>
            <p:custDataLst>
              <p:tags r:id="rId13"/>
            </p:custDataLst>
          </p:nvPr>
        </p:nvSpPr>
        <p:spPr bwMode="gray">
          <a:xfrm>
            <a:off x="717550" y="1973263"/>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lvl="0" algn="ctr">
              <a:lnSpc>
                <a:spcPct val="90000"/>
              </a:lnSpc>
              <a:spcBef>
                <a:spcPct val="0"/>
              </a:spcBef>
              <a:spcAft>
                <a:spcPct val="0"/>
              </a:spcAft>
              <a:defRPr/>
            </a:pPr>
            <a:fld id="{980593B2-4638-4E52-A4D0-C316C45CC809}" type="datetime'''''1''''''''4''''''''.''''''''2''''8''''''''''''''9'''''''">
              <a:rPr lang="pt-BR" altLang="en-US" sz="1200" b="1" smtClean="0">
                <a:solidFill>
                  <a:schemeClr val="tx1"/>
                </a:solidFill>
                <a:latin typeface="Mulish" pitchFamily="2" charset="0"/>
                <a:ea typeface="Open Sans" panose="020B0606030504020204" pitchFamily="34" charset="0"/>
                <a:cs typeface="Open Sans" panose="020B0606030504020204" pitchFamily="34" charset="0"/>
              </a:rPr>
              <a:pPr lvl="0" algn="ctr">
                <a:lnSpc>
                  <a:spcPct val="90000"/>
                </a:lnSpc>
                <a:spcBef>
                  <a:spcPct val="0"/>
                </a:spcBef>
                <a:spcAft>
                  <a:spcPct val="0"/>
                </a:spcAft>
                <a:defRPr/>
              </a:pPr>
              <a:t>14.289</a:t>
            </a:fld>
            <a:endParaRPr kumimoji="0" lang="pt-BR" sz="1200" b="1"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89" name="Retângulo 88">
            <a:extLst>
              <a:ext uri="{FF2B5EF4-FFF2-40B4-BE49-F238E27FC236}">
                <a16:creationId xmlns:a16="http://schemas.microsoft.com/office/drawing/2014/main" id="{9B2557EC-4704-F8C7-6DE2-A11F6EF466DA}"/>
              </a:ext>
            </a:extLst>
          </p:cNvPr>
          <p:cNvSpPr/>
          <p:nvPr>
            <p:custDataLst>
              <p:tags r:id="rId14"/>
            </p:custDataLst>
          </p:nvPr>
        </p:nvSpPr>
        <p:spPr bwMode="gray">
          <a:xfrm>
            <a:off x="1881188" y="1860550"/>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lvl="0" algn="ctr">
              <a:lnSpc>
                <a:spcPct val="90000"/>
              </a:lnSpc>
              <a:spcBef>
                <a:spcPct val="0"/>
              </a:spcBef>
              <a:spcAft>
                <a:spcPct val="0"/>
              </a:spcAft>
              <a:defRPr/>
            </a:pPr>
            <a:fld id="{04F46217-21A7-41FE-A443-74E4A41F4F55}" type="datetime'''''1''''''5''''''.''''''4''''''''1''''''''''''''''''1'''''">
              <a:rPr lang="pt-BR" altLang="en-US" sz="1200" b="1" smtClean="0">
                <a:solidFill>
                  <a:schemeClr val="tx1"/>
                </a:solidFill>
                <a:latin typeface="Mulish" pitchFamily="2" charset="0"/>
                <a:ea typeface="Open Sans" panose="020B0606030504020204" pitchFamily="34" charset="0"/>
                <a:cs typeface="Open Sans" panose="020B0606030504020204" pitchFamily="34" charset="0"/>
              </a:rPr>
              <a:pPr lvl="0" algn="ctr">
                <a:lnSpc>
                  <a:spcPct val="90000"/>
                </a:lnSpc>
                <a:spcBef>
                  <a:spcPct val="0"/>
                </a:spcBef>
                <a:spcAft>
                  <a:spcPct val="0"/>
                </a:spcAft>
                <a:defRPr/>
              </a:pPr>
              <a:t>15.411</a:t>
            </a:fld>
            <a:endParaRPr kumimoji="0" lang="pt-BR" sz="1200" b="1"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2" name="Retângulo 11">
            <a:extLst>
              <a:ext uri="{FF2B5EF4-FFF2-40B4-BE49-F238E27FC236}">
                <a16:creationId xmlns:a16="http://schemas.microsoft.com/office/drawing/2014/main" id="{28445E1F-ECFB-D1FC-8C4B-1AF78E36EEC6}"/>
              </a:ext>
            </a:extLst>
          </p:cNvPr>
          <p:cNvSpPr/>
          <p:nvPr>
            <p:custDataLst>
              <p:tags r:id="rId15"/>
            </p:custDataLst>
          </p:nvPr>
        </p:nvSpPr>
        <p:spPr bwMode="gray">
          <a:xfrm>
            <a:off x="3046413" y="1843088"/>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lvl="0" algn="ctr">
              <a:lnSpc>
                <a:spcPct val="90000"/>
              </a:lnSpc>
              <a:spcBef>
                <a:spcPct val="0"/>
              </a:spcBef>
              <a:spcAft>
                <a:spcPct val="0"/>
              </a:spcAft>
              <a:defRPr/>
            </a:pPr>
            <a:fld id="{5099E2A8-4353-4D42-8AEE-BCF11F239113}" type="datetime'''''15.''''5''''''9''''''''''1'''''''''''''''''''''''">
              <a:rPr lang="pt-BR" altLang="en-US" sz="1200" b="1" smtClean="0">
                <a:solidFill>
                  <a:schemeClr val="tx1"/>
                </a:solidFill>
                <a:latin typeface="Mulish" pitchFamily="2" charset="0"/>
                <a:ea typeface="Open Sans" panose="020B0606030504020204" pitchFamily="34" charset="0"/>
                <a:cs typeface="Open Sans" panose="020B0606030504020204" pitchFamily="34" charset="0"/>
              </a:rPr>
              <a:pPr lvl="0" algn="ctr">
                <a:lnSpc>
                  <a:spcPct val="90000"/>
                </a:lnSpc>
                <a:spcBef>
                  <a:spcPct val="0"/>
                </a:spcBef>
                <a:spcAft>
                  <a:spcPct val="0"/>
                </a:spcAft>
                <a:defRPr/>
              </a:pPr>
              <a:t>15.591</a:t>
            </a:fld>
            <a:endParaRPr kumimoji="0" lang="pt-BR" sz="1200" b="1"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 name="Retângulo 4">
            <a:extLst>
              <a:ext uri="{FF2B5EF4-FFF2-40B4-BE49-F238E27FC236}">
                <a16:creationId xmlns:a16="http://schemas.microsoft.com/office/drawing/2014/main" id="{052EF37B-0417-2995-3758-67FC4740D234}"/>
              </a:ext>
            </a:extLst>
          </p:cNvPr>
          <p:cNvSpPr/>
          <p:nvPr>
            <p:custDataLst>
              <p:tags r:id="rId16"/>
            </p:custDataLst>
          </p:nvPr>
        </p:nvSpPr>
        <p:spPr bwMode="gray">
          <a:xfrm>
            <a:off x="4210050" y="1697038"/>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lvl="0" algn="ctr">
              <a:lnSpc>
                <a:spcPct val="90000"/>
              </a:lnSpc>
              <a:spcBef>
                <a:spcPct val="0"/>
              </a:spcBef>
              <a:spcAft>
                <a:spcPct val="0"/>
              </a:spcAft>
              <a:defRPr/>
            </a:pPr>
            <a:fld id="{F0D17026-7374-40D5-8DA0-B51432FD3059}" type="datetime'''''''1''''''''''''''''''''7''''''''''''.''''''''''''''051'">
              <a:rPr lang="pt-BR" altLang="en-US" sz="1200" b="1" smtClean="0">
                <a:solidFill>
                  <a:schemeClr val="tx1"/>
                </a:solidFill>
                <a:latin typeface="Mulish" pitchFamily="2" charset="0"/>
                <a:ea typeface="Open Sans" panose="020B0606030504020204" pitchFamily="34" charset="0"/>
                <a:cs typeface="Open Sans" panose="020B0606030504020204" pitchFamily="34" charset="0"/>
              </a:rPr>
              <a:pPr lvl="0" algn="ctr">
                <a:lnSpc>
                  <a:spcPct val="90000"/>
                </a:lnSpc>
                <a:spcBef>
                  <a:spcPct val="0"/>
                </a:spcBef>
                <a:spcAft>
                  <a:spcPct val="0"/>
                </a:spcAft>
                <a:defRPr/>
              </a:pPr>
              <a:t>17.051</a:t>
            </a:fld>
            <a:endParaRPr kumimoji="0" lang="pt-BR" sz="1200" b="1"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53" name="Retângulo 52">
            <a:extLst>
              <a:ext uri="{FF2B5EF4-FFF2-40B4-BE49-F238E27FC236}">
                <a16:creationId xmlns:a16="http://schemas.microsoft.com/office/drawing/2014/main" id="{FC30EDC6-0473-F4DF-33C4-D67F50DA4D71}"/>
              </a:ext>
            </a:extLst>
          </p:cNvPr>
          <p:cNvSpPr/>
          <p:nvPr>
            <p:custDataLst>
              <p:tags r:id="rId17"/>
            </p:custDataLst>
          </p:nvPr>
        </p:nvSpPr>
        <p:spPr bwMode="gray">
          <a:xfrm>
            <a:off x="5373688" y="1630363"/>
            <a:ext cx="539750" cy="16510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22225" tIns="0" rIns="22225" bIns="0" numCol="1" spcCol="0" rtlCol="0" anchor="b" anchorCtr="0">
            <a:noAutofit/>
          </a:bodyPr>
          <a:lstStyle/>
          <a:p>
            <a:pPr lvl="0" algn="ctr">
              <a:lnSpc>
                <a:spcPct val="90000"/>
              </a:lnSpc>
              <a:spcBef>
                <a:spcPct val="0"/>
              </a:spcBef>
              <a:spcAft>
                <a:spcPct val="0"/>
              </a:spcAft>
              <a:defRPr/>
            </a:pPr>
            <a:fld id="{02AF0FDB-E79F-49EE-AA97-FF98C9CE8F87}" type="datetime'''''''''1''''''7''.7''''''0''''''''''''9'''''''''">
              <a:rPr lang="pt-BR" altLang="en-US" sz="1200" b="1" smtClean="0">
                <a:solidFill>
                  <a:schemeClr val="tx1"/>
                </a:solidFill>
                <a:latin typeface="Mulish" pitchFamily="2" charset="0"/>
                <a:ea typeface="Open Sans" panose="020B0606030504020204" pitchFamily="34" charset="0"/>
                <a:cs typeface="Open Sans" panose="020B0606030504020204" pitchFamily="34" charset="0"/>
              </a:rPr>
              <a:pPr lvl="0" algn="ctr">
                <a:lnSpc>
                  <a:spcPct val="90000"/>
                </a:lnSpc>
                <a:spcBef>
                  <a:spcPct val="0"/>
                </a:spcBef>
                <a:spcAft>
                  <a:spcPct val="0"/>
                </a:spcAft>
                <a:defRPr/>
              </a:pPr>
              <a:t>17.709</a:t>
            </a:fld>
            <a:endParaRPr kumimoji="0" lang="pt-BR" sz="1200" b="1"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a:endParaRPr>
          </a:p>
        </p:txBody>
      </p:sp>
      <p:sp>
        <p:nvSpPr>
          <p:cNvPr id="92" name="Retângulo 91">
            <a:extLst>
              <a:ext uri="{FF2B5EF4-FFF2-40B4-BE49-F238E27FC236}">
                <a16:creationId xmlns:a16="http://schemas.microsoft.com/office/drawing/2014/main" id="{9114F001-EB90-EE7E-309E-1E15E99F31FF}"/>
              </a:ext>
            </a:extLst>
          </p:cNvPr>
          <p:cNvSpPr/>
          <p:nvPr>
            <p:custDataLst>
              <p:tags r:id="rId18"/>
            </p:custDataLst>
          </p:nvPr>
        </p:nvSpPr>
        <p:spPr bwMode="auto">
          <a:xfrm>
            <a:off x="573088" y="3989388"/>
            <a:ext cx="187325" cy="139700"/>
          </a:xfrm>
          <a:prstGeom prst="rect">
            <a:avLst/>
          </a:prstGeom>
          <a:solidFill>
            <a:srgbClr val="E9DBC5"/>
          </a:solidFill>
          <a:ln w="6350" cap="flat" cmpd="sng" algn="ctr">
            <a:solidFill>
              <a:srgbClr val="B6A08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tângulo 92">
            <a:extLst>
              <a:ext uri="{FF2B5EF4-FFF2-40B4-BE49-F238E27FC236}">
                <a16:creationId xmlns:a16="http://schemas.microsoft.com/office/drawing/2014/main" id="{93C3916B-70A7-5826-852D-4341498775FD}"/>
              </a:ext>
            </a:extLst>
          </p:cNvPr>
          <p:cNvSpPr/>
          <p:nvPr>
            <p:custDataLst>
              <p:tags r:id="rId19"/>
            </p:custDataLst>
          </p:nvPr>
        </p:nvSpPr>
        <p:spPr bwMode="auto">
          <a:xfrm>
            <a:off x="573088" y="4200525"/>
            <a:ext cx="187325" cy="139700"/>
          </a:xfrm>
          <a:prstGeom prst="rect">
            <a:avLst/>
          </a:prstGeom>
          <a:solidFill>
            <a:srgbClr val="A88144"/>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tângulo 95">
            <a:extLst>
              <a:ext uri="{FF2B5EF4-FFF2-40B4-BE49-F238E27FC236}">
                <a16:creationId xmlns:a16="http://schemas.microsoft.com/office/drawing/2014/main" id="{6140BC5D-A951-215D-DB47-7029629B13D9}"/>
              </a:ext>
            </a:extLst>
          </p:cNvPr>
          <p:cNvSpPr/>
          <p:nvPr>
            <p:custDataLst>
              <p:tags r:id="rId20"/>
            </p:custDataLst>
          </p:nvPr>
        </p:nvSpPr>
        <p:spPr bwMode="auto">
          <a:xfrm>
            <a:off x="1917700" y="3989388"/>
            <a:ext cx="187325" cy="139700"/>
          </a:xfrm>
          <a:prstGeom prst="rect">
            <a:avLst/>
          </a:prstGeom>
          <a:solidFill>
            <a:srgbClr val="4A1019"/>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tângulo 35">
            <a:extLst>
              <a:ext uri="{FF2B5EF4-FFF2-40B4-BE49-F238E27FC236}">
                <a16:creationId xmlns:a16="http://schemas.microsoft.com/office/drawing/2014/main" id="{24B4802B-2863-B5A2-D344-3AE49C7C756A}"/>
              </a:ext>
            </a:extLst>
          </p:cNvPr>
          <p:cNvSpPr/>
          <p:nvPr>
            <p:custDataLst>
              <p:tags r:id="rId21"/>
            </p:custDataLst>
          </p:nvPr>
        </p:nvSpPr>
        <p:spPr bwMode="auto">
          <a:xfrm>
            <a:off x="1917700" y="4200525"/>
            <a:ext cx="187325" cy="139700"/>
          </a:xfrm>
          <a:prstGeom prst="rect">
            <a:avLst/>
          </a:prstGeom>
          <a:solidFill>
            <a:srgbClr val="7F252F"/>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8" name="Retângulo 97">
            <a:extLst>
              <a:ext uri="{FF2B5EF4-FFF2-40B4-BE49-F238E27FC236}">
                <a16:creationId xmlns:a16="http://schemas.microsoft.com/office/drawing/2014/main" id="{936DD7CB-22C4-22C3-A358-47D4C151EC27}"/>
              </a:ext>
            </a:extLst>
          </p:cNvPr>
          <p:cNvSpPr/>
          <p:nvPr>
            <p:custDataLst>
              <p:tags r:id="rId22"/>
            </p:custDataLst>
          </p:nvPr>
        </p:nvSpPr>
        <p:spPr bwMode="auto">
          <a:xfrm>
            <a:off x="811213" y="3984625"/>
            <a:ext cx="1004888"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pt-BR" altLang="en-US" sz="1050" b="0" i="0" u="none"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rPr>
              <a:t>Large Corporate</a:t>
            </a:r>
            <a:endParaRPr kumimoji="0" lang="pt-BR" sz="1050" b="0" i="0" u="none" strike="noStrike" kern="1200" cap="none" spc="0" normalizeH="0" baseline="3000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00" name="Retângulo 99">
            <a:extLst>
              <a:ext uri="{FF2B5EF4-FFF2-40B4-BE49-F238E27FC236}">
                <a16:creationId xmlns:a16="http://schemas.microsoft.com/office/drawing/2014/main" id="{1AD085F5-3B7E-785C-2C1E-70B06E6A2A30}"/>
              </a:ext>
            </a:extLst>
          </p:cNvPr>
          <p:cNvSpPr/>
          <p:nvPr>
            <p:custDataLst>
              <p:tags r:id="rId23"/>
            </p:custDataLst>
          </p:nvPr>
        </p:nvSpPr>
        <p:spPr bwMode="auto">
          <a:xfrm>
            <a:off x="811213" y="4195763"/>
            <a:ext cx="873125"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pt-BR" altLang="en-US" sz="1050" b="0" i="0" u="none"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rPr>
              <a:t>Middle Market</a:t>
            </a:r>
            <a:endParaRPr kumimoji="0" lang="pt-BR" sz="1050" b="0" i="0" u="none" strike="noStrike" kern="1200" cap="none" spc="0" normalizeH="0" baseline="3000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101" name="Retângulo 100">
            <a:extLst>
              <a:ext uri="{FF2B5EF4-FFF2-40B4-BE49-F238E27FC236}">
                <a16:creationId xmlns:a16="http://schemas.microsoft.com/office/drawing/2014/main" id="{504F81CA-1875-8E05-3EAA-B617E2C67AC8}"/>
              </a:ext>
            </a:extLst>
          </p:cNvPr>
          <p:cNvSpPr/>
          <p:nvPr>
            <p:custDataLst>
              <p:tags r:id="rId24"/>
            </p:custDataLst>
          </p:nvPr>
        </p:nvSpPr>
        <p:spPr bwMode="auto">
          <a:xfrm>
            <a:off x="2155825" y="3984625"/>
            <a:ext cx="1174750"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lvl="0">
              <a:spcBef>
                <a:spcPct val="0"/>
              </a:spcBef>
              <a:spcAft>
                <a:spcPct val="0"/>
              </a:spcAft>
              <a:defRPr/>
            </a:pPr>
            <a:r>
              <a:rPr lang="pt-BR" altLang="en-US" sz="1050" dirty="0" err="1">
                <a:solidFill>
                  <a:srgbClr val="000000"/>
                </a:solidFill>
                <a:latin typeface="Mulish" pitchFamily="2" charset="0"/>
                <a:ea typeface="Open Sans" panose="020B0606030504020204" pitchFamily="34" charset="0"/>
                <a:cs typeface="Open Sans" panose="020B0606030504020204" pitchFamily="34" charset="0"/>
              </a:rPr>
              <a:t>Public</a:t>
            </a:r>
            <a:r>
              <a:rPr lang="pt-BR" altLang="en-US" sz="1050" dirty="0">
                <a:solidFill>
                  <a:srgbClr val="000000"/>
                </a:solidFill>
                <a:latin typeface="Mulish" pitchFamily="2" charset="0"/>
                <a:ea typeface="Open Sans" panose="020B0606030504020204" pitchFamily="34" charset="0"/>
                <a:cs typeface="Open Sans" panose="020B0606030504020204" pitchFamily="34" charset="0"/>
              </a:rPr>
              <a:t> </a:t>
            </a:r>
            <a:r>
              <a:rPr lang="pt-BR" altLang="en-US" sz="1050" dirty="0" err="1">
                <a:solidFill>
                  <a:srgbClr val="000000"/>
                </a:solidFill>
                <a:latin typeface="Mulish" pitchFamily="2" charset="0"/>
                <a:ea typeface="Open Sans" panose="020B0606030504020204" pitchFamily="34" charset="0"/>
                <a:cs typeface="Open Sans" panose="020B0606030504020204" pitchFamily="34" charset="0"/>
              </a:rPr>
              <a:t>Payroll</a:t>
            </a:r>
            <a:r>
              <a:rPr lang="pt-BR" altLang="en-US" sz="1050" dirty="0">
                <a:solidFill>
                  <a:srgbClr val="000000"/>
                </a:solidFill>
                <a:latin typeface="Mulish" pitchFamily="2" charset="0"/>
                <a:ea typeface="Open Sans" panose="020B0606030504020204" pitchFamily="34" charset="0"/>
                <a:cs typeface="Open Sans" panose="020B0606030504020204" pitchFamily="34" charset="0"/>
              </a:rPr>
              <a:t> Loan</a:t>
            </a:r>
            <a:endParaRPr kumimoji="0" lang="pt-BR" sz="1050" b="0" i="0" strike="noStrike" kern="1200" cap="none" spc="0" normalizeH="0" baseline="0" noProof="0" dirty="0">
              <a:ln>
                <a:noFill/>
              </a:ln>
              <a:solidFill>
                <a:srgbClr val="000000"/>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6" name="Retângulo 5">
            <a:extLst>
              <a:ext uri="{FF2B5EF4-FFF2-40B4-BE49-F238E27FC236}">
                <a16:creationId xmlns:a16="http://schemas.microsoft.com/office/drawing/2014/main" id="{9912D2D2-18C1-88D2-7A80-D7E7C9033E19}"/>
              </a:ext>
            </a:extLst>
          </p:cNvPr>
          <p:cNvSpPr/>
          <p:nvPr>
            <p:custDataLst>
              <p:tags r:id="rId25"/>
            </p:custDataLst>
          </p:nvPr>
        </p:nvSpPr>
        <p:spPr bwMode="auto">
          <a:xfrm>
            <a:off x="2155825" y="4195763"/>
            <a:ext cx="1238250" cy="16033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spcBef>
                <a:spcPct val="0"/>
              </a:spcBef>
              <a:spcAft>
                <a:spcPct val="0"/>
              </a:spcAft>
              <a:defRPr/>
            </a:pPr>
            <a:r>
              <a:rPr lang="pt-BR" altLang="en-US" sz="1050" dirty="0">
                <a:solidFill>
                  <a:srgbClr val="000000"/>
                </a:solidFill>
                <a:latin typeface="Mulish" pitchFamily="2" charset="0"/>
                <a:ea typeface="Open Sans" panose="020B0606030504020204" pitchFamily="34" charset="0"/>
                <a:cs typeface="Open Sans" panose="020B0606030504020204" pitchFamily="34" charset="0"/>
              </a:rPr>
              <a:t>Private </a:t>
            </a:r>
            <a:r>
              <a:rPr lang="pt-BR" altLang="en-US" sz="1050" dirty="0" err="1">
                <a:solidFill>
                  <a:srgbClr val="000000"/>
                </a:solidFill>
                <a:latin typeface="Mulish" pitchFamily="2" charset="0"/>
                <a:ea typeface="Open Sans" panose="020B0606030504020204" pitchFamily="34" charset="0"/>
                <a:cs typeface="Open Sans" panose="020B0606030504020204" pitchFamily="34" charset="0"/>
              </a:rPr>
              <a:t>Payroll</a:t>
            </a:r>
            <a:r>
              <a:rPr lang="pt-BR" altLang="en-US" sz="1050" dirty="0">
                <a:solidFill>
                  <a:srgbClr val="000000"/>
                </a:solidFill>
                <a:latin typeface="Mulish" pitchFamily="2" charset="0"/>
                <a:ea typeface="Open Sans" panose="020B0606030504020204" pitchFamily="34" charset="0"/>
                <a:cs typeface="Open Sans" panose="020B0606030504020204" pitchFamily="34" charset="0"/>
              </a:rPr>
              <a:t> Loan</a:t>
            </a:r>
            <a:endParaRPr lang="pt-BR" sz="105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p:txBody>
      </p:sp>
      <p:cxnSp>
        <p:nvCxnSpPr>
          <p:cNvPr id="114" name="Conector reto 113">
            <a:extLst>
              <a:ext uri="{FF2B5EF4-FFF2-40B4-BE49-F238E27FC236}">
                <a16:creationId xmlns:a16="http://schemas.microsoft.com/office/drawing/2014/main" id="{F11FF19C-838A-B4B9-1D05-D21B7867673F}"/>
              </a:ext>
            </a:extLst>
          </p:cNvPr>
          <p:cNvCxnSpPr>
            <a:cxnSpLocks/>
          </p:cNvCxnSpPr>
          <p:nvPr/>
        </p:nvCxnSpPr>
        <p:spPr>
          <a:xfrm>
            <a:off x="9300034" y="8852783"/>
            <a:ext cx="209878" cy="0"/>
          </a:xfrm>
          <a:prstGeom prst="line">
            <a:avLst/>
          </a:prstGeom>
          <a:ln w="1587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6" name="Retângulo 115">
            <a:extLst>
              <a:ext uri="{FF2B5EF4-FFF2-40B4-BE49-F238E27FC236}">
                <a16:creationId xmlns:a16="http://schemas.microsoft.com/office/drawing/2014/main" id="{92D98052-E49C-03E6-706B-5423BAE32756}"/>
              </a:ext>
            </a:extLst>
          </p:cNvPr>
          <p:cNvSpPr/>
          <p:nvPr/>
        </p:nvSpPr>
        <p:spPr>
          <a:xfrm>
            <a:off x="9549805" y="8708565"/>
            <a:ext cx="2899966" cy="257635"/>
          </a:xfrm>
          <a:prstGeom prst="rect">
            <a:avLst/>
          </a:prstGeom>
          <a:noFill/>
        </p:spPr>
        <p:txBody>
          <a:bodyPr wrap="square" lIns="0" rIns="0">
            <a:spAutoFit/>
          </a:bodyPr>
          <a:lstStyle/>
          <a:p>
            <a:pPr marL="0" marR="0" lvl="0" indent="0" algn="just" defTabSz="914400" rtl="0" eaLnBrk="1" fontAlgn="auto" latinLnBrk="0" hangingPunct="1">
              <a:lnSpc>
                <a:spcPts val="1400"/>
              </a:lnSpc>
              <a:spcBef>
                <a:spcPts val="300"/>
              </a:spcBef>
              <a:spcAft>
                <a:spcPts val="300"/>
              </a:spcAft>
              <a:buClrTx/>
              <a:buSzTx/>
              <a:buFontTx/>
              <a:buNone/>
              <a:tabLst/>
              <a:defRPr/>
            </a:pPr>
            <a:r>
              <a:rPr kumimoji="0" lang="pt-BR" sz="1000" b="0" i="0" u="none" strike="noStrike" kern="1200" cap="none" spc="0" normalizeH="0" baseline="0" noProof="0" dirty="0">
                <a:ln>
                  <a:noFill/>
                </a:ln>
                <a:solidFill>
                  <a:srgbClr val="3E3E3E"/>
                </a:solidFill>
                <a:effectLst/>
                <a:uLnTx/>
                <a:uFillTx/>
                <a:latin typeface="Mulish" pitchFamily="2" charset="0"/>
                <a:ea typeface="Malgun Gothic" panose="020B0503020000020004" pitchFamily="34" charset="-127"/>
                <a:cs typeface="Arial" panose="020B0604020202020204" pitchFamily="34" charset="0"/>
              </a:rPr>
              <a:t>Inadimplência &gt;90 dias Recorrente</a:t>
            </a:r>
            <a:r>
              <a:rPr kumimoji="0" lang="pt-BR" sz="1000" b="0" i="0" u="none" strike="noStrike" kern="1200" cap="none" spc="0" normalizeH="0" baseline="30000" noProof="0" dirty="0">
                <a:ln>
                  <a:noFill/>
                </a:ln>
                <a:solidFill>
                  <a:srgbClr val="3E3E3E"/>
                </a:solidFill>
                <a:effectLst/>
                <a:uLnTx/>
                <a:uFillTx/>
                <a:latin typeface="Mulish" pitchFamily="2" charset="0"/>
                <a:ea typeface="Malgun Gothic" panose="020B0503020000020004" pitchFamily="34" charset="-127"/>
                <a:cs typeface="Arial" panose="020B0604020202020204" pitchFamily="34" charset="0"/>
              </a:rPr>
              <a:t>4</a:t>
            </a:r>
          </a:p>
        </p:txBody>
      </p:sp>
      <p:pic>
        <p:nvPicPr>
          <p:cNvPr id="119" name="Imagem 118" descr="Texto&#10;&#10;Descrição gerada automaticamente">
            <a:extLst>
              <a:ext uri="{FF2B5EF4-FFF2-40B4-BE49-F238E27FC236}">
                <a16:creationId xmlns:a16="http://schemas.microsoft.com/office/drawing/2014/main" id="{0A82D5F8-07B9-5D6D-2ADC-37177DF98467}"/>
              </a:ext>
            </a:extLst>
          </p:cNvPr>
          <p:cNvPicPr>
            <a:picLocks noChangeAspect="1"/>
          </p:cNvPicPr>
          <p:nvPr/>
        </p:nvPicPr>
        <p:blipFill>
          <a:blip r:embed="rId68" cstate="print">
            <a:extLst>
              <a:ext uri="{28A0092B-C50C-407E-A947-70E740481C1C}">
                <a14:useLocalDpi xmlns:a14="http://schemas.microsoft.com/office/drawing/2010/main" val="0"/>
              </a:ext>
            </a:extLst>
          </a:blip>
          <a:stretch>
            <a:fillRect/>
          </a:stretch>
        </p:blipFill>
        <p:spPr>
          <a:xfrm>
            <a:off x="227013" y="5773738"/>
            <a:ext cx="858832" cy="304800"/>
          </a:xfrm>
          <a:prstGeom prst="rect">
            <a:avLst/>
          </a:prstGeom>
        </p:spPr>
      </p:pic>
      <p:grpSp>
        <p:nvGrpSpPr>
          <p:cNvPr id="42" name="Agrupar 41">
            <a:extLst>
              <a:ext uri="{FF2B5EF4-FFF2-40B4-BE49-F238E27FC236}">
                <a16:creationId xmlns:a16="http://schemas.microsoft.com/office/drawing/2014/main" id="{FD6D411A-C21E-2223-C10E-BB84FC9D7144}"/>
              </a:ext>
            </a:extLst>
          </p:cNvPr>
          <p:cNvGrpSpPr/>
          <p:nvPr/>
        </p:nvGrpSpPr>
        <p:grpSpPr>
          <a:xfrm>
            <a:off x="196850" y="6594475"/>
            <a:ext cx="1700213" cy="619125"/>
            <a:chOff x="6654800" y="6513513"/>
            <a:chExt cx="1700288" cy="617538"/>
          </a:xfrm>
        </p:grpSpPr>
        <p:pic>
          <p:nvPicPr>
            <p:cNvPr id="125" name="Imagem 124" descr="Texto&#10;&#10;Descrição gerada automaticamente">
              <a:extLst>
                <a:ext uri="{FF2B5EF4-FFF2-40B4-BE49-F238E27FC236}">
                  <a16:creationId xmlns:a16="http://schemas.microsoft.com/office/drawing/2014/main" id="{AB744BEB-6DCD-A6D9-3BF1-FF588FA3B5F0}"/>
                </a:ext>
              </a:extLst>
            </p:cNvPr>
            <p:cNvPicPr>
              <a:picLocks noChangeAspect="1"/>
            </p:cNvPicPr>
            <p:nvPr/>
          </p:nvPicPr>
          <p:blipFill rotWithShape="1">
            <a:blip r:embed="rId69" cstate="print">
              <a:extLst>
                <a:ext uri="{28A0092B-C50C-407E-A947-70E740481C1C}">
                  <a14:useLocalDpi xmlns:a14="http://schemas.microsoft.com/office/drawing/2010/main" val="0"/>
                </a:ext>
              </a:extLst>
            </a:blip>
            <a:srcRect l="-3989" t="-34182" r="56089" b="-56880"/>
            <a:stretch/>
          </p:blipFill>
          <p:spPr>
            <a:xfrm>
              <a:off x="6654800" y="6513513"/>
              <a:ext cx="436239" cy="617538"/>
            </a:xfrm>
            <a:prstGeom prst="rect">
              <a:avLst/>
            </a:prstGeom>
          </p:spPr>
        </p:pic>
        <p:sp>
          <p:nvSpPr>
            <p:cNvPr id="126" name="CaixaDeTexto 125">
              <a:extLst>
                <a:ext uri="{FF2B5EF4-FFF2-40B4-BE49-F238E27FC236}">
                  <a16:creationId xmlns:a16="http://schemas.microsoft.com/office/drawing/2014/main" id="{1A3B3D3F-02F9-3E1E-4EA8-FF67567C8D22}"/>
                </a:ext>
              </a:extLst>
            </p:cNvPr>
            <p:cNvSpPr txBox="1"/>
            <p:nvPr/>
          </p:nvSpPr>
          <p:spPr>
            <a:xfrm>
              <a:off x="7045400" y="6683375"/>
              <a:ext cx="1309688" cy="337686"/>
            </a:xfrm>
            <a:prstGeom prst="rect">
              <a:avLst/>
            </a:prstGeom>
            <a:noFill/>
          </p:spPr>
          <p:txBody>
            <a:bodyPr wrap="square" rtlCol="0">
              <a:spAutoFit/>
            </a:bodyPr>
            <a:lstStyle/>
            <a:p>
              <a:r>
                <a:rPr lang="en-US" sz="800" dirty="0">
                  <a:solidFill>
                    <a:srgbClr val="802230"/>
                  </a:solidFill>
                  <a:latin typeface="Mulish Light" pitchFamily="2" charset="0"/>
                </a:rPr>
                <a:t>COLLATERALIZED</a:t>
              </a:r>
            </a:p>
            <a:p>
              <a:r>
                <a:rPr lang="en-US" sz="800" dirty="0">
                  <a:solidFill>
                    <a:srgbClr val="802230"/>
                  </a:solidFill>
                  <a:latin typeface="Mulish Light" pitchFamily="2" charset="0"/>
                </a:rPr>
                <a:t>RETAIL</a:t>
              </a:r>
              <a:endParaRPr lang="en-US" sz="1400" dirty="0">
                <a:solidFill>
                  <a:srgbClr val="802230"/>
                </a:solidFill>
                <a:latin typeface="Mulish Light" pitchFamily="2" charset="0"/>
              </a:endParaRPr>
            </a:p>
          </p:txBody>
        </p:sp>
      </p:grpSp>
      <p:sp>
        <p:nvSpPr>
          <p:cNvPr id="130" name="CaixaDeTexto 129">
            <a:extLst>
              <a:ext uri="{FF2B5EF4-FFF2-40B4-BE49-F238E27FC236}">
                <a16:creationId xmlns:a16="http://schemas.microsoft.com/office/drawing/2014/main" id="{DB1B5519-93C8-9A4E-7A8F-DD07ACB066A9}"/>
              </a:ext>
            </a:extLst>
          </p:cNvPr>
          <p:cNvSpPr txBox="1"/>
          <p:nvPr/>
        </p:nvSpPr>
        <p:spPr>
          <a:xfrm>
            <a:off x="4700588" y="6985000"/>
            <a:ext cx="796925" cy="276225"/>
          </a:xfrm>
          <a:prstGeom prst="rect">
            <a:avLst/>
          </a:prstGeom>
          <a:noFill/>
        </p:spPr>
        <p:txBody>
          <a:bodyPr wrap="square" rtlCol="0">
            <a:spAutoFit/>
          </a:bodyPr>
          <a:lstStyle/>
          <a:p>
            <a:r>
              <a:rPr lang="pt-BR" sz="1200" dirty="0">
                <a:latin typeface="Mulish" pitchFamily="2" charset="0"/>
                <a:ea typeface="Open Sans" panose="020B0606030504020204" pitchFamily="34" charset="0"/>
                <a:cs typeface="Open Sans" panose="020B0606030504020204" pitchFamily="34" charset="0"/>
                <a:sym typeface="Open Sans" panose="020B0606030504020204" pitchFamily="34" charset="0"/>
              </a:rPr>
              <a:t>set-25</a:t>
            </a:r>
          </a:p>
        </p:txBody>
      </p:sp>
      <p:sp>
        <p:nvSpPr>
          <p:cNvPr id="132" name="CaixaDeTexto 131">
            <a:extLst>
              <a:ext uri="{FF2B5EF4-FFF2-40B4-BE49-F238E27FC236}">
                <a16:creationId xmlns:a16="http://schemas.microsoft.com/office/drawing/2014/main" id="{66E83E88-3496-ABC8-A66E-214CA5A76CBA}"/>
              </a:ext>
            </a:extLst>
          </p:cNvPr>
          <p:cNvSpPr txBox="1"/>
          <p:nvPr/>
        </p:nvSpPr>
        <p:spPr>
          <a:xfrm>
            <a:off x="1771650" y="6985000"/>
            <a:ext cx="692150" cy="276225"/>
          </a:xfrm>
          <a:prstGeom prst="rect">
            <a:avLst/>
          </a:prstGeom>
          <a:noFill/>
        </p:spPr>
        <p:txBody>
          <a:bodyPr wrap="none" rtlCol="0">
            <a:spAutoFit/>
          </a:bodyPr>
          <a:lstStyle/>
          <a:p>
            <a:r>
              <a:rPr lang="pt-BR" sz="1200" dirty="0">
                <a:latin typeface="Mulish" pitchFamily="2" charset="0"/>
                <a:ea typeface="Open Sans" panose="020B0606030504020204" pitchFamily="34" charset="0"/>
                <a:cs typeface="Open Sans" panose="020B0606030504020204" pitchFamily="34" charset="0"/>
                <a:sym typeface="Open Sans" panose="020B0606030504020204" pitchFamily="34" charset="0"/>
              </a:rPr>
              <a:t>dez-24</a:t>
            </a:r>
          </a:p>
        </p:txBody>
      </p:sp>
      <p:sp>
        <p:nvSpPr>
          <p:cNvPr id="135" name="CaixaDeTexto 134">
            <a:extLst>
              <a:ext uri="{FF2B5EF4-FFF2-40B4-BE49-F238E27FC236}">
                <a16:creationId xmlns:a16="http://schemas.microsoft.com/office/drawing/2014/main" id="{4E668667-1002-98A4-DBCB-02EEA9DD7A8B}"/>
              </a:ext>
            </a:extLst>
          </p:cNvPr>
          <p:cNvSpPr txBox="1"/>
          <p:nvPr/>
        </p:nvSpPr>
        <p:spPr>
          <a:xfrm>
            <a:off x="2616200" y="6985000"/>
            <a:ext cx="720725" cy="276225"/>
          </a:xfrm>
          <a:prstGeom prst="rect">
            <a:avLst/>
          </a:prstGeom>
          <a:noFill/>
        </p:spPr>
        <p:txBody>
          <a:bodyPr wrap="none" rtlCol="0">
            <a:spAutoFit/>
          </a:bodyPr>
          <a:lstStyle/>
          <a:p>
            <a:r>
              <a:rPr lang="pt-BR" sz="1200" dirty="0">
                <a:latin typeface="Mulish" pitchFamily="2" charset="0"/>
                <a:ea typeface="Open Sans" panose="020B0606030504020204" pitchFamily="34" charset="0"/>
                <a:cs typeface="Open Sans" panose="020B0606030504020204" pitchFamily="34" charset="0"/>
                <a:sym typeface="Open Sans" panose="020B0606030504020204" pitchFamily="34" charset="0"/>
              </a:rPr>
              <a:t>mar-25</a:t>
            </a:r>
          </a:p>
        </p:txBody>
      </p:sp>
      <p:sp>
        <p:nvSpPr>
          <p:cNvPr id="136" name="CaixaDeTexto 135">
            <a:extLst>
              <a:ext uri="{FF2B5EF4-FFF2-40B4-BE49-F238E27FC236}">
                <a16:creationId xmlns:a16="http://schemas.microsoft.com/office/drawing/2014/main" id="{CB65FC12-FF1F-218C-E391-71E4FF3E795A}"/>
              </a:ext>
            </a:extLst>
          </p:cNvPr>
          <p:cNvSpPr txBox="1"/>
          <p:nvPr/>
        </p:nvSpPr>
        <p:spPr>
          <a:xfrm>
            <a:off x="3683000" y="6985000"/>
            <a:ext cx="650875" cy="276225"/>
          </a:xfrm>
          <a:prstGeom prst="rect">
            <a:avLst/>
          </a:prstGeom>
          <a:noFill/>
        </p:spPr>
        <p:txBody>
          <a:bodyPr wrap="none" rtlCol="0">
            <a:spAutoFit/>
          </a:bodyPr>
          <a:lstStyle/>
          <a:p>
            <a:r>
              <a:rPr lang="pt-BR" sz="1200" dirty="0">
                <a:latin typeface="Mulish" pitchFamily="2" charset="0"/>
                <a:ea typeface="Open Sans" panose="020B0606030504020204" pitchFamily="34" charset="0"/>
                <a:cs typeface="Open Sans" panose="020B0606030504020204" pitchFamily="34" charset="0"/>
                <a:sym typeface="Open Sans" panose="020B0606030504020204" pitchFamily="34" charset="0"/>
              </a:rPr>
              <a:t>jun-25</a:t>
            </a:r>
          </a:p>
        </p:txBody>
      </p:sp>
      <p:sp>
        <p:nvSpPr>
          <p:cNvPr id="13" name="Produtos">
            <a:extLst>
              <a:ext uri="{FF2B5EF4-FFF2-40B4-BE49-F238E27FC236}">
                <a16:creationId xmlns:a16="http://schemas.microsoft.com/office/drawing/2014/main" id="{046D821D-3C1E-E1FC-0CC4-4C3D638AF7AB}"/>
              </a:ext>
            </a:extLst>
          </p:cNvPr>
          <p:cNvSpPr txBox="1"/>
          <p:nvPr/>
        </p:nvSpPr>
        <p:spPr>
          <a:xfrm>
            <a:off x="244168" y="-159280"/>
            <a:ext cx="8925232" cy="7943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sz="1400" dirty="0" err="1">
                <a:solidFill>
                  <a:srgbClr val="7F252F"/>
                </a:solidFill>
                <a:latin typeface="Gatwick Light" panose="00000500000000000000" pitchFamily="2" charset="0"/>
              </a:rPr>
              <a:t>Credit</a:t>
            </a:r>
            <a:r>
              <a:rPr lang="pt-BR" sz="1400" dirty="0">
                <a:solidFill>
                  <a:srgbClr val="7F252F"/>
                </a:solidFill>
                <a:latin typeface="Gatwick Light" panose="00000500000000000000" pitchFamily="2" charset="0"/>
              </a:rPr>
              <a:t> portfolio</a:t>
            </a:r>
            <a:endParaRPr sz="1400" dirty="0">
              <a:solidFill>
                <a:srgbClr val="7F252F"/>
              </a:solidFill>
              <a:latin typeface="Gatwick Light" panose="00000500000000000000" pitchFamily="2" charset="0"/>
            </a:endParaRPr>
          </a:p>
        </p:txBody>
      </p:sp>
      <p:cxnSp>
        <p:nvCxnSpPr>
          <p:cNvPr id="16" name="Straight Connector 15">
            <a:extLst>
              <a:ext uri="{FF2B5EF4-FFF2-40B4-BE49-F238E27FC236}">
                <a16:creationId xmlns:a16="http://schemas.microsoft.com/office/drawing/2014/main" id="{B3124348-873B-78A5-9E4F-7A8A30F6BDA1}"/>
              </a:ext>
            </a:extLst>
          </p:cNvPr>
          <p:cNvCxnSpPr>
            <a:cxnSpLocks/>
          </p:cNvCxnSpPr>
          <p:nvPr/>
        </p:nvCxnSpPr>
        <p:spPr>
          <a:xfrm>
            <a:off x="254000" y="568315"/>
            <a:ext cx="12496800" cy="0"/>
          </a:xfrm>
          <a:prstGeom prst="line">
            <a:avLst/>
          </a:prstGeom>
          <a:ln w="9525" cap="flat" cmpd="sng" algn="ctr">
            <a:solidFill>
              <a:srgbClr val="7F252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CaixaDeTexto 1">
            <a:extLst>
              <a:ext uri="{FF2B5EF4-FFF2-40B4-BE49-F238E27FC236}">
                <a16:creationId xmlns:a16="http://schemas.microsoft.com/office/drawing/2014/main" id="{741C10F3-741E-A323-FEE1-083F11B44563}"/>
              </a:ext>
            </a:extLst>
          </p:cNvPr>
          <p:cNvSpPr txBox="1"/>
          <p:nvPr/>
        </p:nvSpPr>
        <p:spPr>
          <a:xfrm>
            <a:off x="177800" y="660400"/>
            <a:ext cx="12496800" cy="338554"/>
          </a:xfrm>
          <a:prstGeom prst="rect">
            <a:avLst/>
          </a:prstGeom>
          <a:noFill/>
        </p:spPr>
        <p:txBody>
          <a:bodyPr wrap="square" rtlCol="0">
            <a:spAutoFit/>
          </a:bodyPr>
          <a:lstStyle>
            <a:defPPr>
              <a:defRPr lang="pt-BR"/>
            </a:defPPr>
            <a:lvl1pPr marR="0" lvl="0" indent="0" algn="just" fontAlgn="auto">
              <a:lnSpc>
                <a:spcPct val="100000"/>
              </a:lnSpc>
              <a:spcBef>
                <a:spcPts val="0"/>
              </a:spcBef>
              <a:spcAft>
                <a:spcPts val="0"/>
              </a:spcAft>
              <a:buClrTx/>
              <a:buSzTx/>
              <a:buFontTx/>
              <a:buNone/>
              <a:tabLst/>
              <a:defRPr kumimoji="0" sz="1600" i="0" u="none" strike="noStrike" cap="none" spc="0" normalizeH="0" baseline="0">
                <a:ln>
                  <a:noFill/>
                </a:ln>
                <a:solidFill>
                  <a:srgbClr val="595959"/>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ulish Light" pitchFamily="2" charset="0"/>
                <a:ea typeface="+mn-ea"/>
                <a:cs typeface="+mn-cs"/>
              </a:rPr>
              <a:t>The portfolio growth is aligned with our strategy of revenue diversification and optimization of capital allocation.</a:t>
            </a:r>
            <a:endParaRPr kumimoji="0" lang="pt-BR" sz="1600" b="0" i="0" u="none" strike="noStrike" kern="1200" cap="none" spc="0" normalizeH="0" baseline="0" noProof="0" dirty="0">
              <a:ln>
                <a:noFill/>
              </a:ln>
              <a:solidFill>
                <a:schemeClr val="tx1"/>
              </a:solidFill>
              <a:effectLst/>
              <a:uLnTx/>
              <a:uFillTx/>
              <a:latin typeface="Mulish Light" pitchFamily="2" charset="0"/>
              <a:ea typeface="+mn-ea"/>
              <a:cs typeface="+mn-cs"/>
            </a:endParaRPr>
          </a:p>
        </p:txBody>
      </p:sp>
      <p:sp>
        <p:nvSpPr>
          <p:cNvPr id="17" name="Rectangle 67">
            <a:extLst>
              <a:ext uri="{FF2B5EF4-FFF2-40B4-BE49-F238E27FC236}">
                <a16:creationId xmlns:a16="http://schemas.microsoft.com/office/drawing/2014/main" id="{3C7887EE-8477-E083-BFAD-911FB3EAA742}"/>
              </a:ext>
            </a:extLst>
          </p:cNvPr>
          <p:cNvSpPr/>
          <p:nvPr/>
        </p:nvSpPr>
        <p:spPr>
          <a:xfrm>
            <a:off x="6680200" y="1070847"/>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Expanded Portfolio Distribution</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(Per volume – </a:t>
            </a:r>
            <a:r>
              <a:rPr lang="pt-BR" sz="1000" dirty="0" err="1">
                <a:solidFill>
                  <a:schemeClr val="tx1"/>
                </a:solidFill>
                <a:latin typeface="Mulish Light" pitchFamily="2" charset="0"/>
                <a:ea typeface="Open Sans" panose="020B0606030504020204" pitchFamily="34" charset="0"/>
                <a:cs typeface="Open Sans" panose="020B0606030504020204" pitchFamily="34" charset="0"/>
              </a:rPr>
              <a:t>Dec</a:t>
            </a:r>
            <a:r>
              <a:rPr lang="pt-BR" sz="1000" dirty="0">
                <a:solidFill>
                  <a:schemeClr val="tx1"/>
                </a:solidFill>
                <a:latin typeface="Mulish Light" pitchFamily="2" charset="0"/>
                <a:ea typeface="Open Sans" panose="020B0606030504020204" pitchFamily="34" charset="0"/>
                <a:cs typeface="Open Sans" panose="020B0606030504020204" pitchFamily="34" charset="0"/>
              </a:rPr>
              <a:t>/25</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sp>
        <p:nvSpPr>
          <p:cNvPr id="19" name="Rectangle 67">
            <a:extLst>
              <a:ext uri="{FF2B5EF4-FFF2-40B4-BE49-F238E27FC236}">
                <a16:creationId xmlns:a16="http://schemas.microsoft.com/office/drawing/2014/main" id="{808708C6-CB16-B16D-58B4-D5C60A905F5E}"/>
              </a:ext>
            </a:extLst>
          </p:cNvPr>
          <p:cNvSpPr/>
          <p:nvPr/>
        </p:nvSpPr>
        <p:spPr>
          <a:xfrm>
            <a:off x="101600" y="4681538"/>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Delinquency exceeding 90 days¹ and NIM</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59" name="Chart 3">
            <a:extLst>
              <a:ext uri="{FF2B5EF4-FFF2-40B4-BE49-F238E27FC236}">
                <a16:creationId xmlns:a16="http://schemas.microsoft.com/office/drawing/2014/main" id="{C262C747-156F-CAC3-C7E5-3E10BFD53A89}"/>
              </a:ext>
            </a:extLst>
          </p:cNvPr>
          <p:cNvGraphicFramePr/>
          <p:nvPr>
            <p:custDataLst>
              <p:tags r:id="rId26"/>
            </p:custDataLst>
            <p:extLst>
              <p:ext uri="{D42A27DB-BD31-4B8C-83A1-F6EECF244321}">
                <p14:modId xmlns:p14="http://schemas.microsoft.com/office/powerpoint/2010/main" val="516719928"/>
              </p:ext>
            </p:extLst>
          </p:nvPr>
        </p:nvGraphicFramePr>
        <p:xfrm>
          <a:off x="1627188" y="5548313"/>
          <a:ext cx="4645025" cy="873125"/>
        </p:xfrm>
        <a:graphic>
          <a:graphicData uri="http://schemas.openxmlformats.org/drawingml/2006/chart">
            <c:chart xmlns:c="http://schemas.openxmlformats.org/drawingml/2006/chart" xmlns:r="http://schemas.openxmlformats.org/officeDocument/2006/relationships" r:id="rId70"/>
          </a:graphicData>
        </a:graphic>
      </p:graphicFrame>
      <p:cxnSp>
        <p:nvCxnSpPr>
          <p:cNvPr id="21" name="Conector reto 28">
            <a:extLst>
              <a:ext uri="{FF2B5EF4-FFF2-40B4-BE49-F238E27FC236}">
                <a16:creationId xmlns:a16="http://schemas.microsoft.com/office/drawing/2014/main" id="{C970907D-EEB7-C416-F4C5-7BF00BFE7218}"/>
              </a:ext>
            </a:extLst>
          </p:cNvPr>
          <p:cNvCxnSpPr>
            <a:cxnSpLocks/>
          </p:cNvCxnSpPr>
          <p:nvPr>
            <p:custDataLst>
              <p:tags r:id="rId27"/>
            </p:custDataLst>
          </p:nvPr>
        </p:nvCxnSpPr>
        <p:spPr bwMode="auto">
          <a:xfrm>
            <a:off x="447675" y="6167438"/>
            <a:ext cx="5521325" cy="17463"/>
          </a:xfrm>
          <a:prstGeom prst="line">
            <a:avLst/>
          </a:prstGeom>
          <a:solidFill>
            <a:schemeClr val="accent1"/>
          </a:solidFill>
          <a:ln w="9525" cap="flat" cmpd="sng" algn="ctr">
            <a:solidFill>
              <a:srgbClr val="626872"/>
            </a:solidFill>
            <a:prstDash val="dash"/>
            <a:round/>
            <a:headEnd type="none" w="lg" len="lg"/>
            <a:tailEnd type="none" w="lg" len="lg"/>
          </a:ln>
          <a:effectLst/>
        </p:spPr>
      </p:cxnSp>
      <p:cxnSp>
        <p:nvCxnSpPr>
          <p:cNvPr id="27" name="Conector reto 28">
            <a:extLst>
              <a:ext uri="{FF2B5EF4-FFF2-40B4-BE49-F238E27FC236}">
                <a16:creationId xmlns:a16="http://schemas.microsoft.com/office/drawing/2014/main" id="{BFAEF7A5-11C4-011A-2976-F4ACA0937515}"/>
              </a:ext>
            </a:extLst>
          </p:cNvPr>
          <p:cNvCxnSpPr>
            <a:cxnSpLocks/>
          </p:cNvCxnSpPr>
          <p:nvPr>
            <p:custDataLst>
              <p:tags r:id="rId28"/>
            </p:custDataLst>
          </p:nvPr>
        </p:nvCxnSpPr>
        <p:spPr bwMode="auto">
          <a:xfrm>
            <a:off x="446088" y="6602413"/>
            <a:ext cx="5522913" cy="17463"/>
          </a:xfrm>
          <a:prstGeom prst="line">
            <a:avLst/>
          </a:prstGeom>
          <a:solidFill>
            <a:schemeClr val="accent1"/>
          </a:solidFill>
          <a:ln w="9525" cap="flat" cmpd="sng" algn="ctr">
            <a:solidFill>
              <a:srgbClr val="626872"/>
            </a:solidFill>
            <a:prstDash val="dash"/>
            <a:round/>
            <a:headEnd type="none" w="lg" len="lg"/>
            <a:tailEnd type="none" w="lg" len="lg"/>
          </a:ln>
          <a:effectLst/>
        </p:spPr>
      </p:cxnSp>
      <p:graphicFrame>
        <p:nvGraphicFramePr>
          <p:cNvPr id="62" name="Chart 3">
            <a:extLst>
              <a:ext uri="{FF2B5EF4-FFF2-40B4-BE49-F238E27FC236}">
                <a16:creationId xmlns:a16="http://schemas.microsoft.com/office/drawing/2014/main" id="{6E44E42D-FA96-49B7-07C0-BBAAC206E931}"/>
              </a:ext>
            </a:extLst>
          </p:cNvPr>
          <p:cNvGraphicFramePr/>
          <p:nvPr>
            <p:custDataLst>
              <p:tags r:id="rId29"/>
            </p:custDataLst>
            <p:extLst>
              <p:ext uri="{D42A27DB-BD31-4B8C-83A1-F6EECF244321}">
                <p14:modId xmlns:p14="http://schemas.microsoft.com/office/powerpoint/2010/main" val="4053037820"/>
              </p:ext>
            </p:extLst>
          </p:nvPr>
        </p:nvGraphicFramePr>
        <p:xfrm>
          <a:off x="1627188" y="6046788"/>
          <a:ext cx="4645025" cy="806450"/>
        </p:xfrm>
        <a:graphic>
          <a:graphicData uri="http://schemas.openxmlformats.org/drawingml/2006/chart">
            <c:chart xmlns:c="http://schemas.openxmlformats.org/drawingml/2006/chart" xmlns:r="http://schemas.openxmlformats.org/officeDocument/2006/relationships" r:id="rId71"/>
          </a:graphicData>
        </a:graphic>
      </p:graphicFrame>
      <p:graphicFrame>
        <p:nvGraphicFramePr>
          <p:cNvPr id="75" name="Chart 3">
            <a:extLst>
              <a:ext uri="{FF2B5EF4-FFF2-40B4-BE49-F238E27FC236}">
                <a16:creationId xmlns:a16="http://schemas.microsoft.com/office/drawing/2014/main" id="{BFFC976A-958F-E59D-4D71-CEE6D48F4FFE}"/>
              </a:ext>
            </a:extLst>
          </p:cNvPr>
          <p:cNvGraphicFramePr/>
          <p:nvPr>
            <p:custDataLst>
              <p:tags r:id="rId30"/>
            </p:custDataLst>
            <p:extLst>
              <p:ext uri="{D42A27DB-BD31-4B8C-83A1-F6EECF244321}">
                <p14:modId xmlns:p14="http://schemas.microsoft.com/office/powerpoint/2010/main" val="2147380298"/>
              </p:ext>
            </p:extLst>
          </p:nvPr>
        </p:nvGraphicFramePr>
        <p:xfrm>
          <a:off x="1627188" y="6508750"/>
          <a:ext cx="4645025" cy="784225"/>
        </p:xfrm>
        <a:graphic>
          <a:graphicData uri="http://schemas.openxmlformats.org/drawingml/2006/chart">
            <c:chart xmlns:c="http://schemas.openxmlformats.org/drawingml/2006/chart" xmlns:r="http://schemas.openxmlformats.org/officeDocument/2006/relationships" r:id="rId72"/>
          </a:graphicData>
        </a:graphic>
      </p:graphicFrame>
      <p:grpSp>
        <p:nvGrpSpPr>
          <p:cNvPr id="63" name="Agrupar 62">
            <a:extLst>
              <a:ext uri="{FF2B5EF4-FFF2-40B4-BE49-F238E27FC236}">
                <a16:creationId xmlns:a16="http://schemas.microsoft.com/office/drawing/2014/main" id="{BB2A5BC4-3136-F719-4EEE-6B4D6A90447B}"/>
              </a:ext>
            </a:extLst>
          </p:cNvPr>
          <p:cNvGrpSpPr/>
          <p:nvPr/>
        </p:nvGrpSpPr>
        <p:grpSpPr>
          <a:xfrm>
            <a:off x="8899525" y="6134100"/>
            <a:ext cx="803275" cy="317500"/>
            <a:chOff x="760865" y="7172325"/>
            <a:chExt cx="803273" cy="317501"/>
          </a:xfrm>
        </p:grpSpPr>
        <p:sp>
          <p:nvSpPr>
            <p:cNvPr id="66" name="Elipse 65">
              <a:extLst>
                <a:ext uri="{FF2B5EF4-FFF2-40B4-BE49-F238E27FC236}">
                  <a16:creationId xmlns:a16="http://schemas.microsoft.com/office/drawing/2014/main" id="{EC20B44C-2495-B42A-2BD9-AC04921AB075}"/>
                </a:ext>
              </a:extLst>
            </p:cNvPr>
            <p:cNvSpPr>
              <a:spLocks noChangeAspect="1"/>
            </p:cNvSpPr>
            <p:nvPr/>
          </p:nvSpPr>
          <p:spPr>
            <a:xfrm>
              <a:off x="1089352" y="7416801"/>
              <a:ext cx="73025" cy="73025"/>
            </a:xfrm>
            <a:prstGeom prst="ellipse">
              <a:avLst/>
            </a:prstGeom>
            <a:solidFill>
              <a:srgbClr val="725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8" name="CaixaDeTexto 67">
              <a:extLst>
                <a:ext uri="{FF2B5EF4-FFF2-40B4-BE49-F238E27FC236}">
                  <a16:creationId xmlns:a16="http://schemas.microsoft.com/office/drawing/2014/main" id="{F655521A-6A2D-61C4-0310-227FA696E119}"/>
                </a:ext>
              </a:extLst>
            </p:cNvPr>
            <p:cNvSpPr txBox="1"/>
            <p:nvPr/>
          </p:nvSpPr>
          <p:spPr>
            <a:xfrm>
              <a:off x="760865" y="7172325"/>
              <a:ext cx="803273" cy="253916"/>
            </a:xfrm>
            <a:prstGeom prst="rect">
              <a:avLst/>
            </a:prstGeom>
            <a:noFill/>
          </p:spPr>
          <p:txBody>
            <a:bodyPr wrap="square" rtlCol="0">
              <a:spAutoFit/>
            </a:bodyPr>
            <a:lstStyle/>
            <a:p>
              <a:pPr algn="ctr"/>
              <a:r>
                <a:rPr lang="en-US" sz="1050" dirty="0">
                  <a:latin typeface="Mulish" pitchFamily="2" charset="0"/>
                  <a:ea typeface="Open Sans" panose="020B0606030504020204" pitchFamily="34" charset="0"/>
                  <a:cs typeface="Open Sans" panose="020B0606030504020204" pitchFamily="34" charset="0"/>
                </a:rPr>
                <a:t>3,9%</a:t>
              </a:r>
            </a:p>
          </p:txBody>
        </p:sp>
      </p:grpSp>
      <p:grpSp>
        <p:nvGrpSpPr>
          <p:cNvPr id="25" name="Agrupar 24">
            <a:extLst>
              <a:ext uri="{FF2B5EF4-FFF2-40B4-BE49-F238E27FC236}">
                <a16:creationId xmlns:a16="http://schemas.microsoft.com/office/drawing/2014/main" id="{8868FE9F-4A9B-FC3B-6F23-8DD82AA3805B}"/>
              </a:ext>
            </a:extLst>
          </p:cNvPr>
          <p:cNvGrpSpPr/>
          <p:nvPr/>
        </p:nvGrpSpPr>
        <p:grpSpPr>
          <a:xfrm>
            <a:off x="7497763" y="6134100"/>
            <a:ext cx="803275" cy="317500"/>
            <a:chOff x="760865" y="7172325"/>
            <a:chExt cx="803273" cy="317501"/>
          </a:xfrm>
        </p:grpSpPr>
        <p:sp>
          <p:nvSpPr>
            <p:cNvPr id="26" name="Elipse 25">
              <a:extLst>
                <a:ext uri="{FF2B5EF4-FFF2-40B4-BE49-F238E27FC236}">
                  <a16:creationId xmlns:a16="http://schemas.microsoft.com/office/drawing/2014/main" id="{C924F42E-9E8B-24EE-6AFC-15FE6A367142}"/>
                </a:ext>
              </a:extLst>
            </p:cNvPr>
            <p:cNvSpPr>
              <a:spLocks noChangeAspect="1"/>
            </p:cNvSpPr>
            <p:nvPr/>
          </p:nvSpPr>
          <p:spPr>
            <a:xfrm>
              <a:off x="1089352" y="7416801"/>
              <a:ext cx="73025" cy="73025"/>
            </a:xfrm>
            <a:prstGeom prst="ellipse">
              <a:avLst/>
            </a:prstGeom>
            <a:solidFill>
              <a:srgbClr val="725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CaixaDeTexto 28">
              <a:extLst>
                <a:ext uri="{FF2B5EF4-FFF2-40B4-BE49-F238E27FC236}">
                  <a16:creationId xmlns:a16="http://schemas.microsoft.com/office/drawing/2014/main" id="{50C6D809-B565-B27E-70F8-6538FCD905D8}"/>
                </a:ext>
              </a:extLst>
            </p:cNvPr>
            <p:cNvSpPr txBox="1"/>
            <p:nvPr/>
          </p:nvSpPr>
          <p:spPr>
            <a:xfrm>
              <a:off x="760865" y="7172325"/>
              <a:ext cx="803273" cy="253916"/>
            </a:xfrm>
            <a:prstGeom prst="rect">
              <a:avLst/>
            </a:prstGeom>
            <a:noFill/>
          </p:spPr>
          <p:txBody>
            <a:bodyPr wrap="square" rtlCol="0">
              <a:spAutoFit/>
            </a:bodyPr>
            <a:lstStyle/>
            <a:p>
              <a:pPr algn="ctr"/>
              <a:r>
                <a:rPr lang="en-US" sz="1050" dirty="0">
                  <a:latin typeface="Mulish" pitchFamily="2" charset="0"/>
                  <a:ea typeface="Open Sans" panose="020B0606030504020204" pitchFamily="34" charset="0"/>
                  <a:cs typeface="Open Sans" panose="020B0606030504020204" pitchFamily="34" charset="0"/>
                </a:rPr>
                <a:t>3,8%</a:t>
              </a:r>
            </a:p>
          </p:txBody>
        </p:sp>
      </p:grpSp>
      <p:graphicFrame>
        <p:nvGraphicFramePr>
          <p:cNvPr id="67" name="Chart 3">
            <a:extLst>
              <a:ext uri="{FF2B5EF4-FFF2-40B4-BE49-F238E27FC236}">
                <a16:creationId xmlns:a16="http://schemas.microsoft.com/office/drawing/2014/main" id="{C4F8C0D8-3917-A1BB-5AC6-775FFF1BF0D4}"/>
              </a:ext>
            </a:extLst>
          </p:cNvPr>
          <p:cNvGraphicFramePr/>
          <p:nvPr>
            <p:custDataLst>
              <p:tags r:id="rId31"/>
            </p:custDataLst>
            <p:extLst>
              <p:ext uri="{D42A27DB-BD31-4B8C-83A1-F6EECF244321}">
                <p14:modId xmlns:p14="http://schemas.microsoft.com/office/powerpoint/2010/main" val="2282983687"/>
              </p:ext>
            </p:extLst>
          </p:nvPr>
        </p:nvGraphicFramePr>
        <p:xfrm>
          <a:off x="1649413" y="8929688"/>
          <a:ext cx="2538412" cy="2387600"/>
        </p:xfrm>
        <a:graphic>
          <a:graphicData uri="http://schemas.openxmlformats.org/drawingml/2006/chart">
            <c:chart xmlns:c="http://schemas.openxmlformats.org/drawingml/2006/chart" xmlns:r="http://schemas.openxmlformats.org/officeDocument/2006/relationships" r:id="rId73"/>
          </a:graphicData>
        </a:graphic>
      </p:graphicFrame>
      <p:sp>
        <p:nvSpPr>
          <p:cNvPr id="9" name="Retângulo 8">
            <a:extLst>
              <a:ext uri="{FF2B5EF4-FFF2-40B4-BE49-F238E27FC236}">
                <a16:creationId xmlns:a16="http://schemas.microsoft.com/office/drawing/2014/main" id="{457EBF51-BA4C-C2F6-40D8-738E408E30A0}"/>
              </a:ext>
            </a:extLst>
          </p:cNvPr>
          <p:cNvSpPr/>
          <p:nvPr>
            <p:custDataLst>
              <p:tags r:id="rId32"/>
            </p:custDataLst>
          </p:nvPr>
        </p:nvSpPr>
        <p:spPr bwMode="gray">
          <a:xfrm>
            <a:off x="2882899" y="9331325"/>
            <a:ext cx="279400" cy="165100"/>
          </a:xfrm>
          <a:prstGeom prst="rect">
            <a:avLst/>
          </a:prstGeom>
          <a:solidFill>
            <a:srgbClr val="A88144"/>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C864923E-4FF7-46C1-98D2-BA0705FAECF2}" type="datetime'''''''5''''''''''''''''''''''''''''%'''">
              <a:rPr lang="pt-BR" altLang="en-US" sz="1200" smtClean="0">
                <a:solidFill>
                  <a:schemeClr val="bg1"/>
                </a:solidFill>
                <a:effectLst/>
                <a:latin typeface="Mulish" pitchFamily="2" charset="0"/>
              </a:rPr>
              <a:pPr algn="ctr">
                <a:lnSpc>
                  <a:spcPct val="90000"/>
                </a:lnSpc>
                <a:spcBef>
                  <a:spcPct val="0"/>
                </a:spcBef>
                <a:spcAft>
                  <a:spcPct val="0"/>
                </a:spcAft>
              </a:pPr>
              <a:t>5%</a:t>
            </a:fld>
            <a:endParaRPr lang="pt-BR" sz="1200">
              <a:solidFill>
                <a:schemeClr val="bg1"/>
              </a:solidFill>
              <a:latin typeface="Mulish" pitchFamily="2" charset="0"/>
              <a:sym typeface="Mulish" pitchFamily="2" charset="0"/>
            </a:endParaRPr>
          </a:p>
        </p:txBody>
      </p:sp>
      <p:sp>
        <p:nvSpPr>
          <p:cNvPr id="18" name="Retângulo 17">
            <a:extLst>
              <a:ext uri="{FF2B5EF4-FFF2-40B4-BE49-F238E27FC236}">
                <a16:creationId xmlns:a16="http://schemas.microsoft.com/office/drawing/2014/main" id="{DAB0BDD8-4737-36D1-3BBC-67A435ED8819}"/>
              </a:ext>
            </a:extLst>
          </p:cNvPr>
          <p:cNvSpPr/>
          <p:nvPr>
            <p:custDataLst>
              <p:tags r:id="rId33"/>
            </p:custDataLst>
          </p:nvPr>
        </p:nvSpPr>
        <p:spPr bwMode="auto">
          <a:xfrm>
            <a:off x="2970212" y="9063038"/>
            <a:ext cx="87153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lvl="0">
              <a:spcBef>
                <a:spcPct val="0"/>
              </a:spcBef>
              <a:spcAft>
                <a:spcPct val="0"/>
              </a:spcAft>
              <a:defRPr/>
            </a:pPr>
            <a:fld id="{96880A06-BA54-40C0-98FA-C68087C88960}" type="datetime'''''''Até'''' ''''''3 m''''''''e''''''''''se''s'''''''''''''">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lvl="0">
                <a:spcBef>
                  <a:spcPct val="0"/>
                </a:spcBef>
                <a:spcAft>
                  <a:spcPct val="0"/>
                </a:spcAft>
                <a:defRPr/>
              </a:pPr>
              <a:t>Até 3 meses</a:t>
            </a:fld>
            <a:endParaRPr kumimoji="0" lang="pt-BR" sz="1200" b="0"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20" name="Retângulo 19">
            <a:extLst>
              <a:ext uri="{FF2B5EF4-FFF2-40B4-BE49-F238E27FC236}">
                <a16:creationId xmlns:a16="http://schemas.microsoft.com/office/drawing/2014/main" id="{CBEF84E2-D0CC-4BBC-6DEF-B9A4E4B3E7BB}"/>
              </a:ext>
            </a:extLst>
          </p:cNvPr>
          <p:cNvSpPr/>
          <p:nvPr>
            <p:custDataLst>
              <p:tags r:id="rId34"/>
            </p:custDataLst>
          </p:nvPr>
        </p:nvSpPr>
        <p:spPr bwMode="auto">
          <a:xfrm>
            <a:off x="3517900" y="9296400"/>
            <a:ext cx="11525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lvl="0">
              <a:spcBef>
                <a:spcPct val="0"/>
              </a:spcBef>
              <a:spcAft>
                <a:spcPct val="0"/>
              </a:spcAft>
              <a:defRPr/>
            </a:pPr>
            <a:fld id="{3509E7D8-C1F5-43D5-8F06-223157A55203}" type="datetime'''d''e ''''''3'''''''''' ''a'' 1''''2'' ''me''s''''''''''''es'">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lvl="0">
                <a:spcBef>
                  <a:spcPct val="0"/>
                </a:spcBef>
                <a:spcAft>
                  <a:spcPct val="0"/>
                </a:spcAft>
                <a:defRPr/>
              </a:pPr>
              <a:t>de 3 a 12 meses</a:t>
            </a:fld>
            <a:endParaRPr kumimoji="0" lang="pt-BR" sz="1200" b="0"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30" name="Retângulo 29">
            <a:extLst>
              <a:ext uri="{FF2B5EF4-FFF2-40B4-BE49-F238E27FC236}">
                <a16:creationId xmlns:a16="http://schemas.microsoft.com/office/drawing/2014/main" id="{C212CEBE-220B-FE8E-5B03-A6DB929DDA1B}"/>
              </a:ext>
            </a:extLst>
          </p:cNvPr>
          <p:cNvSpPr/>
          <p:nvPr>
            <p:custDataLst>
              <p:tags r:id="rId35"/>
            </p:custDataLst>
          </p:nvPr>
        </p:nvSpPr>
        <p:spPr bwMode="auto">
          <a:xfrm>
            <a:off x="1617662" y="10933113"/>
            <a:ext cx="9540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lvl="0" algn="r">
              <a:spcBef>
                <a:spcPct val="0"/>
              </a:spcBef>
              <a:spcAft>
                <a:spcPct val="0"/>
              </a:spcAft>
              <a:defRPr/>
            </a:pPr>
            <a:fld id="{027334E1-CCD1-4B79-89BF-1C83F2CC47D7}" type="datetime'de'''''''''''' ''1 a'''''''''' 3'''''' a''n''''''''''''o''s'">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lvl="0" algn="r">
                <a:spcBef>
                  <a:spcPct val="0"/>
                </a:spcBef>
                <a:spcAft>
                  <a:spcPct val="0"/>
                </a:spcAft>
                <a:defRPr/>
              </a:pPr>
              <a:t>de 1 a 3 anos</a:t>
            </a:fld>
            <a:endParaRPr kumimoji="0" lang="pt-BR" sz="1200" b="0"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39" name="Retângulo 38">
            <a:extLst>
              <a:ext uri="{FF2B5EF4-FFF2-40B4-BE49-F238E27FC236}">
                <a16:creationId xmlns:a16="http://schemas.microsoft.com/office/drawing/2014/main" id="{8892C0D5-AB98-9BFD-898A-9267125F3FC2}"/>
              </a:ext>
            </a:extLst>
          </p:cNvPr>
          <p:cNvSpPr/>
          <p:nvPr>
            <p:custDataLst>
              <p:tags r:id="rId36"/>
            </p:custDataLst>
          </p:nvPr>
        </p:nvSpPr>
        <p:spPr bwMode="gray">
          <a:xfrm>
            <a:off x="2693988" y="9496425"/>
            <a:ext cx="279400" cy="165100"/>
          </a:xfrm>
          <a:prstGeom prst="rect">
            <a:avLst/>
          </a:prstGeom>
          <a:solidFill>
            <a:srgbClr val="765627"/>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BB342925-6E2E-402E-B77A-F08589B7651A}" type="datetime'''''''''''''''''''''''''''5''''''''%'''''''''''">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5%</a:t>
            </a:fld>
            <a:endParaRPr lang="pt-BR" sz="1200">
              <a:solidFill>
                <a:schemeClr val="bg1"/>
              </a:solidFill>
              <a:latin typeface="Mulish" pitchFamily="2" charset="0"/>
              <a:sym typeface="Mulish" pitchFamily="2" charset="0"/>
            </a:endParaRPr>
          </a:p>
        </p:txBody>
      </p:sp>
      <p:sp>
        <p:nvSpPr>
          <p:cNvPr id="34" name="Retângulo 33">
            <a:extLst>
              <a:ext uri="{FF2B5EF4-FFF2-40B4-BE49-F238E27FC236}">
                <a16:creationId xmlns:a16="http://schemas.microsoft.com/office/drawing/2014/main" id="{F21C6A1D-310D-3BFB-259F-8A834C960A30}"/>
              </a:ext>
            </a:extLst>
          </p:cNvPr>
          <p:cNvSpPr/>
          <p:nvPr>
            <p:custDataLst>
              <p:tags r:id="rId37"/>
            </p:custDataLst>
          </p:nvPr>
        </p:nvSpPr>
        <p:spPr bwMode="auto">
          <a:xfrm>
            <a:off x="2251075" y="9063038"/>
            <a:ext cx="60801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lvl="0" algn="r">
              <a:spcBef>
                <a:spcPct val="0"/>
              </a:spcBef>
              <a:spcAft>
                <a:spcPct val="0"/>
              </a:spcAft>
              <a:defRPr/>
            </a:pPr>
            <a:fld id="{6BF21D80-F6B6-4414-A0A7-2D05FBC7D425}" type="datetime'''''''''''''&gt; ''''''''3'''''''''''' ''an''''''o''''''s'''''">
              <a:rPr lang="pt-BR" altLang="en-US" sz="1200" smtClean="0">
                <a:solidFill>
                  <a:schemeClr val="tx1"/>
                </a:solidFill>
                <a:latin typeface="Mulish" pitchFamily="2" charset="0"/>
                <a:ea typeface="Open Sans" panose="020B0606030504020204" pitchFamily="34" charset="0"/>
                <a:cs typeface="Open Sans" panose="020B0606030504020204" pitchFamily="34" charset="0"/>
              </a:rPr>
              <a:pPr lvl="0" algn="r">
                <a:spcBef>
                  <a:spcPct val="0"/>
                </a:spcBef>
                <a:spcAft>
                  <a:spcPct val="0"/>
                </a:spcAft>
                <a:defRPr/>
              </a:pPr>
              <a:t>&gt; 3 anos</a:t>
            </a:fld>
            <a:endParaRPr kumimoji="0" lang="pt-BR" sz="1200" b="0" i="0" strike="noStrike" kern="1200" cap="none" spc="0" normalizeH="0" baseline="0" noProof="0" dirty="0">
              <a:ln>
                <a:noFill/>
              </a:ln>
              <a:solidFill>
                <a:schemeClr val="tx1"/>
              </a:solidFill>
              <a:effectLst/>
              <a:uLnTx/>
              <a:uFillTx/>
              <a:latin typeface="Mulish" pitchFamily="2" charset="0"/>
              <a:ea typeface="Open Sans" panose="020B0606030504020204" pitchFamily="34" charset="0"/>
              <a:cs typeface="Open Sans" panose="020B0606030504020204" pitchFamily="34" charset="0"/>
              <a:sym typeface="Mulish" pitchFamily="2" charset="0"/>
            </a:endParaRPr>
          </a:p>
        </p:txBody>
      </p:sp>
      <p:sp>
        <p:nvSpPr>
          <p:cNvPr id="37" name="Rectangle 67">
            <a:extLst>
              <a:ext uri="{FF2B5EF4-FFF2-40B4-BE49-F238E27FC236}">
                <a16:creationId xmlns:a16="http://schemas.microsoft.com/office/drawing/2014/main" id="{39B42CD9-A39C-53D5-8A77-D9E8CBEBCDB5}"/>
              </a:ext>
            </a:extLst>
          </p:cNvPr>
          <p:cNvSpPr/>
          <p:nvPr/>
        </p:nvSpPr>
        <p:spPr>
          <a:xfrm>
            <a:off x="254000" y="8470900"/>
            <a:ext cx="6426200" cy="749300"/>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Distribuição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por</a:t>
            </a:r>
            <a:r>
              <a:rPr lang="en-US" sz="1400" b="1" dirty="0">
                <a:solidFill>
                  <a:schemeClr val="tx1"/>
                </a:solidFill>
                <a:latin typeface="Mulish" pitchFamily="2" charset="0"/>
                <a:ea typeface="Open Sans" panose="020B0606030504020204" pitchFamily="34" charset="0"/>
                <a:cs typeface="Open Sans" panose="020B0606030504020204" pitchFamily="34" charset="0"/>
              </a:rPr>
              <a:t>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Prazo</a:t>
            </a:r>
            <a:r>
              <a:rPr lang="en-US" sz="1400" b="1" dirty="0">
                <a:solidFill>
                  <a:schemeClr val="tx1"/>
                </a:solidFill>
                <a:latin typeface="Mulish" pitchFamily="2" charset="0"/>
                <a:ea typeface="Open Sans" panose="020B0606030504020204" pitchFamily="34" charset="0"/>
                <a:cs typeface="Open Sans" panose="020B0606030504020204" pitchFamily="34" charset="0"/>
              </a:rPr>
              <a:t> </a:t>
            </a:r>
            <a:r>
              <a:rPr lang="en-US" sz="1400" b="1" dirty="0" err="1">
                <a:solidFill>
                  <a:schemeClr val="tx1"/>
                </a:solidFill>
                <a:latin typeface="Mulish" pitchFamily="2" charset="0"/>
                <a:ea typeface="Open Sans" panose="020B0606030504020204" pitchFamily="34" charset="0"/>
                <a:cs typeface="Open Sans" panose="020B0606030504020204" pitchFamily="34" charset="0"/>
              </a:rPr>
              <a:t>Médio</a:t>
            </a:r>
            <a:endParaRPr lang="en-US" sz="1400" b="1" dirty="0">
              <a:solidFill>
                <a:schemeClr val="tx1"/>
              </a:solidFill>
              <a:latin typeface="Mulish" pitchFamily="2"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(Por volume – </a:t>
            </a:r>
            <a:r>
              <a:rPr kumimoji="0" lang="pt-BR" sz="1000" b="0" u="none" strike="noStrike" kern="1200" cap="none" spc="0" normalizeH="0" baseline="0" noProof="0" dirty="0" err="1">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Jun</a:t>
            </a: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/25)</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69" name="Chart 3">
            <a:extLst>
              <a:ext uri="{FF2B5EF4-FFF2-40B4-BE49-F238E27FC236}">
                <a16:creationId xmlns:a16="http://schemas.microsoft.com/office/drawing/2014/main" id="{BB1852A2-605E-CB68-BBB7-3C324645BCDF}"/>
              </a:ext>
            </a:extLst>
          </p:cNvPr>
          <p:cNvGraphicFramePr/>
          <p:nvPr>
            <p:custDataLst>
              <p:tags r:id="rId38"/>
            </p:custDataLst>
            <p:extLst>
              <p:ext uri="{D42A27DB-BD31-4B8C-83A1-F6EECF244321}">
                <p14:modId xmlns:p14="http://schemas.microsoft.com/office/powerpoint/2010/main" val="1842187831"/>
              </p:ext>
            </p:extLst>
          </p:nvPr>
        </p:nvGraphicFramePr>
        <p:xfrm>
          <a:off x="8269288" y="1471613"/>
          <a:ext cx="2538412" cy="2959100"/>
        </p:xfrm>
        <a:graphic>
          <a:graphicData uri="http://schemas.openxmlformats.org/drawingml/2006/chart">
            <c:chart xmlns:c="http://schemas.openxmlformats.org/drawingml/2006/chart" xmlns:r="http://schemas.openxmlformats.org/officeDocument/2006/relationships" r:id="rId74"/>
          </a:graphicData>
        </a:graphic>
      </p:graphicFrame>
      <p:cxnSp>
        <p:nvCxnSpPr>
          <p:cNvPr id="60" name="Conector reto 59">
            <a:extLst>
              <a:ext uri="{FF2B5EF4-FFF2-40B4-BE49-F238E27FC236}">
                <a16:creationId xmlns:a16="http://schemas.microsoft.com/office/drawing/2014/main" id="{F6AE5174-69C4-2DF9-1DFA-A23A0A58BA13}"/>
              </a:ext>
            </a:extLst>
          </p:cNvPr>
          <p:cNvCxnSpPr/>
          <p:nvPr>
            <p:custDataLst>
              <p:tags r:id="rId39"/>
            </p:custDataLst>
          </p:nvPr>
        </p:nvCxnSpPr>
        <p:spPr bwMode="grayWhite">
          <a:xfrm flipH="1">
            <a:off x="9109075" y="3319463"/>
            <a:ext cx="257175" cy="552450"/>
          </a:xfrm>
          <a:prstGeom prst="line">
            <a:avLst/>
          </a:prstGeom>
          <a:ln w="19050" cap="flat" cmpd="sng" algn="ctr">
            <a:solidFill>
              <a:srgbClr val="FFFFF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Conector reto 10">
            <a:extLst>
              <a:ext uri="{FF2B5EF4-FFF2-40B4-BE49-F238E27FC236}">
                <a16:creationId xmlns:a16="http://schemas.microsoft.com/office/drawing/2014/main" id="{29B8EE72-84B5-3C00-BF0D-43DEF6BCD3C8}"/>
              </a:ext>
            </a:extLst>
          </p:cNvPr>
          <p:cNvCxnSpPr>
            <a:cxnSpLocks/>
          </p:cNvCxnSpPr>
          <p:nvPr>
            <p:custDataLst>
              <p:tags r:id="rId40"/>
            </p:custDataLst>
          </p:nvPr>
        </p:nvCxnSpPr>
        <p:spPr bwMode="grayWhite">
          <a:xfrm>
            <a:off x="9756775" y="3294063"/>
            <a:ext cx="328613" cy="512763"/>
          </a:xfrm>
          <a:prstGeom prst="line">
            <a:avLst/>
          </a:prstGeom>
          <a:ln w="19050" cap="flat" cmpd="sng" algn="ctr">
            <a:solidFill>
              <a:srgbClr val="FFFFFF"/>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Conector reto 27">
            <a:extLst>
              <a:ext uri="{FF2B5EF4-FFF2-40B4-BE49-F238E27FC236}">
                <a16:creationId xmlns:a16="http://schemas.microsoft.com/office/drawing/2014/main" id="{C4075CB7-51D0-3E3F-C629-82F51F651470}"/>
              </a:ext>
            </a:extLst>
          </p:cNvPr>
          <p:cNvCxnSpPr/>
          <p:nvPr>
            <p:custDataLst>
              <p:tags r:id="rId41"/>
            </p:custDataLst>
          </p:nvPr>
        </p:nvCxnSpPr>
        <p:spPr bwMode="auto">
          <a:xfrm flipV="1">
            <a:off x="9383713" y="3959226"/>
            <a:ext cx="26988" cy="219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Retângulo 21">
            <a:extLst>
              <a:ext uri="{FF2B5EF4-FFF2-40B4-BE49-F238E27FC236}">
                <a16:creationId xmlns:a16="http://schemas.microsoft.com/office/drawing/2014/main" id="{60EAA0D2-E8C2-E547-5C38-A1C4F350DCA8}"/>
              </a:ext>
            </a:extLst>
          </p:cNvPr>
          <p:cNvSpPr/>
          <p:nvPr>
            <p:custDataLst>
              <p:tags r:id="rId42"/>
            </p:custDataLst>
          </p:nvPr>
        </p:nvSpPr>
        <p:spPr bwMode="auto">
          <a:xfrm>
            <a:off x="7129463" y="2381250"/>
            <a:ext cx="1344613" cy="547688"/>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rgbClr val="000000"/>
                </a:solidFill>
                <a:latin typeface="Mulish" pitchFamily="2" charset="0"/>
                <a:ea typeface="Open Sans" panose="020B0606030504020204" pitchFamily="34" charset="0"/>
                <a:cs typeface="Open Sans" panose="020B0606030504020204" pitchFamily="34" charset="0"/>
              </a:rPr>
              <a:t>Public</a:t>
            </a: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 </a:t>
            </a:r>
            <a:r>
              <a:rPr lang="pt-BR" altLang="en-US" sz="1200" dirty="0" err="1">
                <a:solidFill>
                  <a:srgbClr val="000000"/>
                </a:solidFill>
                <a:latin typeface="Mulish" pitchFamily="2" charset="0"/>
                <a:ea typeface="Open Sans" panose="020B0606030504020204" pitchFamily="34" charset="0"/>
                <a:cs typeface="Open Sans" panose="020B0606030504020204" pitchFamily="34" charset="0"/>
              </a:rPr>
              <a:t>Payroll</a:t>
            </a: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 Loan</a:t>
            </a:r>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a:p>
            <a:pPr algn="r">
              <a:spcBef>
                <a:spcPct val="0"/>
              </a:spcBef>
              <a:spcAft>
                <a:spcPct val="0"/>
              </a:spcAft>
            </a:pPr>
            <a:br>
              <a:rPr lang="pt-BR" altLang="en-US" sz="1200" dirty="0">
                <a:solidFill>
                  <a:schemeClr val="tx1"/>
                </a:solidFill>
                <a:latin typeface="Mulish" pitchFamily="2" charset="0"/>
                <a:ea typeface="+mj-ea"/>
                <a:cs typeface="+mj-cs"/>
                <a:sym typeface="Mulish" pitchFamily="2" charset="0"/>
              </a:rPr>
            </a:br>
            <a:endParaRPr lang="pt-BR" sz="1200" dirty="0">
              <a:solidFill>
                <a:schemeClr val="tx1"/>
              </a:solidFill>
              <a:latin typeface="Mulish" pitchFamily="2" charset="0"/>
              <a:ea typeface="+mj-ea"/>
              <a:cs typeface="+mj-cs"/>
              <a:sym typeface="Mulish" pitchFamily="2" charset="0"/>
            </a:endParaRPr>
          </a:p>
        </p:txBody>
      </p:sp>
      <p:sp>
        <p:nvSpPr>
          <p:cNvPr id="38" name="Retângulo 37">
            <a:extLst>
              <a:ext uri="{FF2B5EF4-FFF2-40B4-BE49-F238E27FC236}">
                <a16:creationId xmlns:a16="http://schemas.microsoft.com/office/drawing/2014/main" id="{10D0A47A-3E8A-B086-183F-B3952490448A}"/>
              </a:ext>
            </a:extLst>
          </p:cNvPr>
          <p:cNvSpPr/>
          <p:nvPr>
            <p:custDataLst>
              <p:tags r:id="rId43"/>
            </p:custDataLst>
          </p:nvPr>
        </p:nvSpPr>
        <p:spPr bwMode="auto">
          <a:xfrm>
            <a:off x="10469563" y="2087563"/>
            <a:ext cx="1417638" cy="3651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Private </a:t>
            </a:r>
            <a:r>
              <a:rPr lang="pt-BR" altLang="en-US" sz="1200" dirty="0" err="1">
                <a:solidFill>
                  <a:srgbClr val="000000"/>
                </a:solidFill>
                <a:latin typeface="Mulish" pitchFamily="2" charset="0"/>
                <a:ea typeface="Open Sans" panose="020B0606030504020204" pitchFamily="34" charset="0"/>
                <a:cs typeface="Open Sans" panose="020B0606030504020204" pitchFamily="34" charset="0"/>
              </a:rPr>
              <a:t>Payroll</a:t>
            </a:r>
            <a:r>
              <a:rPr lang="pt-BR" altLang="en-US" sz="1200" dirty="0">
                <a:solidFill>
                  <a:srgbClr val="000000"/>
                </a:solidFill>
                <a:latin typeface="Mulish" pitchFamily="2" charset="0"/>
                <a:ea typeface="Open Sans" panose="020B0606030504020204" pitchFamily="34" charset="0"/>
                <a:cs typeface="Open Sans" panose="020B0606030504020204" pitchFamily="34" charset="0"/>
              </a:rPr>
              <a:t> Loan</a:t>
            </a:r>
            <a:endParaRPr lang="pt-BR" sz="1200" dirty="0">
              <a:solidFill>
                <a:srgbClr val="000000"/>
              </a:solidFill>
              <a:latin typeface="Mulish" pitchFamily="2" charset="0"/>
              <a:ea typeface="Open Sans" panose="020B0606030504020204" pitchFamily="34" charset="0"/>
              <a:cs typeface="Open Sans" panose="020B0606030504020204" pitchFamily="34" charset="0"/>
              <a:sym typeface="Mulish" pitchFamily="2" charset="0"/>
            </a:endParaRPr>
          </a:p>
          <a:p>
            <a:pPr>
              <a:spcBef>
                <a:spcPct val="0"/>
              </a:spcBef>
              <a:spcAft>
                <a:spcPct val="0"/>
              </a:spcAft>
            </a:pPr>
            <a:endParaRPr lang="pt-BR" sz="1200" dirty="0">
              <a:solidFill>
                <a:schemeClr val="tx1"/>
              </a:solidFill>
              <a:latin typeface="Mulish" pitchFamily="2" charset="0"/>
              <a:ea typeface="+mj-ea"/>
              <a:cs typeface="+mj-cs"/>
              <a:sym typeface="Mulish" pitchFamily="2" charset="0"/>
            </a:endParaRPr>
          </a:p>
        </p:txBody>
      </p:sp>
      <p:sp>
        <p:nvSpPr>
          <p:cNvPr id="41" name="Retângulo 40">
            <a:extLst>
              <a:ext uri="{FF2B5EF4-FFF2-40B4-BE49-F238E27FC236}">
                <a16:creationId xmlns:a16="http://schemas.microsoft.com/office/drawing/2014/main" id="{EACFDBE5-1591-A785-E3DA-32F886151902}"/>
              </a:ext>
            </a:extLst>
          </p:cNvPr>
          <p:cNvSpPr/>
          <p:nvPr>
            <p:custDataLst>
              <p:tags r:id="rId44"/>
            </p:custDataLst>
          </p:nvPr>
        </p:nvSpPr>
        <p:spPr bwMode="auto">
          <a:xfrm>
            <a:off x="10501313" y="3394075"/>
            <a:ext cx="91281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latin typeface="Mulish" pitchFamily="2" charset="0"/>
                <a:ea typeface="+mj-ea"/>
                <a:cs typeface="+mj-cs"/>
              </a:rPr>
              <a:t>Agribusiness</a:t>
            </a:r>
            <a:endParaRPr lang="pt-BR" sz="1200" dirty="0">
              <a:solidFill>
                <a:schemeClr val="tx1"/>
              </a:solidFill>
              <a:latin typeface="Mulish" pitchFamily="2" charset="0"/>
              <a:ea typeface="+mj-ea"/>
              <a:cs typeface="+mj-cs"/>
              <a:sym typeface="Mulish" pitchFamily="2" charset="0"/>
            </a:endParaRPr>
          </a:p>
        </p:txBody>
      </p:sp>
      <p:sp>
        <p:nvSpPr>
          <p:cNvPr id="43" name="Retângulo 42">
            <a:extLst>
              <a:ext uri="{FF2B5EF4-FFF2-40B4-BE49-F238E27FC236}">
                <a16:creationId xmlns:a16="http://schemas.microsoft.com/office/drawing/2014/main" id="{42AF265F-52A4-650C-22E8-727C973A66C3}"/>
              </a:ext>
            </a:extLst>
          </p:cNvPr>
          <p:cNvSpPr/>
          <p:nvPr>
            <p:custDataLst>
              <p:tags r:id="rId45"/>
            </p:custDataLst>
          </p:nvPr>
        </p:nvSpPr>
        <p:spPr bwMode="auto">
          <a:xfrm>
            <a:off x="9983788" y="3881438"/>
            <a:ext cx="80327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a:solidFill>
                  <a:schemeClr val="tx1"/>
                </a:solidFill>
                <a:latin typeface="Mulish" pitchFamily="2" charset="0"/>
                <a:ea typeface="+mj-ea"/>
                <a:cs typeface="+mj-cs"/>
              </a:rPr>
              <a:t>Real </a:t>
            </a:r>
            <a:r>
              <a:rPr lang="pt-BR" altLang="en-US" sz="1200" dirty="0" err="1">
                <a:solidFill>
                  <a:schemeClr val="tx1"/>
                </a:solidFill>
                <a:latin typeface="Mulish" pitchFamily="2" charset="0"/>
                <a:ea typeface="+mj-ea"/>
                <a:cs typeface="+mj-cs"/>
              </a:rPr>
              <a:t>Estate</a:t>
            </a:r>
            <a:endParaRPr lang="pt-BR" sz="1200" dirty="0">
              <a:solidFill>
                <a:schemeClr val="tx1"/>
              </a:solidFill>
              <a:latin typeface="Mulish" pitchFamily="2" charset="0"/>
              <a:ea typeface="+mj-ea"/>
              <a:cs typeface="+mj-cs"/>
              <a:sym typeface="Mulish" pitchFamily="2" charset="0"/>
            </a:endParaRPr>
          </a:p>
        </p:txBody>
      </p:sp>
      <p:sp>
        <p:nvSpPr>
          <p:cNvPr id="52" name="Retângulo 51">
            <a:extLst>
              <a:ext uri="{FF2B5EF4-FFF2-40B4-BE49-F238E27FC236}">
                <a16:creationId xmlns:a16="http://schemas.microsoft.com/office/drawing/2014/main" id="{6AA8A82E-82BD-F013-909F-4B379ECC15ED}"/>
              </a:ext>
            </a:extLst>
          </p:cNvPr>
          <p:cNvSpPr/>
          <p:nvPr>
            <p:custDataLst>
              <p:tags r:id="rId46"/>
            </p:custDataLst>
          </p:nvPr>
        </p:nvSpPr>
        <p:spPr bwMode="gray">
          <a:xfrm>
            <a:off x="9426575" y="3778250"/>
            <a:ext cx="279400" cy="165100"/>
          </a:xfrm>
          <a:prstGeom prst="rect">
            <a:avLst/>
          </a:prstGeom>
          <a:solidFill>
            <a:srgbClr val="491018"/>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2E0EC59C-C0CE-43D3-95DF-285DE4D16D17}" type="datetime'''''''''''''''''''''''''3''''''''''''''%'''''''''">
              <a:rPr lang="pt-BR" altLang="en-US" sz="1200" smtClean="0">
                <a:solidFill>
                  <a:schemeClr val="bg1"/>
                </a:solidFill>
                <a:effectLst/>
                <a:latin typeface="Mulish" pitchFamily="2" charset="0"/>
                <a:sym typeface="Mulish" pitchFamily="2" charset="0"/>
              </a:rPr>
              <a:pPr algn="ctr">
                <a:lnSpc>
                  <a:spcPct val="90000"/>
                </a:lnSpc>
                <a:spcBef>
                  <a:spcPct val="0"/>
                </a:spcBef>
                <a:spcAft>
                  <a:spcPct val="0"/>
                </a:spcAft>
              </a:pPr>
              <a:t>3%</a:t>
            </a:fld>
            <a:endParaRPr lang="pt-BR" sz="1200">
              <a:solidFill>
                <a:schemeClr val="bg1"/>
              </a:solidFill>
              <a:latin typeface="Mulish" pitchFamily="2" charset="0"/>
              <a:sym typeface="Mulish" pitchFamily="2" charset="0"/>
            </a:endParaRPr>
          </a:p>
        </p:txBody>
      </p:sp>
      <p:sp>
        <p:nvSpPr>
          <p:cNvPr id="44" name="Retângulo 43">
            <a:extLst>
              <a:ext uri="{FF2B5EF4-FFF2-40B4-BE49-F238E27FC236}">
                <a16:creationId xmlns:a16="http://schemas.microsoft.com/office/drawing/2014/main" id="{595EA71C-3366-0D9E-3822-58810A009D79}"/>
              </a:ext>
            </a:extLst>
          </p:cNvPr>
          <p:cNvSpPr/>
          <p:nvPr>
            <p:custDataLst>
              <p:tags r:id="rId47"/>
            </p:custDataLst>
          </p:nvPr>
        </p:nvSpPr>
        <p:spPr bwMode="auto">
          <a:xfrm>
            <a:off x="9537700" y="4064000"/>
            <a:ext cx="1851025"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spcBef>
                <a:spcPct val="0"/>
              </a:spcBef>
              <a:spcAft>
                <a:spcPct val="0"/>
              </a:spcAft>
            </a:pPr>
            <a:r>
              <a:rPr lang="pt-BR" altLang="en-US" sz="1200" dirty="0" err="1">
                <a:solidFill>
                  <a:schemeClr val="tx1"/>
                </a:solidFill>
                <a:latin typeface="Mulish" pitchFamily="2" charset="0"/>
                <a:ea typeface="+mj-ea"/>
                <a:cs typeface="+mj-cs"/>
              </a:rPr>
              <a:t>Logistics</a:t>
            </a:r>
            <a:r>
              <a:rPr lang="pt-BR" altLang="en-US" sz="1200" dirty="0">
                <a:solidFill>
                  <a:schemeClr val="tx1"/>
                </a:solidFill>
                <a:latin typeface="Mulish" pitchFamily="2" charset="0"/>
                <a:ea typeface="+mj-ea"/>
                <a:cs typeface="+mj-cs"/>
              </a:rPr>
              <a:t> &amp; Transportation</a:t>
            </a:r>
            <a:endParaRPr lang="pt-BR" sz="1200" dirty="0">
              <a:solidFill>
                <a:schemeClr val="tx1"/>
              </a:solidFill>
              <a:latin typeface="Mulish" pitchFamily="2" charset="0"/>
              <a:ea typeface="+mj-ea"/>
              <a:cs typeface="+mj-cs"/>
              <a:sym typeface="Mulish" pitchFamily="2" charset="0"/>
            </a:endParaRPr>
          </a:p>
        </p:txBody>
      </p:sp>
      <p:sp>
        <p:nvSpPr>
          <p:cNvPr id="45" name="Retângulo 44">
            <a:extLst>
              <a:ext uri="{FF2B5EF4-FFF2-40B4-BE49-F238E27FC236}">
                <a16:creationId xmlns:a16="http://schemas.microsoft.com/office/drawing/2014/main" id="{FE0E988D-E4BC-BC4C-1262-EE678AFB1BFC}"/>
              </a:ext>
            </a:extLst>
          </p:cNvPr>
          <p:cNvSpPr/>
          <p:nvPr>
            <p:custDataLst>
              <p:tags r:id="rId48"/>
            </p:custDataLst>
          </p:nvPr>
        </p:nvSpPr>
        <p:spPr bwMode="gray">
          <a:xfrm>
            <a:off x="9304338" y="3613150"/>
            <a:ext cx="279400" cy="165100"/>
          </a:xfrm>
          <a:prstGeom prst="rect">
            <a:avLst/>
          </a:prstGeom>
          <a:solidFill>
            <a:srgbClr val="AD4A5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9EA0D669-A352-4EFC-8E3D-7E505AE8F9A2}" type="datetime'''''''''''''2''''''''''''''''%'''''''''">
              <a:rPr lang="en-US" altLang="en-US" sz="1200" smtClean="0">
                <a:solidFill>
                  <a:schemeClr val="bg1"/>
                </a:solidFill>
                <a:effectLst/>
                <a:latin typeface="Mulish" pitchFamily="2" charset="0"/>
              </a:rPr>
              <a:pPr algn="ctr">
                <a:lnSpc>
                  <a:spcPct val="90000"/>
                </a:lnSpc>
                <a:spcBef>
                  <a:spcPct val="0"/>
                </a:spcBef>
                <a:spcAft>
                  <a:spcPct val="0"/>
                </a:spcAft>
              </a:pPr>
              <a:t>2%</a:t>
            </a:fld>
            <a:endParaRPr lang="en-US" sz="1200">
              <a:solidFill>
                <a:schemeClr val="bg1"/>
              </a:solidFill>
              <a:latin typeface="Mulish" pitchFamily="2" charset="0"/>
              <a:sym typeface="Mulish" pitchFamily="2" charset="0"/>
            </a:endParaRPr>
          </a:p>
        </p:txBody>
      </p:sp>
      <p:sp>
        <p:nvSpPr>
          <p:cNvPr id="46" name="Retângulo 45">
            <a:extLst>
              <a:ext uri="{FF2B5EF4-FFF2-40B4-BE49-F238E27FC236}">
                <a16:creationId xmlns:a16="http://schemas.microsoft.com/office/drawing/2014/main" id="{D17B1CF6-6C77-68A0-949E-68767C77D248}"/>
              </a:ext>
            </a:extLst>
          </p:cNvPr>
          <p:cNvSpPr/>
          <p:nvPr>
            <p:custDataLst>
              <p:tags r:id="rId49"/>
            </p:custDataLst>
          </p:nvPr>
        </p:nvSpPr>
        <p:spPr bwMode="auto">
          <a:xfrm>
            <a:off x="8731250" y="4178300"/>
            <a:ext cx="75565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chemeClr val="tx1"/>
                </a:solidFill>
                <a:latin typeface="Mulish" pitchFamily="2" charset="0"/>
                <a:ea typeface="+mj-ea"/>
                <a:cs typeface="+mj-cs"/>
              </a:rPr>
              <a:t>Commerce</a:t>
            </a:r>
            <a:endParaRPr lang="pt-BR" sz="1200" dirty="0">
              <a:solidFill>
                <a:schemeClr val="tx1"/>
              </a:solidFill>
              <a:latin typeface="Mulish" pitchFamily="2" charset="0"/>
              <a:ea typeface="+mj-ea"/>
              <a:cs typeface="+mj-cs"/>
              <a:sym typeface="Mulish" pitchFamily="2" charset="0"/>
            </a:endParaRPr>
          </a:p>
        </p:txBody>
      </p:sp>
      <p:sp>
        <p:nvSpPr>
          <p:cNvPr id="47" name="Retângulo 46">
            <a:extLst>
              <a:ext uri="{FF2B5EF4-FFF2-40B4-BE49-F238E27FC236}">
                <a16:creationId xmlns:a16="http://schemas.microsoft.com/office/drawing/2014/main" id="{87940CB2-93D3-35DB-C45B-4046AF925E2C}"/>
              </a:ext>
            </a:extLst>
          </p:cNvPr>
          <p:cNvSpPr/>
          <p:nvPr>
            <p:custDataLst>
              <p:tags r:id="rId50"/>
            </p:custDataLst>
          </p:nvPr>
        </p:nvSpPr>
        <p:spPr bwMode="gray">
          <a:xfrm>
            <a:off x="9248775" y="3448050"/>
            <a:ext cx="279400" cy="165100"/>
          </a:xfrm>
          <a:prstGeom prst="rect">
            <a:avLst/>
          </a:prstGeom>
          <a:solidFill>
            <a:srgbClr val="E5C3C7"/>
          </a:solidFill>
          <a:ln w="1270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1C8B2BE7-D270-468A-8A9C-047F9A14B3FC}" type="datetime'''''''''''''''''''''''''''2''''''''''''''''%'''''''''''''''''">
              <a:rPr lang="en-US" altLang="en-US" sz="1200" smtClean="0">
                <a:solidFill>
                  <a:schemeClr val="tx1"/>
                </a:solidFill>
                <a:effectLst/>
                <a:latin typeface="Mulish" pitchFamily="2" charset="0"/>
              </a:rPr>
              <a:pPr algn="ctr">
                <a:lnSpc>
                  <a:spcPct val="90000"/>
                </a:lnSpc>
                <a:spcBef>
                  <a:spcPct val="0"/>
                </a:spcBef>
                <a:spcAft>
                  <a:spcPct val="0"/>
                </a:spcAft>
              </a:pPr>
              <a:t>2%</a:t>
            </a:fld>
            <a:endParaRPr lang="en-US" sz="1200">
              <a:solidFill>
                <a:schemeClr val="tx1"/>
              </a:solidFill>
              <a:latin typeface="Mulish" pitchFamily="2" charset="0"/>
              <a:sym typeface="Mulish" pitchFamily="2" charset="0"/>
            </a:endParaRPr>
          </a:p>
        </p:txBody>
      </p:sp>
      <p:sp>
        <p:nvSpPr>
          <p:cNvPr id="48" name="Retângulo 47">
            <a:extLst>
              <a:ext uri="{FF2B5EF4-FFF2-40B4-BE49-F238E27FC236}">
                <a16:creationId xmlns:a16="http://schemas.microsoft.com/office/drawing/2014/main" id="{130C5907-0DFD-C1A0-E83E-409C94BD2F35}"/>
              </a:ext>
            </a:extLst>
          </p:cNvPr>
          <p:cNvSpPr/>
          <p:nvPr>
            <p:custDataLst>
              <p:tags r:id="rId51"/>
            </p:custDataLst>
          </p:nvPr>
        </p:nvSpPr>
        <p:spPr bwMode="auto">
          <a:xfrm>
            <a:off x="8747125" y="3995738"/>
            <a:ext cx="585788"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a:solidFill>
                  <a:schemeClr val="tx1"/>
                </a:solidFill>
                <a:latin typeface="Mulish" pitchFamily="2" charset="0"/>
                <a:ea typeface="+mj-ea"/>
                <a:cs typeface="+mj-cs"/>
              </a:rPr>
              <a:t>Services</a:t>
            </a:r>
            <a:endParaRPr lang="pt-BR" sz="1200" dirty="0">
              <a:solidFill>
                <a:schemeClr val="tx1"/>
              </a:solidFill>
              <a:latin typeface="Mulish" pitchFamily="2" charset="0"/>
              <a:ea typeface="+mj-ea"/>
              <a:cs typeface="+mj-cs"/>
              <a:sym typeface="Mulish" pitchFamily="2" charset="0"/>
            </a:endParaRPr>
          </a:p>
        </p:txBody>
      </p:sp>
      <p:sp>
        <p:nvSpPr>
          <p:cNvPr id="33" name="Retângulo 32">
            <a:extLst>
              <a:ext uri="{FF2B5EF4-FFF2-40B4-BE49-F238E27FC236}">
                <a16:creationId xmlns:a16="http://schemas.microsoft.com/office/drawing/2014/main" id="{8E6FA900-CB2A-FB86-6700-7A1526E4A61D}"/>
              </a:ext>
            </a:extLst>
          </p:cNvPr>
          <p:cNvSpPr/>
          <p:nvPr>
            <p:custDataLst>
              <p:tags r:id="rId52"/>
            </p:custDataLst>
          </p:nvPr>
        </p:nvSpPr>
        <p:spPr bwMode="gray">
          <a:xfrm>
            <a:off x="9234488" y="3282950"/>
            <a:ext cx="279400" cy="165100"/>
          </a:xfrm>
          <a:prstGeom prst="rect">
            <a:avLst/>
          </a:prstGeom>
          <a:solidFill>
            <a:srgbClr val="FFFFFF"/>
          </a:solidFill>
          <a:ln w="19050" cap="flat" cmpd="sng" algn="ctr">
            <a:noFill/>
            <a:prstDash val="solid"/>
            <a:miter lim="800000"/>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ctr"/>
          <a:lstStyle/>
          <a:p>
            <a:pPr algn="ctr">
              <a:lnSpc>
                <a:spcPct val="90000"/>
              </a:lnSpc>
              <a:spcBef>
                <a:spcPct val="0"/>
              </a:spcBef>
              <a:spcAft>
                <a:spcPct val="0"/>
              </a:spcAft>
            </a:pPr>
            <a:fld id="{938AC62A-93FA-41B9-97C3-9B946080323A}" type="datetime'''''''''''2''''''''''''''%'''''">
              <a:rPr lang="pt-BR" altLang="en-US" sz="1200" smtClean="0">
                <a:solidFill>
                  <a:schemeClr val="tx1"/>
                </a:solidFill>
                <a:effectLst/>
                <a:latin typeface="Mulish" pitchFamily="2" charset="0"/>
                <a:ea typeface="+mj-ea"/>
                <a:cs typeface="+mj-cs"/>
                <a:sym typeface="Mulish" pitchFamily="2" charset="0"/>
              </a:rPr>
              <a:pPr algn="ctr">
                <a:lnSpc>
                  <a:spcPct val="90000"/>
                </a:lnSpc>
                <a:spcBef>
                  <a:spcPct val="0"/>
                </a:spcBef>
                <a:spcAft>
                  <a:spcPct val="0"/>
                </a:spcAft>
              </a:pPr>
              <a:t>2%</a:t>
            </a:fld>
            <a:endParaRPr lang="pt-BR" sz="1200">
              <a:solidFill>
                <a:schemeClr val="tx1"/>
              </a:solidFill>
              <a:latin typeface="Mulish" pitchFamily="2" charset="0"/>
              <a:ea typeface="+mj-ea"/>
              <a:cs typeface="+mj-cs"/>
              <a:sym typeface="Mulish" pitchFamily="2" charset="0"/>
            </a:endParaRPr>
          </a:p>
        </p:txBody>
      </p:sp>
      <p:sp>
        <p:nvSpPr>
          <p:cNvPr id="49" name="Retângulo 48">
            <a:extLst>
              <a:ext uri="{FF2B5EF4-FFF2-40B4-BE49-F238E27FC236}">
                <a16:creationId xmlns:a16="http://schemas.microsoft.com/office/drawing/2014/main" id="{B46E75A5-12CF-4875-45ED-9532EF276688}"/>
              </a:ext>
            </a:extLst>
          </p:cNvPr>
          <p:cNvSpPr/>
          <p:nvPr>
            <p:custDataLst>
              <p:tags r:id="rId53"/>
            </p:custDataLst>
          </p:nvPr>
        </p:nvSpPr>
        <p:spPr bwMode="auto">
          <a:xfrm>
            <a:off x="8478838" y="3813175"/>
            <a:ext cx="474663"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r>
              <a:rPr lang="pt-BR" altLang="en-US" sz="1200" dirty="0" err="1">
                <a:solidFill>
                  <a:schemeClr val="tx1"/>
                </a:solidFill>
                <a:latin typeface="Mulish" pitchFamily="2" charset="0"/>
                <a:ea typeface="+mj-ea"/>
                <a:cs typeface="+mj-cs"/>
              </a:rPr>
              <a:t>Others</a:t>
            </a:r>
            <a:endParaRPr lang="pt-BR" sz="1200" dirty="0">
              <a:solidFill>
                <a:schemeClr val="tx1"/>
              </a:solidFill>
              <a:latin typeface="Mulish" pitchFamily="2" charset="0"/>
              <a:ea typeface="+mj-ea"/>
              <a:cs typeface="+mj-cs"/>
              <a:sym typeface="Mulish" pitchFamily="2" charset="0"/>
            </a:endParaRPr>
          </a:p>
        </p:txBody>
      </p:sp>
      <p:sp>
        <p:nvSpPr>
          <p:cNvPr id="90" name="CaixaDeTexto 89">
            <a:extLst>
              <a:ext uri="{FF2B5EF4-FFF2-40B4-BE49-F238E27FC236}">
                <a16:creationId xmlns:a16="http://schemas.microsoft.com/office/drawing/2014/main" id="{B6E65F86-ABD1-0FE1-9B34-41679166A57B}"/>
              </a:ext>
            </a:extLst>
          </p:cNvPr>
          <p:cNvSpPr txBox="1"/>
          <p:nvPr/>
        </p:nvSpPr>
        <p:spPr>
          <a:xfrm>
            <a:off x="5629275" y="6985000"/>
            <a:ext cx="796925" cy="276225"/>
          </a:xfrm>
          <a:prstGeom prst="rect">
            <a:avLst/>
          </a:prstGeom>
          <a:noFill/>
        </p:spPr>
        <p:txBody>
          <a:bodyPr wrap="square" rtlCol="0">
            <a:spAutoFit/>
          </a:bodyPr>
          <a:lstStyle/>
          <a:p>
            <a:r>
              <a:rPr lang="pt-BR" sz="1200" dirty="0">
                <a:latin typeface="Mulish" pitchFamily="2" charset="0"/>
                <a:ea typeface="Open Sans" panose="020B0606030504020204" pitchFamily="34" charset="0"/>
                <a:cs typeface="Open Sans" panose="020B0606030504020204" pitchFamily="34" charset="0"/>
                <a:sym typeface="Open Sans" panose="020B0606030504020204" pitchFamily="34" charset="0"/>
              </a:rPr>
              <a:t>dez-25</a:t>
            </a:r>
          </a:p>
        </p:txBody>
      </p:sp>
      <p:grpSp>
        <p:nvGrpSpPr>
          <p:cNvPr id="15" name="Agrupar 14">
            <a:extLst>
              <a:ext uri="{FF2B5EF4-FFF2-40B4-BE49-F238E27FC236}">
                <a16:creationId xmlns:a16="http://schemas.microsoft.com/office/drawing/2014/main" id="{F53B60C6-3AC1-1CA8-EA0A-68622F95F0B0}"/>
              </a:ext>
            </a:extLst>
          </p:cNvPr>
          <p:cNvGrpSpPr/>
          <p:nvPr/>
        </p:nvGrpSpPr>
        <p:grpSpPr>
          <a:xfrm>
            <a:off x="10347325" y="6134100"/>
            <a:ext cx="803275" cy="317500"/>
            <a:chOff x="760865" y="7172325"/>
            <a:chExt cx="803273" cy="317501"/>
          </a:xfrm>
        </p:grpSpPr>
        <p:sp>
          <p:nvSpPr>
            <p:cNvPr id="23" name="Elipse 22">
              <a:extLst>
                <a:ext uri="{FF2B5EF4-FFF2-40B4-BE49-F238E27FC236}">
                  <a16:creationId xmlns:a16="http://schemas.microsoft.com/office/drawing/2014/main" id="{FD963A53-3944-666D-4280-0C74CF0BC00F}"/>
                </a:ext>
              </a:extLst>
            </p:cNvPr>
            <p:cNvSpPr>
              <a:spLocks noChangeAspect="1"/>
            </p:cNvSpPr>
            <p:nvPr/>
          </p:nvSpPr>
          <p:spPr>
            <a:xfrm>
              <a:off x="1089352" y="7416801"/>
              <a:ext cx="73025" cy="73025"/>
            </a:xfrm>
            <a:prstGeom prst="ellipse">
              <a:avLst/>
            </a:prstGeom>
            <a:solidFill>
              <a:srgbClr val="725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1" name="CaixaDeTexto 30">
              <a:extLst>
                <a:ext uri="{FF2B5EF4-FFF2-40B4-BE49-F238E27FC236}">
                  <a16:creationId xmlns:a16="http://schemas.microsoft.com/office/drawing/2014/main" id="{656B631A-034D-789F-40EE-198CD1866B6D}"/>
                </a:ext>
              </a:extLst>
            </p:cNvPr>
            <p:cNvSpPr txBox="1"/>
            <p:nvPr/>
          </p:nvSpPr>
          <p:spPr>
            <a:xfrm>
              <a:off x="760865" y="7172325"/>
              <a:ext cx="803273" cy="253916"/>
            </a:xfrm>
            <a:prstGeom prst="rect">
              <a:avLst/>
            </a:prstGeom>
            <a:noFill/>
          </p:spPr>
          <p:txBody>
            <a:bodyPr wrap="square" rtlCol="0">
              <a:spAutoFit/>
            </a:bodyPr>
            <a:lstStyle/>
            <a:p>
              <a:pPr algn="ctr"/>
              <a:r>
                <a:rPr lang="en-US" sz="1050" dirty="0">
                  <a:latin typeface="Mulish" pitchFamily="2" charset="0"/>
                  <a:ea typeface="Open Sans" panose="020B0606030504020204" pitchFamily="34" charset="0"/>
                  <a:cs typeface="Open Sans" panose="020B0606030504020204" pitchFamily="34" charset="0"/>
                </a:rPr>
                <a:t>4,1%</a:t>
              </a:r>
            </a:p>
          </p:txBody>
        </p:sp>
      </p:grpSp>
      <p:sp>
        <p:nvSpPr>
          <p:cNvPr id="3" name="CaixaDeTexto 2">
            <a:extLst>
              <a:ext uri="{FF2B5EF4-FFF2-40B4-BE49-F238E27FC236}">
                <a16:creationId xmlns:a16="http://schemas.microsoft.com/office/drawing/2014/main" id="{95DF1F27-7744-9F75-FE37-6457F66F168D}"/>
              </a:ext>
            </a:extLst>
          </p:cNvPr>
          <p:cNvSpPr txBox="1"/>
          <p:nvPr/>
        </p:nvSpPr>
        <p:spPr>
          <a:xfrm>
            <a:off x="177800" y="7408446"/>
            <a:ext cx="11604297" cy="215444"/>
          </a:xfrm>
          <a:prstGeom prst="rect">
            <a:avLst/>
          </a:prstGeom>
          <a:noFill/>
        </p:spPr>
        <p:txBody>
          <a:bodyPr wrap="square">
            <a:spAutoFit/>
          </a:bodyPr>
          <a:lstStyle/>
          <a:p>
            <a:pPr algn="just" defTabSz="457200">
              <a:defRPr/>
            </a:pPr>
            <a:r>
              <a:rPr lang="en-US"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rPr>
              <a:t>1 – Default rate = (Overdue balance &gt; 90 days, excluding 100% provisioned operations) / (Expanded Credit Portfolio); 2 – Portfolio balance in Stage 3 (Central Bank Resolution 4,966) / Expanded Credit Portfolio; 3 – Provision balance / Stage 3.</a:t>
            </a:r>
            <a:endParaRPr lang="pt-BR" sz="800" dirty="0">
              <a:latin typeface="Mulish Light" pitchFamily="2" charset="0"/>
              <a:ea typeface="Open Sans" panose="020B0606030504020204" pitchFamily="34" charset="0"/>
              <a:cs typeface="Open Sans" panose="020B0606030504020204" pitchFamily="34" charset="0"/>
              <a:sym typeface="Open Sans" panose="020B0606030504020204" pitchFamily="34" charset="0"/>
            </a:endParaRPr>
          </a:p>
        </p:txBody>
      </p:sp>
      <p:grpSp>
        <p:nvGrpSpPr>
          <p:cNvPr id="87" name="Agrupar 86">
            <a:extLst>
              <a:ext uri="{FF2B5EF4-FFF2-40B4-BE49-F238E27FC236}">
                <a16:creationId xmlns:a16="http://schemas.microsoft.com/office/drawing/2014/main" id="{1C807FC5-1328-6B63-4BF7-DB1317E9E8EA}"/>
              </a:ext>
            </a:extLst>
          </p:cNvPr>
          <p:cNvGrpSpPr/>
          <p:nvPr/>
        </p:nvGrpSpPr>
        <p:grpSpPr>
          <a:xfrm>
            <a:off x="11836400" y="6134100"/>
            <a:ext cx="803275" cy="317500"/>
            <a:chOff x="760865" y="7172325"/>
            <a:chExt cx="803273" cy="317501"/>
          </a:xfrm>
        </p:grpSpPr>
        <p:sp>
          <p:nvSpPr>
            <p:cNvPr id="91" name="Elipse 90">
              <a:extLst>
                <a:ext uri="{FF2B5EF4-FFF2-40B4-BE49-F238E27FC236}">
                  <a16:creationId xmlns:a16="http://schemas.microsoft.com/office/drawing/2014/main" id="{C59756D1-7CF8-69CF-ABE2-F517FBC8BBFD}"/>
                </a:ext>
              </a:extLst>
            </p:cNvPr>
            <p:cNvSpPr>
              <a:spLocks noChangeAspect="1"/>
            </p:cNvSpPr>
            <p:nvPr/>
          </p:nvSpPr>
          <p:spPr>
            <a:xfrm>
              <a:off x="1089352" y="7416801"/>
              <a:ext cx="73025" cy="73025"/>
            </a:xfrm>
            <a:prstGeom prst="ellipse">
              <a:avLst/>
            </a:prstGeom>
            <a:solidFill>
              <a:srgbClr val="7258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4" name="CaixaDeTexto 93">
              <a:extLst>
                <a:ext uri="{FF2B5EF4-FFF2-40B4-BE49-F238E27FC236}">
                  <a16:creationId xmlns:a16="http://schemas.microsoft.com/office/drawing/2014/main" id="{2D16CA28-3ACD-2C33-2ABE-BE884501E164}"/>
                </a:ext>
              </a:extLst>
            </p:cNvPr>
            <p:cNvSpPr txBox="1"/>
            <p:nvPr/>
          </p:nvSpPr>
          <p:spPr>
            <a:xfrm>
              <a:off x="760865" y="7172325"/>
              <a:ext cx="803273" cy="253916"/>
            </a:xfrm>
            <a:prstGeom prst="rect">
              <a:avLst/>
            </a:prstGeom>
            <a:noFill/>
          </p:spPr>
          <p:txBody>
            <a:bodyPr wrap="square" rtlCol="0">
              <a:spAutoFit/>
            </a:bodyPr>
            <a:lstStyle/>
            <a:p>
              <a:pPr algn="ctr"/>
              <a:r>
                <a:rPr lang="en-US" sz="1050" dirty="0">
                  <a:latin typeface="Mulish" pitchFamily="2" charset="0"/>
                  <a:ea typeface="Open Sans" panose="020B0606030504020204" pitchFamily="34" charset="0"/>
                  <a:cs typeface="Open Sans" panose="020B0606030504020204" pitchFamily="34" charset="0"/>
                </a:rPr>
                <a:t>3,9%</a:t>
              </a:r>
            </a:p>
          </p:txBody>
        </p:sp>
      </p:grpSp>
      <p:grpSp>
        <p:nvGrpSpPr>
          <p:cNvPr id="50" name="Agrupar 49">
            <a:extLst>
              <a:ext uri="{FF2B5EF4-FFF2-40B4-BE49-F238E27FC236}">
                <a16:creationId xmlns:a16="http://schemas.microsoft.com/office/drawing/2014/main" id="{1E44ACFA-359C-F65E-7340-45EBEA78B72C}"/>
              </a:ext>
            </a:extLst>
          </p:cNvPr>
          <p:cNvGrpSpPr/>
          <p:nvPr/>
        </p:nvGrpSpPr>
        <p:grpSpPr>
          <a:xfrm>
            <a:off x="203200" y="6108700"/>
            <a:ext cx="1700213" cy="617538"/>
            <a:chOff x="6654800" y="6513513"/>
            <a:chExt cx="1700288" cy="617538"/>
          </a:xfrm>
        </p:grpSpPr>
        <p:pic>
          <p:nvPicPr>
            <p:cNvPr id="55" name="Imagem 54" descr="Texto&#10;&#10;Descrição gerada automaticamente">
              <a:extLst>
                <a:ext uri="{FF2B5EF4-FFF2-40B4-BE49-F238E27FC236}">
                  <a16:creationId xmlns:a16="http://schemas.microsoft.com/office/drawing/2014/main" id="{4E3FBB62-DF0C-DC28-D91B-692F165940F2}"/>
                </a:ext>
              </a:extLst>
            </p:cNvPr>
            <p:cNvPicPr>
              <a:picLocks noChangeAspect="1"/>
            </p:cNvPicPr>
            <p:nvPr/>
          </p:nvPicPr>
          <p:blipFill rotWithShape="1">
            <a:blip r:embed="rId69" cstate="print">
              <a:extLst>
                <a:ext uri="{28A0092B-C50C-407E-A947-70E740481C1C}">
                  <a14:useLocalDpi xmlns:a14="http://schemas.microsoft.com/office/drawing/2010/main" val="0"/>
                </a:ext>
              </a:extLst>
            </a:blip>
            <a:srcRect l="-3989" t="-34182" r="56089" b="-56880"/>
            <a:stretch/>
          </p:blipFill>
          <p:spPr>
            <a:xfrm>
              <a:off x="6654800" y="6513513"/>
              <a:ext cx="436239" cy="617538"/>
            </a:xfrm>
            <a:prstGeom prst="rect">
              <a:avLst/>
            </a:prstGeom>
          </p:spPr>
        </p:pic>
        <p:sp>
          <p:nvSpPr>
            <p:cNvPr id="57" name="CaixaDeTexto 56">
              <a:extLst>
                <a:ext uri="{FF2B5EF4-FFF2-40B4-BE49-F238E27FC236}">
                  <a16:creationId xmlns:a16="http://schemas.microsoft.com/office/drawing/2014/main" id="{DD755161-590D-04FE-5131-259640A7EC39}"/>
                </a:ext>
              </a:extLst>
            </p:cNvPr>
            <p:cNvSpPr txBox="1"/>
            <p:nvPr/>
          </p:nvSpPr>
          <p:spPr>
            <a:xfrm>
              <a:off x="7045400" y="6683375"/>
              <a:ext cx="1309688" cy="215444"/>
            </a:xfrm>
            <a:prstGeom prst="rect">
              <a:avLst/>
            </a:prstGeom>
            <a:noFill/>
          </p:spPr>
          <p:txBody>
            <a:bodyPr wrap="square" rtlCol="0">
              <a:spAutoFit/>
            </a:bodyPr>
            <a:lstStyle/>
            <a:p>
              <a:r>
                <a:rPr lang="en-US" sz="800" dirty="0">
                  <a:solidFill>
                    <a:srgbClr val="802230"/>
                  </a:solidFill>
                  <a:latin typeface="Mulish Light" pitchFamily="2" charset="0"/>
                </a:rPr>
                <a:t>WHOLESALE</a:t>
              </a:r>
              <a:endParaRPr lang="en-US" sz="1400" dirty="0">
                <a:solidFill>
                  <a:srgbClr val="802230"/>
                </a:solidFill>
                <a:latin typeface="Mulish Light" pitchFamily="2" charset="0"/>
              </a:endParaRPr>
            </a:p>
          </p:txBody>
        </p:sp>
      </p:grpSp>
      <p:sp>
        <p:nvSpPr>
          <p:cNvPr id="107" name="Rectangle 67">
            <a:extLst>
              <a:ext uri="{FF2B5EF4-FFF2-40B4-BE49-F238E27FC236}">
                <a16:creationId xmlns:a16="http://schemas.microsoft.com/office/drawing/2014/main" id="{1C92021F-CD33-8F71-6134-24A224EA1D2E}"/>
              </a:ext>
            </a:extLst>
          </p:cNvPr>
          <p:cNvSpPr/>
          <p:nvPr/>
        </p:nvSpPr>
        <p:spPr>
          <a:xfrm>
            <a:off x="6670675" y="4686300"/>
            <a:ext cx="6426200" cy="734386"/>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80000" rIns="243840" bIns="180000" numCol="1" spcCol="1270" anchor="t" anchorCtr="0">
            <a:spAutoFit/>
          </a:bodyPr>
          <a:lstStyle/>
          <a:p>
            <a:pPr marL="0" marR="0" lvl="0" indent="0" algn="l" defTabSz="888978" rtl="0" eaLnBrk="1" fontAlgn="auto" latinLnBrk="0" hangingPunct="1">
              <a:lnSpc>
                <a:spcPct val="90000"/>
              </a:lnSpc>
              <a:spcBef>
                <a:spcPct val="0"/>
              </a:spcBef>
              <a:spcAft>
                <a:spcPts val="267"/>
              </a:spcAft>
              <a:buClrTx/>
              <a:buSzTx/>
              <a:buFontTx/>
              <a:buNone/>
              <a:tabLst/>
              <a:defRPr/>
            </a:pPr>
            <a:r>
              <a:rPr lang="en-US" sz="1400" b="1" dirty="0">
                <a:solidFill>
                  <a:schemeClr val="tx1"/>
                </a:solidFill>
                <a:latin typeface="Mulish" pitchFamily="2" charset="0"/>
                <a:ea typeface="Open Sans" panose="020B0606030504020204" pitchFamily="34" charset="0"/>
                <a:cs typeface="Open Sans" panose="020B0606030504020204" pitchFamily="34" charset="0"/>
              </a:rPr>
              <a:t>Operations and Coverage Ratio Stage 3²</a:t>
            </a:r>
          </a:p>
          <a:p>
            <a:pPr marL="0" marR="0" lvl="0" indent="0" algn="l" defTabSz="888978" rtl="0" eaLnBrk="1" fontAlgn="auto" latinLnBrk="0" hangingPunct="1">
              <a:lnSpc>
                <a:spcPct val="90000"/>
              </a:lnSpc>
              <a:spcBef>
                <a:spcPct val="0"/>
              </a:spcBef>
              <a:spcAft>
                <a:spcPts val="267"/>
              </a:spcAft>
              <a:buClrTx/>
              <a:buSzTx/>
              <a:buFontTx/>
              <a:buNone/>
              <a:tabLst/>
              <a:defRPr/>
            </a:pPr>
            <a:r>
              <a:rPr kumimoji="0" lang="pt-BR" sz="10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rPr>
              <a:t>(%)</a:t>
            </a:r>
            <a:endParaRPr kumimoji="0" lang="pt-BR" sz="1100" b="0" u="none" strike="noStrike" kern="1200" cap="none" spc="0" normalizeH="0" baseline="0" noProof="0" dirty="0">
              <a:ln>
                <a:noFill/>
              </a:ln>
              <a:solidFill>
                <a:schemeClr val="tx1"/>
              </a:solidFill>
              <a:effectLst/>
              <a:uLnTx/>
              <a:uFillTx/>
              <a:latin typeface="Mulish Light" pitchFamily="2" charset="0"/>
              <a:ea typeface="Open Sans" panose="020B0606030504020204" pitchFamily="34" charset="0"/>
              <a:cs typeface="Open Sans" panose="020B0606030504020204" pitchFamily="34" charset="0"/>
            </a:endParaRPr>
          </a:p>
        </p:txBody>
      </p:sp>
      <p:graphicFrame>
        <p:nvGraphicFramePr>
          <p:cNvPr id="70" name="Chart 3">
            <a:extLst>
              <a:ext uri="{FF2B5EF4-FFF2-40B4-BE49-F238E27FC236}">
                <a16:creationId xmlns:a16="http://schemas.microsoft.com/office/drawing/2014/main" id="{A0D92E2D-C39A-F08D-6E83-39D695FFDD53}"/>
              </a:ext>
            </a:extLst>
          </p:cNvPr>
          <p:cNvGraphicFramePr/>
          <p:nvPr>
            <p:custDataLst>
              <p:tags r:id="rId54"/>
            </p:custDataLst>
            <p:extLst>
              <p:ext uri="{D42A27DB-BD31-4B8C-83A1-F6EECF244321}">
                <p14:modId xmlns:p14="http://schemas.microsoft.com/office/powerpoint/2010/main" val="1128749422"/>
              </p:ext>
            </p:extLst>
          </p:nvPr>
        </p:nvGraphicFramePr>
        <p:xfrm>
          <a:off x="7715250" y="5876925"/>
          <a:ext cx="4591050" cy="1109663"/>
        </p:xfrm>
        <a:graphic>
          <a:graphicData uri="http://schemas.openxmlformats.org/drawingml/2006/chart">
            <c:chart xmlns:c="http://schemas.openxmlformats.org/drawingml/2006/chart" xmlns:r="http://schemas.openxmlformats.org/officeDocument/2006/relationships" r:id="rId75"/>
          </a:graphicData>
        </a:graphic>
      </p:graphicFrame>
      <p:sp>
        <p:nvSpPr>
          <p:cNvPr id="292" name="Retângulo 291">
            <a:extLst>
              <a:ext uri="{FF2B5EF4-FFF2-40B4-BE49-F238E27FC236}">
                <a16:creationId xmlns:a16="http://schemas.microsoft.com/office/drawing/2014/main" id="{96C4478C-0A34-67E4-4BE6-7C57133680AF}"/>
              </a:ext>
            </a:extLst>
          </p:cNvPr>
          <p:cNvSpPr/>
          <p:nvPr>
            <p:custDataLst>
              <p:tags r:id="rId55"/>
            </p:custDataLst>
          </p:nvPr>
        </p:nvSpPr>
        <p:spPr bwMode="gray">
          <a:xfrm>
            <a:off x="7650163" y="5846763"/>
            <a:ext cx="463550"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t"/>
          <a:lstStyle/>
          <a:p>
            <a:pPr>
              <a:lnSpc>
                <a:spcPct val="90000"/>
              </a:lnSpc>
              <a:spcBef>
                <a:spcPct val="0"/>
              </a:spcBef>
              <a:spcAft>
                <a:spcPct val="0"/>
              </a:spcAft>
            </a:pPr>
            <a:fld id="{06087924-4951-4FDC-B975-65613692D6BA}" type="datetime'''1''''''''''''''''''''''''0''''9''''''''%'''''">
              <a:rPr lang="pt-BR" altLang="en-US" sz="1200" smtClean="0">
                <a:solidFill>
                  <a:srgbClr val="765627"/>
                </a:solidFill>
                <a:effectLst/>
                <a:latin typeface="Mulish" pitchFamily="2" charset="0"/>
                <a:sym typeface="Mulish" pitchFamily="2" charset="0"/>
              </a:rPr>
              <a:pPr>
                <a:lnSpc>
                  <a:spcPct val="90000"/>
                </a:lnSpc>
                <a:spcBef>
                  <a:spcPct val="0"/>
                </a:spcBef>
                <a:spcAft>
                  <a:spcPct val="0"/>
                </a:spcAft>
              </a:pPr>
              <a:t>109%</a:t>
            </a:fld>
            <a:endParaRPr lang="pt-BR" sz="1200">
              <a:solidFill>
                <a:srgbClr val="765627"/>
              </a:solidFill>
              <a:latin typeface="Mulish" pitchFamily="2" charset="0"/>
              <a:sym typeface="Mulish" pitchFamily="2" charset="0"/>
            </a:endParaRPr>
          </a:p>
        </p:txBody>
      </p:sp>
      <p:sp>
        <p:nvSpPr>
          <p:cNvPr id="95" name="Retângulo 94">
            <a:extLst>
              <a:ext uri="{FF2B5EF4-FFF2-40B4-BE49-F238E27FC236}">
                <a16:creationId xmlns:a16="http://schemas.microsoft.com/office/drawing/2014/main" id="{DA666993-EE23-7A4B-F793-8BC25C759DBB}"/>
              </a:ext>
            </a:extLst>
          </p:cNvPr>
          <p:cNvSpPr/>
          <p:nvPr>
            <p:custDataLst>
              <p:tags r:id="rId56"/>
            </p:custDataLst>
          </p:nvPr>
        </p:nvSpPr>
        <p:spPr bwMode="auto">
          <a:xfrm>
            <a:off x="7607300" y="6954838"/>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C057A101-3E39-48AB-9ED6-67572C118A0F}" type="datetime'''''''''''''1''''''''''T''''''''''''''''''''2''5'''''">
              <a:rPr lang="pt-BR" altLang="en-US" sz="1200" smtClean="0">
                <a:solidFill>
                  <a:schemeClr val="tx1"/>
                </a:solidFill>
                <a:effectLst/>
                <a:latin typeface="Mulish" pitchFamily="2" charset="0"/>
                <a:sym typeface="Mulish" pitchFamily="2" charset="0"/>
              </a:rPr>
              <a:pPr algn="ctr">
                <a:spcBef>
                  <a:spcPct val="0"/>
                </a:spcBef>
                <a:spcAft>
                  <a:spcPct val="0"/>
                </a:spcAft>
              </a:pPr>
              <a:t>1T25</a:t>
            </a:fld>
            <a:endParaRPr lang="pt-BR" sz="1200">
              <a:solidFill>
                <a:schemeClr val="tx1"/>
              </a:solidFill>
              <a:latin typeface="Mulish" pitchFamily="2" charset="0"/>
              <a:sym typeface="Mulish" pitchFamily="2" charset="0"/>
            </a:endParaRPr>
          </a:p>
        </p:txBody>
      </p:sp>
      <p:sp>
        <p:nvSpPr>
          <p:cNvPr id="293" name="Retângulo 292">
            <a:extLst>
              <a:ext uri="{FF2B5EF4-FFF2-40B4-BE49-F238E27FC236}">
                <a16:creationId xmlns:a16="http://schemas.microsoft.com/office/drawing/2014/main" id="{08BF2278-5938-A478-3624-E32E654DEC47}"/>
              </a:ext>
            </a:extLst>
          </p:cNvPr>
          <p:cNvSpPr/>
          <p:nvPr>
            <p:custDataLst>
              <p:tags r:id="rId57"/>
            </p:custDataLst>
          </p:nvPr>
        </p:nvSpPr>
        <p:spPr bwMode="gray">
          <a:xfrm>
            <a:off x="9040813" y="5854700"/>
            <a:ext cx="463550"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B29E8C2F-022E-4CD2-AFE3-4A2E633E72CA}" type="datetime'1''''''''''''07''''''''''''''''''%'''''">
              <a:rPr lang="pt-BR" altLang="en-US" sz="1200" smtClean="0">
                <a:solidFill>
                  <a:srgbClr val="765627"/>
                </a:solidFill>
                <a:effectLst/>
                <a:latin typeface="Mulish" pitchFamily="2" charset="0"/>
                <a:sym typeface="Mulish" pitchFamily="2" charset="0"/>
              </a:rPr>
              <a:pPr algn="ctr">
                <a:lnSpc>
                  <a:spcPct val="90000"/>
                </a:lnSpc>
                <a:spcBef>
                  <a:spcPct val="0"/>
                </a:spcBef>
                <a:spcAft>
                  <a:spcPct val="0"/>
                </a:spcAft>
              </a:pPr>
              <a:t>107%</a:t>
            </a:fld>
            <a:endParaRPr lang="pt-BR" sz="1200">
              <a:solidFill>
                <a:srgbClr val="765627"/>
              </a:solidFill>
              <a:latin typeface="Mulish" pitchFamily="2" charset="0"/>
              <a:sym typeface="Mulish" pitchFamily="2" charset="0"/>
            </a:endParaRPr>
          </a:p>
        </p:txBody>
      </p:sp>
      <p:sp>
        <p:nvSpPr>
          <p:cNvPr id="99" name="Retângulo 98">
            <a:extLst>
              <a:ext uri="{FF2B5EF4-FFF2-40B4-BE49-F238E27FC236}">
                <a16:creationId xmlns:a16="http://schemas.microsoft.com/office/drawing/2014/main" id="{DD34039C-E577-7ABF-FD9E-274101BDECBD}"/>
              </a:ext>
            </a:extLst>
          </p:cNvPr>
          <p:cNvSpPr/>
          <p:nvPr>
            <p:custDataLst>
              <p:tags r:id="rId58"/>
            </p:custDataLst>
          </p:nvPr>
        </p:nvSpPr>
        <p:spPr bwMode="auto">
          <a:xfrm>
            <a:off x="9082088" y="6954838"/>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E635922-A9E8-466C-A454-7BBB508B8EFD}" type="datetime'''''''''''''''2''T''''''''''''''''''2''''5'''''''''">
              <a:rPr lang="pt-BR" altLang="en-US" sz="1200" smtClean="0">
                <a:solidFill>
                  <a:schemeClr val="tx1"/>
                </a:solidFill>
                <a:effectLst/>
                <a:latin typeface="Mulish" pitchFamily="2" charset="0"/>
                <a:sym typeface="Mulish" pitchFamily="2" charset="0"/>
              </a:rPr>
              <a:pPr algn="ctr">
                <a:spcBef>
                  <a:spcPct val="0"/>
                </a:spcBef>
                <a:spcAft>
                  <a:spcPct val="0"/>
                </a:spcAft>
              </a:pPr>
              <a:t>2T25</a:t>
            </a:fld>
            <a:endParaRPr lang="pt-BR" sz="1200" dirty="0">
              <a:solidFill>
                <a:schemeClr val="tx1"/>
              </a:solidFill>
              <a:latin typeface="Mulish" pitchFamily="2" charset="0"/>
              <a:sym typeface="Mulish" pitchFamily="2" charset="0"/>
            </a:endParaRPr>
          </a:p>
        </p:txBody>
      </p:sp>
      <p:sp>
        <p:nvSpPr>
          <p:cNvPr id="294" name="Retângulo 293">
            <a:extLst>
              <a:ext uri="{FF2B5EF4-FFF2-40B4-BE49-F238E27FC236}">
                <a16:creationId xmlns:a16="http://schemas.microsoft.com/office/drawing/2014/main" id="{32BCF124-9194-E306-E6EB-847C8494F527}"/>
              </a:ext>
            </a:extLst>
          </p:cNvPr>
          <p:cNvSpPr/>
          <p:nvPr>
            <p:custDataLst>
              <p:tags r:id="rId59"/>
            </p:custDataLst>
          </p:nvPr>
        </p:nvSpPr>
        <p:spPr bwMode="gray">
          <a:xfrm>
            <a:off x="10517188" y="5738813"/>
            <a:ext cx="463550"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426F2362-4AA4-45CD-90A6-87BADD037F0A}" type="datetime'''1''''2''''''''2''''''''''''%'''''''''''''''''''">
              <a:rPr lang="pt-BR" altLang="en-US" sz="1200" smtClean="0">
                <a:solidFill>
                  <a:srgbClr val="765627"/>
                </a:solidFill>
                <a:effectLst/>
                <a:latin typeface="Mulish" pitchFamily="2" charset="0"/>
                <a:sym typeface="Mulish" pitchFamily="2" charset="0"/>
              </a:rPr>
              <a:pPr algn="ctr">
                <a:lnSpc>
                  <a:spcPct val="90000"/>
                </a:lnSpc>
                <a:spcBef>
                  <a:spcPct val="0"/>
                </a:spcBef>
                <a:spcAft>
                  <a:spcPct val="0"/>
                </a:spcAft>
              </a:pPr>
              <a:t>122%</a:t>
            </a:fld>
            <a:endParaRPr lang="pt-BR" sz="1200">
              <a:solidFill>
                <a:srgbClr val="765627"/>
              </a:solidFill>
              <a:latin typeface="Mulish" pitchFamily="2" charset="0"/>
              <a:sym typeface="Mulish" pitchFamily="2" charset="0"/>
            </a:endParaRPr>
          </a:p>
        </p:txBody>
      </p:sp>
      <p:sp>
        <p:nvSpPr>
          <p:cNvPr id="102" name="Retângulo 101">
            <a:extLst>
              <a:ext uri="{FF2B5EF4-FFF2-40B4-BE49-F238E27FC236}">
                <a16:creationId xmlns:a16="http://schemas.microsoft.com/office/drawing/2014/main" id="{C216CD3A-A8A8-2CDB-43CD-2B2DD87D37C6}"/>
              </a:ext>
            </a:extLst>
          </p:cNvPr>
          <p:cNvSpPr/>
          <p:nvPr>
            <p:custDataLst>
              <p:tags r:id="rId60"/>
            </p:custDataLst>
          </p:nvPr>
        </p:nvSpPr>
        <p:spPr bwMode="auto">
          <a:xfrm>
            <a:off x="10558463" y="6954838"/>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D33C7998-CB4B-495C-8AFC-687E62C43DD7}" type="datetime'''''''''''''''3''''''''T2''''''''''5'''''''''''''''''">
              <a:rPr lang="pt-BR" altLang="en-US" sz="1200" smtClean="0">
                <a:solidFill>
                  <a:schemeClr val="tx1"/>
                </a:solidFill>
                <a:effectLst/>
                <a:latin typeface="Mulish" pitchFamily="2" charset="0"/>
                <a:sym typeface="Mulish" pitchFamily="2" charset="0"/>
              </a:rPr>
              <a:pPr algn="ctr">
                <a:spcBef>
                  <a:spcPct val="0"/>
                </a:spcBef>
                <a:spcAft>
                  <a:spcPct val="0"/>
                </a:spcAft>
              </a:pPr>
              <a:t>3T25</a:t>
            </a:fld>
            <a:endParaRPr lang="pt-BR" sz="1200">
              <a:solidFill>
                <a:schemeClr val="tx1"/>
              </a:solidFill>
              <a:latin typeface="Mulish" pitchFamily="2" charset="0"/>
              <a:sym typeface="Mulish" pitchFamily="2" charset="0"/>
            </a:endParaRPr>
          </a:p>
        </p:txBody>
      </p:sp>
      <p:sp>
        <p:nvSpPr>
          <p:cNvPr id="295" name="Retângulo 294">
            <a:extLst>
              <a:ext uri="{FF2B5EF4-FFF2-40B4-BE49-F238E27FC236}">
                <a16:creationId xmlns:a16="http://schemas.microsoft.com/office/drawing/2014/main" id="{9F054310-B8D9-74DF-F6A0-D59416DFCEAC}"/>
              </a:ext>
            </a:extLst>
          </p:cNvPr>
          <p:cNvSpPr/>
          <p:nvPr>
            <p:custDataLst>
              <p:tags r:id="rId61"/>
            </p:custDataLst>
          </p:nvPr>
        </p:nvSpPr>
        <p:spPr bwMode="gray">
          <a:xfrm>
            <a:off x="11991975" y="5792788"/>
            <a:ext cx="463550" cy="165100"/>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22225" tIns="0" rIns="22225" bIns="0" rtlCol="0" anchor="b"/>
          <a:lstStyle/>
          <a:p>
            <a:pPr algn="ctr">
              <a:lnSpc>
                <a:spcPct val="90000"/>
              </a:lnSpc>
              <a:spcBef>
                <a:spcPct val="0"/>
              </a:spcBef>
              <a:spcAft>
                <a:spcPct val="0"/>
              </a:spcAft>
            </a:pPr>
            <a:fld id="{DE612E0C-9401-41C8-B8E0-37E66A28B249}" type="datetime'''''''''''11''5''''''''%'''''''''''''''''''''''''''''''''">
              <a:rPr lang="pt-BR" altLang="en-US" sz="1200" smtClean="0">
                <a:solidFill>
                  <a:srgbClr val="765627"/>
                </a:solidFill>
                <a:effectLst/>
                <a:latin typeface="Mulish" pitchFamily="2" charset="0"/>
                <a:sym typeface="Mulish" pitchFamily="2" charset="0"/>
              </a:rPr>
              <a:pPr algn="ctr">
                <a:lnSpc>
                  <a:spcPct val="90000"/>
                </a:lnSpc>
                <a:spcBef>
                  <a:spcPct val="0"/>
                </a:spcBef>
                <a:spcAft>
                  <a:spcPct val="0"/>
                </a:spcAft>
              </a:pPr>
              <a:t>115%</a:t>
            </a:fld>
            <a:endParaRPr lang="pt-BR" sz="1200">
              <a:solidFill>
                <a:srgbClr val="765627"/>
              </a:solidFill>
              <a:latin typeface="Mulish" pitchFamily="2" charset="0"/>
              <a:sym typeface="Mulish" pitchFamily="2" charset="0"/>
            </a:endParaRPr>
          </a:p>
        </p:txBody>
      </p:sp>
      <p:sp>
        <p:nvSpPr>
          <p:cNvPr id="103" name="Retângulo 102">
            <a:extLst>
              <a:ext uri="{FF2B5EF4-FFF2-40B4-BE49-F238E27FC236}">
                <a16:creationId xmlns:a16="http://schemas.microsoft.com/office/drawing/2014/main" id="{7FCCDB46-8182-58CB-0E28-279964BE5C45}"/>
              </a:ext>
            </a:extLst>
          </p:cNvPr>
          <p:cNvSpPr/>
          <p:nvPr>
            <p:custDataLst>
              <p:tags r:id="rId62"/>
            </p:custDataLst>
          </p:nvPr>
        </p:nvSpPr>
        <p:spPr bwMode="auto">
          <a:xfrm>
            <a:off x="12033250" y="6954838"/>
            <a:ext cx="381000" cy="182563"/>
          </a:xfrm>
          <a:prstGeom prst="rect">
            <a:avLst/>
          </a:prstGeom>
          <a:noFill/>
          <a:ln w="1905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BA25988C-C34D-41E0-ACA0-67324F967C9F}" type="datetime'''''''''''''''''''4''''''''T''''''''2''''5'''''">
              <a:rPr lang="pt-BR" altLang="en-US" sz="1200" smtClean="0">
                <a:solidFill>
                  <a:schemeClr val="tx1"/>
                </a:solidFill>
                <a:effectLst/>
                <a:latin typeface="Mulish" pitchFamily="2" charset="0"/>
                <a:sym typeface="Mulish" pitchFamily="2" charset="0"/>
              </a:rPr>
              <a:pPr algn="ctr">
                <a:spcBef>
                  <a:spcPct val="0"/>
                </a:spcBef>
                <a:spcAft>
                  <a:spcPct val="0"/>
                </a:spcAft>
              </a:pPr>
              <a:t>4T25</a:t>
            </a:fld>
            <a:endParaRPr lang="pt-BR" sz="1200">
              <a:solidFill>
                <a:schemeClr val="tx1"/>
              </a:solidFill>
              <a:latin typeface="Mulish" pitchFamily="2" charset="0"/>
              <a:sym typeface="Mulish" pitchFamily="2" charset="0"/>
            </a:endParaRPr>
          </a:p>
        </p:txBody>
      </p:sp>
      <p:graphicFrame>
        <p:nvGraphicFramePr>
          <p:cNvPr id="71" name="Chart 3">
            <a:extLst>
              <a:ext uri="{FF2B5EF4-FFF2-40B4-BE49-F238E27FC236}">
                <a16:creationId xmlns:a16="http://schemas.microsoft.com/office/drawing/2014/main" id="{D508A25C-5DC5-825F-1689-C9DEF4A96432}"/>
              </a:ext>
            </a:extLst>
          </p:cNvPr>
          <p:cNvGraphicFramePr/>
          <p:nvPr>
            <p:custDataLst>
              <p:tags r:id="rId63"/>
            </p:custDataLst>
            <p:extLst>
              <p:ext uri="{D42A27DB-BD31-4B8C-83A1-F6EECF244321}">
                <p14:modId xmlns:p14="http://schemas.microsoft.com/office/powerpoint/2010/main" val="382237538"/>
              </p:ext>
            </p:extLst>
          </p:nvPr>
        </p:nvGraphicFramePr>
        <p:xfrm>
          <a:off x="1568450" y="4675188"/>
          <a:ext cx="4679950" cy="1403350"/>
        </p:xfrm>
        <a:graphic>
          <a:graphicData uri="http://schemas.openxmlformats.org/drawingml/2006/chart">
            <c:chart xmlns:c="http://schemas.openxmlformats.org/drawingml/2006/chart" xmlns:r="http://schemas.openxmlformats.org/officeDocument/2006/relationships" r:id="rId76"/>
          </a:graphicData>
        </a:graphic>
      </p:graphicFrame>
    </p:spTree>
    <p:extLst>
      <p:ext uri="{BB962C8B-B14F-4D97-AF65-F5344CB8AC3E}">
        <p14:creationId xmlns:p14="http://schemas.microsoft.com/office/powerpoint/2010/main" val="752328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CEC5F-D816-B861-36F2-5EAEB954BB40}"/>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38A41EA-8AFF-D8EE-CAFF-2046D1389F8C}"/>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Slide do think-cell" r:id="rId3" imgW="395" imgH="394" progId="TCLayout.ActiveDocument.1">
                  <p:embed/>
                </p:oleObj>
              </mc:Choice>
              <mc:Fallback>
                <p:oleObj name="Slide do think-cell" r:id="rId3" imgW="395" imgH="394" progId="TCLayout.ActiveDocument.1">
                  <p:embed/>
                  <p:pic>
                    <p:nvPicPr>
                      <p:cNvPr id="4" name="think-cell data - do not delete" hidden="1">
                        <a:extLst>
                          <a:ext uri="{FF2B5EF4-FFF2-40B4-BE49-F238E27FC236}">
                            <a16:creationId xmlns:a16="http://schemas.microsoft.com/office/drawing/2014/main" id="{0978E9F9-1E71-01FB-162E-6E19B2DB37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Produtos">
            <a:extLst>
              <a:ext uri="{FF2B5EF4-FFF2-40B4-BE49-F238E27FC236}">
                <a16:creationId xmlns:a16="http://schemas.microsoft.com/office/drawing/2014/main" id="{9C46F448-9189-F9BB-776F-81516B90F91D}"/>
              </a:ext>
            </a:extLst>
          </p:cNvPr>
          <p:cNvSpPr txBox="1"/>
          <p:nvPr/>
        </p:nvSpPr>
        <p:spPr>
          <a:xfrm>
            <a:off x="984708" y="2794000"/>
            <a:ext cx="7041692" cy="1692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defTabSz="539447">
              <a:lnSpc>
                <a:spcPct val="120000"/>
              </a:lnSpc>
              <a:defRPr sz="3100" cap="all" spc="1033">
                <a:solidFill>
                  <a:srgbClr val="E9DDCA"/>
                </a:solidFill>
                <a:latin typeface="Gatwick Regular"/>
                <a:ea typeface="Gatwick Regular"/>
                <a:cs typeface="Gatwick Regular"/>
                <a:sym typeface="Gatwick Regular"/>
              </a:defRPr>
            </a:lvl1pPr>
          </a:lstStyle>
          <a:p>
            <a:r>
              <a:rPr lang="pt-BR" dirty="0" err="1">
                <a:solidFill>
                  <a:srgbClr val="EADDCA"/>
                </a:solidFill>
                <a:latin typeface="Gatwick Light" panose="00000500000000000000" pitchFamily="2" charset="0"/>
              </a:rPr>
              <a:t>Collateralized</a:t>
            </a:r>
            <a:r>
              <a:rPr lang="pt-BR" dirty="0">
                <a:solidFill>
                  <a:srgbClr val="EADDCA"/>
                </a:solidFill>
                <a:latin typeface="Gatwick Light" panose="00000500000000000000" pitchFamily="2" charset="0"/>
              </a:rPr>
              <a:t> </a:t>
            </a:r>
            <a:r>
              <a:rPr lang="pt-BR" dirty="0" err="1">
                <a:solidFill>
                  <a:srgbClr val="EADDCA"/>
                </a:solidFill>
                <a:latin typeface="Gatwick Light" panose="00000500000000000000" pitchFamily="2" charset="0"/>
              </a:rPr>
              <a:t>retail</a:t>
            </a:r>
            <a:endParaRPr lang="pt-BR" dirty="0">
              <a:solidFill>
                <a:srgbClr val="EADDCA"/>
              </a:solidFill>
              <a:latin typeface="Gatwick Light" panose="00000500000000000000" pitchFamily="2" charset="0"/>
            </a:endParaRPr>
          </a:p>
        </p:txBody>
      </p:sp>
    </p:spTree>
    <p:extLst>
      <p:ext uri="{BB962C8B-B14F-4D97-AF65-F5344CB8AC3E}">
        <p14:creationId xmlns:p14="http://schemas.microsoft.com/office/powerpoint/2010/main" val="4061811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32687&quot;&gt;&lt;version val=&quot;38588&quot;/&gt;&lt;CPresentation id=&quot;1&quot;&gt;&lt;m_precDefaultOrdinal&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Ordinal&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bNumberIsYear val=&quot;0&quot;/&gt;&lt;m_strFormatTime&gt;%m/%y&lt;/m_strFormatTime&gt;&lt;m_yearfmt&gt;&lt;begin val=&quot;4&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2.94677916067860490301E+00&quot;&gt;&lt;m_msothmcolidx val=&quot;0&quot;/&gt;&lt;m_rgb r=&quot;7F&quot; g=&quot;25&quot; b=&quot;2F&quot;/&gt;&lt;/elem&gt;&lt;elem m_fUsage=&quot;1.76280440566403062697E+00&quot;&gt;&lt;m_msothmcolidx val=&quot;0&quot;/&gt;&lt;m_rgb r=&quot;76&quot; g=&quot;56&quot; b=&quot;27&quot;/&gt;&lt;/elem&gt;&lt;elem m_fUsage=&quot;7.29000000000000092371E-01&quot;&gt;&lt;m_msothmcolidx val=&quot;0&quot;/&gt;&lt;m_rgb r=&quot;80&quot; g=&quot;25&quot; b=&quot;2F&quot;/&gt;&lt;/elem&gt;&lt;elem m_fUsage=&quot;6.56100000000000127542E-01&quot;&gt;&lt;m_msothmcolidx val=&quot;0&quot;/&gt;&lt;m_rgb r=&quot;75&quot; g=&quot;21&quot; b=&quot;2B&quot;/&gt;&lt;/elem&gt;&lt;elem m_fUsage=&quot;6.08899561338987593828E-01&quot;&gt;&lt;m_msothmcolidx val=&quot;0&quot;/&gt;&lt;m_rgb r=&quot;C1&quot; g=&quot;71&quot; b=&quot;7B&quot;/&gt;&lt;/elem&gt;&lt;elem m_fUsage=&quot;5.90490000000000070379E-01&quot;&gt;&lt;m_msothmcolidx val=&quot;0&quot;/&gt;&lt;m_rgb r=&quot;A6&quot; g=&quot;71&quot; b=&quot;22&quot;/&gt;&lt;/elem&gt;&lt;elem m_fUsage=&quot;5.31441000000000052239E-01&quot;&gt;&lt;m_msothmcolidx val=&quot;0&quot;/&gt;&lt;m_rgb r=&quot;A5&quot; g=&quot;70&quot; b=&quot;20&quot;/&gt;&lt;/elem&gt;&lt;elem m_fUsage=&quot;5.02549849479721366663E-01&quot;&gt;&lt;m_msothmcolidx val=&quot;0&quot;/&gt;&lt;m_rgb r=&quot;79&quot; g=&quot;1C&quot; b=&quot;29&quot;/&gt;&lt;/elem&gt;&lt;elem m_fUsage=&quot;4.44820102371534853436E-01&quot;&gt;&lt;m_msothmcolidx val=&quot;0&quot;/&gt;&lt;m_rgb r=&quot;49&quot; g=&quot;10&quot; b=&quot;18&quot;/&gt;&lt;/elem&gt;&lt;elem m_fUsage=&quot;3.84519918304372987361E-01&quot;&gt;&lt;m_msothmcolidx val=&quot;0&quot;/&gt;&lt;m_rgb r=&quot;77&quot; g=&quot;79&quot; b=&quot;7A&quot;/&gt;&lt;/elem&gt;&lt;elem m_fUsage=&quot;3.67636541607545663801E-01&quot;&gt;&lt;m_msothmcolidx val=&quot;0&quot;/&gt;&lt;m_rgb r=&quot;4A&quot; g=&quot;10&quot; b=&quot;19&quot;/&gt;&lt;/elem&gt;&lt;elem m_fUsage=&quot;3.61349844814059406595E-01&quot;&gt;&lt;m_msothmcolidx val=&quot;0&quot;/&gt;&lt;m_rgb r=&quot;B6&quot; g=&quot;A0&quot; b=&quot;80&quot;/&gt;&lt;/elem&gt;&lt;elem m_fUsage=&quot;7.18698215871720197390E-02&quot;&gt;&lt;m_msothmcolidx val=&quot;0&quot;/&gt;&lt;m_rgb r=&quot;EA&quot; g=&quot;DD&quot; b=&quot;CA&quot;/&gt;&lt;/elem&gt;&lt;elem m_fUsage=&quot;2.84491851396840231270E-02&quot;&gt;&lt;m_msothmcolidx val=&quot;0&quot;/&gt;&lt;m_rgb r=&quot;A4&quot; g=&quot;84&quot; b=&quot;4E&quot;/&gt;&lt;/elem&gt;&lt;elem m_fUsage=&quot;1.15503375667092653828E-02&quot;&gt;&lt;m_msothmcolidx val=&quot;0&quot;/&gt;&lt;m_rgb r=&quot;A8&quot; g=&quot;81&quot; b=&quot;44&quot;/&gt;&lt;/elem&gt;&lt;elem m_fUsage=&quot;4.11098316705697298425E-04&quot;&gt;&lt;m_msothmcolidx val=&quot;0&quot;/&gt;&lt;m_rgb r=&quot;E5&quot; g=&quot;C3&quot; b=&quot;C7&quot;/&gt;&lt;/elem&gt;&lt;elem m_fUsage=&quot;3.69988485035127590266E-04&quot;&gt;&lt;m_msothmcolidx val=&quot;0&quot;/&gt;&lt;m_rgb r=&quot;ED&quot; g=&quot;E6&quot; b=&quot;E7&quot;/&gt;&lt;/elem&gt;&lt;elem m_fUsage=&quot;3.32989636531614804135E-04&quot;&gt;&lt;m_msothmcolidx val=&quot;0&quot;/&gt;&lt;m_rgb r=&quot;F8&quot; g=&quot;F3&quot; b=&quot;ED&quot;/&gt;&lt;/elem&gt;&lt;elem m_fUsage=&quot;2.69721618955892671662E-04&quot;&gt;&lt;m_msothmcolidx val=&quot;0&quot;/&gt;&lt;m_rgb r=&quot;AD&quot; g=&quot;4A&quot; b=&quot;57&quot;/&gt;&lt;/elem&gt;&lt;elem m_fUsage=&quot;2.32470813481655601360E-04&quot;&gt;&lt;m_msothmcolidx val=&quot;0&quot;/&gt;&lt;m_rgb r=&quot;E9&quot; g=&quot;DB&quot; b=&quot;C5&quot;/&gt;&lt;/elem&gt;&lt;elem m_fUsage=&quot;3.65425839412107712778E-05&quot;&gt;&lt;m_msothmcolidx val=&quot;0&quot;/&gt;&lt;m_rgb r=&quot;72&quot; g=&quot;58&quot; b=&quot;2E&quot;/&gt;&lt;/elem&gt;&lt;elem m_fUsage=&quot;2.92169264179954612387E-05&quot;&gt;&lt;m_msothmcolidx val=&quot;0&quot;/&gt;&lt;m_rgb r=&quot;EF&quot; g=&quot;E8&quot; b=&quot;DD&quot;/&gt;&lt;/elem&gt;&lt;elem m_fUsage=&quot;2.28395068037539209827E-05&quot;&gt;&lt;m_msothmcolidx val=&quot;0&quot;/&gt;&lt;m_rgb r=&quot;69&quot; g=&quot;1B&quot; b=&quot;26&quot;/&gt;&lt;/elem&gt;&lt;elem m_fUsage=&quot;1.27042347475965689056E-05&quot;&gt;&lt;m_msothmcolidx val=&quot;0&quot;/&gt;&lt;m_rgb r=&quot;81&quot; g=&quot;38&quot; b=&quot;41&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QUdzTB3uo9zZSr7E85Wb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4uZcCtDNiz6T6XKuG4GuB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ru2B4gQUFCfFqi2I1zKkD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Ble7TGnnHEtvScTJK9KN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poF_Tx4e9p1WDqrseXd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buAt1vAMxKVheFuRaSBC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7wl8uir3kPveKhEKQDDr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rltADxLK6MeabSECHBZXr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33WcnXVsCYkvNuwstgasa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HZkdE3WNPIwL0hEvz5PC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moDMXovmBVvTpZbLDMe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10GryqWYfvTv6HltRt.3N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7o5KbSRvur6trelCVGx.i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LYxkOHhh_hrGhm9OgQaxr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8JFLVlsx8yuiFMNXPwQy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eNDvtb1OZ77o1JWdTG2Q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4TTubrKYXFwiwyipZMb8b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n.h9ayK7IgK3ffBNKUTyt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Gme_fkP4A8xJBMZpzf2UL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33lf0tc2V_ostxwvyJcxw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RdgwHw8gNBXdh8PKovVd2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dwlbvJG_Gn4X6u0urKcM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8ZlwuGNI3TDlEIw6amUv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slOl4w_2YLbNZWWBKnq6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4y443.xvjHwTFXaWB9Bna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g753P8Dgl4VUV_u6yEgK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C_5QNjt5zNAmIGgNNx85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N4UQ9mVDqoQjNu25MHWw0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DDrK0iY7dXOtscD0adNA0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znz.4JBPuqvYD3igtMBF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yUOlUDjr2RPEBOZJSWyH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whfuioA7e9VvspKI91mw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pPjc1t9U8TyI66aCKAu4q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JKmKjI_8lANkzNcgzmVn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_J2FYar1k3NSKyokXspXN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iQRhfzmW6qqVyR1zcaeh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Xd_kOY4YpnJySQ3o09Lra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3EdGsgSy3LjkKfHjVtTGo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gWjAsCDbXcTx_VvMu4uV7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2SKSr5D_7bxRcW0ClCFHn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HL4_bUIN1RYfODIR6hsV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BdOjgBhmff58HSvIcITMk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gFnw8qV93IoXPD1ANLpf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v23ZmGQ2Tkvj0SiesO9J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ga9Een5pExCeEIQxZAaB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Pf_kXrdZ9jW8zrzqINDS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Vf18azAUQl8NrKBqXtL9N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5QzJWasiVwcV6x0UXpT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lGIEj2eGJ6kN0kZDx017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YQW_Xr6rubPzPWI46F4v5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9YvoF2oBV8_cXPATvR5fZ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aaCJSnxxrJKiJhO4reA6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0KzoBchThIBTl_lcdcSb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RMdEFEFINHB8irNHWeYcd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uPut5ko_QHaZipcnXs3R1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PFjGfdyzd_MXfhkSqHf7A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ds7eH3JDeLRfVgfi6avS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La7enop01nPyJlnCY5Cpw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QSIfA3zAryYZ_GKSKGPSQ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PBd0E1zeI1t6aq8yF6vNK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C90zJoJtvjSLIFORoCocu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Wpuvkl2yhIRoWBwiH.J_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jDBs3QJLUXvEzHPv2vqF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l_LKeD_qEcSiTqqak09..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8X2JsyhLC2XoGdUG93Xmx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W.1Vrt_Gn8fTa0SeV7ZTN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28RXGan5Pbw1uAHbCZig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6fWZA58ZxLWlOY_WmNq_f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jAj1T6p0KR0d_f2ukv9aH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FEV9TOBd3c_y0sOhF1cHe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jHOJJUxjmVwBuEixVXzpq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BM5cIL_wKHRjWKU.BzNzn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uo1_0FGTcmnwbYDexajB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Q9VqlIt42hQslqXCXGc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lAB5UY7fe4ZEAGiKvMn7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OnUYxfTSKRdkOdePsS3E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CHbggMvQoCVhKSftR2ZGi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2drlRCk4cK9t.kjL9qFMA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SFdT5caDMiIhlJmpMQxy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5urgb4xDO5Nkk8UGZJ5n5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OyVfpPjRGy.xYVQb.dk5j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g7qhjKKRjfBoCUdplMh9i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9hr9CtyhCkV1zzI6D4KgB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_jHRbUy7_6x.LcIRRGhMq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uUeONeqEc6t2393l49S9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sRuJeDmkIEX3B4re5MQaW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qrlXnQ1yP956BfGdErr.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HB8ZgsoGlkmVIvmit6aQ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Gi6FiflNEW3DVoo66UTck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nGyXYgd1MZmzD4h.7Ul3w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2XGlOYCraNpkQDbWWEl7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ovIlgd.lEaBh36fcEMjIl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TloUoeJcAP_HO2t3vk.Zz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8NYMX8pMwQ.7awSpUdU3P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DL4xCmRxtoSmQEjZIX1vi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z3sguSqn6e76ritV.B2L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lBhlYvRRGgEri9ltpVdcq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riEz0_ns4vX8miABwqMLb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ECZTCdGTrtuiI.xLCJEy3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bIrq_OCxurWR3f1HkUhes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bkGQM1uWg.nlr5F4PrVf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5j7sh7C2co_rqc8yWiviz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usKywRaHDyOYifPPA2wMG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A1ABMB3XGlhll2Qp.jJ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k8mKriK4R58cBLY1otSx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Egr2BLFQ51EVdIo0J1Uf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QOJe06Z_d1IYFlPSK9.TX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KBAkb.K1TvpZmyYV._Xd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MSN8uYGp7jPnbk1SxggzB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4oAipl4WpM09j9TMmchzp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lNNvNYshWvd4ONNVl8Rm0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eQxiAvlPI1U_8an0Qj4VX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DR10cbK2iGZk60ow0xvoo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1uWUkpOiYvYYQyhaRflfk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iexiRS3BuNLWYdiAuWH5h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Tm0jxhL7rYLroCx.6RHQ3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SfGsXtmQs9Mz_FSNuyfgU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SF2Qu7YCU30PDS_04pT6e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A29RjKFLn4Hy0YBCUkkLt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dquWKaF9r79KXUFTz5cyA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lrSvopY69kBs96kDj85UK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rVdKIaTOgA.1kkk0IawD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4sNacvl89wZB0tSpCMZZQ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kUt0iotsq382qU7eVmjZe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e5U60iWYbrT6VGDMfPbl8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9ua49QdCFoPXy4mEGmMsu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2vJWg0mJ7hOu8kqMuWk3H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IFKx0jL1AEwa2Od7BGrzs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7BAl8ZbnWVVr5xQKAIYbF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bqbQ7cFyEkkxygFnxLfC8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riEz0_ns4vX8miABwqMLb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ECZTCdGTrtuiI.xLCJEy3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bIrq_OCxurWR3f1HkUhes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2bkGQM1uWg.nlr5F4PrVf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Egr2BLFQ51EVdIo0J1Uf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cqrTKV9_MKS.jVpoYDRVP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QOJe06Z_d1IYFlPSK9.TX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KBAkb.K1TvpZmyYV._Xdt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MSN8uYGp7jPnbk1SxggzB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4oAipl4WpM09j9TMmchzp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lNNvNYshWvd4ONNVl8Rm0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eQxiAvlPI1U_8an0Qj4VX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AFSPANMODE" val="span"/>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ohBXDtBMAcZW4wahkHN8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s1b4DO3KlSdhWhc85f9x9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3vcGi00FeanHu6EbzvA4J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_fAZ.oup0QutM_h1yrvpk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j9GHJSe06o99pZ4BBJm7m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zg_ErwqsduCjZ5g0YnAy8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piFlThNtmyAPl42Qw1BaR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N4RCY1xhhwOiKl0isfPxi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mfkWxgCS2koClphmm5qbd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i4_w6RTPXOMXg_6B_6FHb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xXDIYZ5DxzxPJiEElebp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oJ4PGZtWOTkLuvntg3c9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pvyHZnkXKEjC3ICbJeeTA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_glBYaj1oqtfXAeYEmK5t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O61mgscH5ITGI9EKwOJV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7C6VrT8fXvIvXkgySvyS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aBLMgpl7TPtOXeWYS95vQ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So1LtwPboGn0ZVRTDPlzl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3JHUTOT4U4Q8OXS_SvRa9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NcFglqOzIB0feF0YEe13z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eJaPaxPyHjVpYZS15EOff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i4dib1ytAA_N1HmxGW1I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p6bdcgqxaYY8sp9Pzs2n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f4EhzgmdyUETNKR5f5Y4H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0bVKcYqIc01rj8HKzk6Vf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vwUIDG4RC6IOmiT3Ayyy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cAhhrzdhAu_yelo0k3j4k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I6SXdXRQhfFm7t9WWjzWP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F6bOPto79JpYGA0xjAuyi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uwH2I9sqczWzQjM4uJcWv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iRFWJuP41DavML2cz_JF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QLZqabr5FksX4D1OmsMt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Vz8qfoswOBRAxbBAtEU9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w1TSkEYVT3Yp3MSmPYYn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8gecEMj03QWI4vosQXSJr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80rR5h2nTEkpOYFWCdalJ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V_yyS67xnBniKZJwUAzp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BEYjhicED_UgFaY3NDdsm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BQBHyETYt.bFgHtlHBQX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9hpOZvvGiXpKXRBZHbO9o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1E8OFlOSXSxaCKYDtN329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Mn9ymusGlDBiNgMUKjMDf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K3OP9j8MmXSXbFSybkLph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N8o_NSUIT4XVEKuSyNURtQ"/>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XEFf6SR7aDHFhpkyuPEw4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_idyVdZhMCaycYltwZdCd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gnspzCZ3e1zOgDqhWgnpA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tNjHfYwenDlsVFGA2zwrX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KtZpwbhekOkKmx8W4G1HC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w7_2F.2AG9ba7ubZvMHV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jhq59rbMJxsrGQSAy0xS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P5q5I5lw4_dkvWAiNSq_4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fBFEob8IYdPLiBkbeTOf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pDul2Yo3eGCczORe6Sv0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Qm4vuY16i6VOTRsbWFGgi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sczZWpAaPW7ke7TFfxPPc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CLdTkCKF9JefE_t7xIO6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CbEpeZgRvX5GDsdJav9m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Rb97DDovCsT0LwQDwY5p7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2wzXnHBuJ6dvOsULXY8d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lztrFntfLZbYAu8HloE3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WMS2cxnSDcCfr0qDsITI_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gEl8k6qnf1VG93L2Denyy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AQ2IbCuSWm1UlGS8Kt.O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fGrzAFmopXyq17riStL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TX7UDFAvx33xCuFL813Wp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2kmFTopVxyU9NmRqqKA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4fvq8e2VzFahr5oXZGRmq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xzUBFW0NFGg76F5Vm.yOd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fO299FxZPPplKMyJDsjEN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Q9sVTxRfJrK98NVkLGHiy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SlDBnBIdwSIq4DqFARf8m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4cYmOhtfwIpoZAWe8YHoO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7yriNJLKuRl9AxjvpSxZc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DF5q9NPjYRTegidCq6lN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td8IDwkvo121IKSpT5sD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v4Gpjt.6x8OIy9X9ueEoF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D9gQ_sRwUC5W8CUmZgqE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YzJelCwjga6n5ic7_Lg6t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nQIjCvF2GbomK.VvmedAew"/>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KJsuWAYVJl12JO9v.Lrc2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x.Qlx4Lc5aq.2xJJmjcwF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iHnxvxmOFMOkuIWaZ3jS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v5o5ceIIxfOslEbRIliDn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I7lSju7Xom5o8P074ykzQ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0CtBVLqcZkK7bW1Vfrfe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uXTt7FVJr123xbXWxlNm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2WobMrvc3V8VEBGaF_WWh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xlTFJuCvnpM6TAgup9tpB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OIdL2e2Us5pMY0G.1QU0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2uz93BtLIq7E7Jb4WmG4A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cNHgRJ2GqAYksf80voq6W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6QTuOHTvFWV1a0py1CTK5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Noo.spBqhDYirn846g8W7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Nj5ViBARLzjkd4wqo7wNo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LKrvtQO_b3wXvY4HXhRK0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__71xcFse4fYwrRMhgegL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adpimLi3lfJUQU8LsW68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Un7TvvHwelvjO.zBJez5F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vvY.2A8Q4q.cQk2S.Siq5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1syosbFkWQMjrbtguaTPa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slW3tP_3oqbWfQwQQ3Z_1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AZ5wZDsBKspjESFpX7Mnt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t6bO5Wwzk1PbBe_hgsEJ9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2cjQ.7fM2Jgym6wz4kloF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taRKfIqSP9duNC.Yab6bd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FbiZBD3tQPsE05Tv4YZv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UumX3RJrnG81m8iOvJsnU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Zrc_4JhqwA7NKsd7j2dC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7zvFULZmkDttZU.WAxErV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3aE44mzcSAjtdlm97Vml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EN6rnopkhwrXSGUkbJv2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Is0Uwteq3ZhGIXvo3pxW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fgHHOATT0iJpQSdD_.Gx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6E_M.mHcuU9It7Nyvroh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lGy7mKj2LSsETvcLmk00j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lk6yaDGGwhu3dbYGoYXI0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Nc6.I2Vm7eoXiWOz2iZd.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7JgX1QuXNwFMNdcA9zTl2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6JGE_5gEt0imLmRQEkP3B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7UycAKjH5THfV2jkLxdqL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X9jBqYpUKeIwLAz9qQlr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9ZVZFJxcjWlJ2wu8IB44O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5HvgI2go.Bq4rBfqG2mBG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N2c9pYDd3N0OmX.wbtC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riEz0_ns4vX8miABwqMLb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CZTCdGTrtuiI.xLCJEy3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bIrq_OCxurWR3f1HkUhes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2bkGQM1uWg.nlr5F4PrVf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6JGE_5gEt0imLmRQEkP3B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5j7sh7C2co_rqc8yWiviz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usKywRaHDyOYifPPA2wMG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hA1ABMB3XGlhll2Qp.jJ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pEgr2BLFQ51EVdIo0J1Uf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QOJe06Z_d1IYFlPSK9.TX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KBAkb.K1TvpZmyYV._Xd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SN8uYGp7jPnbk1SxggzB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4oAipl4WpM09j9TMmchzp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lNNvNYshWvd4ONNVl8Rm0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eQxiAvlPI1U_8an0Qj4V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IZ6AIKDmZpiTMU0oCYR7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dFa6LZzMB3t4StFxMqsMd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8vQr1vTxFzThoJFP76AkQ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j9YBeso4f5_0UMuqqg91U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U6ln6ad9WmpZpxXJORuuL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mDCQrXV7.X4hHY1Va3otG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bh0Od6kiggLoQN6nFLv3E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DR10cbK2iGZk60ow0xvoo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1uWUkpOiYvYYQyhaRflfk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iexiRS3BuNLWYdiAuWH5h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fGsXtmQs9Mz_FSNuyfg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r1FC7vEfJnFKNC08Ek9bO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wKX_tUzBQwK4LLoyUnjuF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A29RjKFLn4Hy0YBCUkkLt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dquWKaF9r79KXUFTz5cyA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Kpolqcxzd6vVnO2MO.kB5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UrVdKIaTOgA.1kkk0IawD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4sNacvl89wZB0tSpCMZZQ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GJKmKjI_8lANkzNcgzmVn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_J2FYar1k3NSKyokXspXN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DiQRhfzmW6qqVyR1zcaeh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r6ipop0JZjnz5GUYkQQ4G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d_kOY4YpnJySQ3o09Lra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3EdGsgSy3LjkKfHjVtTGo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gWjAsCDbXcTx_VvMu4uV7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2SKSr5D_7bxRcW0ClCFHn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jHL4_bUIN1RYfODIR6hsV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BdOjgBhmff58HSvIcITMk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0v23ZmGQ2Tkvj0SiesO9J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Lga9Een5pExCeEIQxZAaB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fPf_kXrdZ9jW8zrzqINDS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Vf18azAUQl8NrKBqXtL9N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4orax0Fn1HBh0zYaq5X4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I5QzJWasiVwcV6x0UXpT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ZlGIEj2eGJ6kN0kZDx017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QW_Xr6rubPzPWI46F4v5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9YvoF2oBV8_cXPATvR5fZ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VPYv3voUCgQ63uDUm5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QD3O8uwoXYQpFdpe0fx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KBLUJejMOWgTMN36lQdY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CG0K_ntTX9eMD9cZ3pqvq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FRqFB9yO6hxW2Nm5zCL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_CXKjQYu7DgBG3SY_l1NP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g_trys3aKvQfoI51B4uRy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Tat_HpbucVS17bfnVTmo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9hxlXBfA8r_65CwaYFKd0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5fqmiqJmqM1K2x9WbE2O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BgGbRGbDdXMsEBKnsu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RDjMGhAZ63JnjPJBdOAHy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PbWcXdQfzMy82aJAMlK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0ziGWwOGJ4YcvyZR6umDz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G1e59RBnsVd4RqTGeGi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8gbgLHF1n03MoNv92.js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WkVnIP8BrEN401zxgNS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Xr7U1jziyB1PMDm9Wm.O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81qV7f5mfP7kc42i12nL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xX6gXGIGB4NgzedeFZck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J3AE5tIwaBheFVt.R6x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Xij2uMeGbwy6JG.82uYa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ChrViWGooSeJEOs5p_ugg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Th8psNRvB5RspWIR2mGvG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xfTnCcua5ChNUdhhn_vp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ar0z_NoEu9YFWtY7X84c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a0dUL.8CrN1DzE7zULh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yc1Qeiu87cOzHhEdy8vA5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dIxHXhJuz6.3IWpOFC8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2tluYXwAz6cGczxWS.aOT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nyIC5LfCqCAORZeiNmJn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FDg9MnhlgN2EpXebAHJS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pYmaGqII_ZVL.vdZkQnB2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12GJLz6IoX8bnjHujAG_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wsgdfaj2pXXQ2O6KooDu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nh2n.5Vc6Xk3Ej3ofC2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PNvQEXjq9zu8rYwfguaD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ivRLVhm4jCxN_2ciiHP.N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O2JYFxkhZvaPObyvICVa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W_pWTSbMIC_tcye0OEI19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QZl1BFncpgw4x5WtR1P9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jEQf7skDqymECcdP_iu2a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3pjXyaZtWuFgw3Z5wkd2.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vciekgDpAIEh5yRguTYX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Pt_XjVRClEDY.DBhkXv6Q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Jl2_f.g2BXs5.bOPBh20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JolcCEyBlK8JxLispgpC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_L7sAastG1crRxtyWAe2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E2weoh.1yA6HOn2vanj5C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eX8toy_r80S2uXam5zQZ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011NyYIjeZFHMpO0FWKOD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fbN9rWD.EAcZNl..W1mK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PAF2x3wfkdqtaDvuxwRS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mbXAIVKdFX7k8uKSaJ3P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CHTjso1kFYjze9V04eR9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_SyDJQXTDKrktNfhIGba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HUyzXDbf_pkS.1XDK0Fxw"/>
</p:tagLst>
</file>

<file path=ppt/theme/theme1.xml><?xml version="1.0" encoding="utf-8"?>
<a:theme xmlns:a="http://schemas.openxmlformats.org/drawingml/2006/main" name="Personalizar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40732</TotalTime>
  <Words>3086</Words>
  <Application>Microsoft Office PowerPoint</Application>
  <PresentationFormat>Personalizar</PresentationFormat>
  <Paragraphs>805</Paragraphs>
  <Slides>26</Slides>
  <Notes>4</Notes>
  <HiddenSlides>2</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1</vt:i4>
      </vt:variant>
      <vt:variant>
        <vt:lpstr>Títulos de slides</vt:lpstr>
      </vt:variant>
      <vt:variant>
        <vt:i4>26</vt:i4>
      </vt:variant>
    </vt:vector>
  </HeadingPairs>
  <TitlesOfParts>
    <vt:vector size="37" baseType="lpstr">
      <vt:lpstr>Arial</vt:lpstr>
      <vt:lpstr>Calibri</vt:lpstr>
      <vt:lpstr>Calibri Light</vt:lpstr>
      <vt:lpstr>Gatwick Light</vt:lpstr>
      <vt:lpstr>Mulish</vt:lpstr>
      <vt:lpstr>Mulish ExtraBold</vt:lpstr>
      <vt:lpstr>Mulish Light</vt:lpstr>
      <vt:lpstr>Open Sans</vt:lpstr>
      <vt:lpstr>Symbol</vt:lpstr>
      <vt:lpstr>Personalizar design</vt:lpstr>
      <vt:lpstr>Slide do think-cell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Apresentação-Português</dc:title>
  <dc:creator>Luis Fellipe De Souza Queiroz Natacci</dc:creator>
  <cp:lastModifiedBy>Maria Fernanda Bertho Hutter</cp:lastModifiedBy>
  <cp:revision>2440</cp:revision>
  <dcterms:created xsi:type="dcterms:W3CDTF">2019-08-15T18:26:33Z</dcterms:created>
  <dcterms:modified xsi:type="dcterms:W3CDTF">2026-02-26T18:06:44Z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2019-08-12T00:00:00Z</vt:filetime>
  </property>
  <property fmtid="{D5CDD505-2E9C-101B-9397-08002B2CF9AE}" pid="3" name="Creator">
    <vt:lpwstr>Adobe Illustrator CC 23.0 (Macintosh)</vt:lpwstr>
  </property>
  <property fmtid="{D5CDD505-2E9C-101B-9397-08002B2CF9AE}" pid="4" name="LastSaved">
    <vt:filetime>2019-08-15T00:00:00Z</vt:filetime>
  </property>
  <property fmtid="{D5CDD505-2E9C-101B-9397-08002B2CF9AE}" pid="5" name="MSIP_Label_4e87ace3-46ff-4449-9228-23a57378bbad_Enabled">
    <vt:lpwstr>true</vt:lpwstr>
  </property>
  <property fmtid="{D5CDD505-2E9C-101B-9397-08002B2CF9AE}" pid="6" name="MSIP_Label_4e87ace3-46ff-4449-9228-23a57378bbad_SetDate">
    <vt:lpwstr>2025-08-05T17:45:17Z</vt:lpwstr>
  </property>
  <property fmtid="{D5CDD505-2E9C-101B-9397-08002B2CF9AE}" pid="7" name="MSIP_Label_4e87ace3-46ff-4449-9228-23a57378bbad_Method">
    <vt:lpwstr>Privileged</vt:lpwstr>
  </property>
  <property fmtid="{D5CDD505-2E9C-101B-9397-08002B2CF9AE}" pid="8" name="MSIP_Label_4e87ace3-46ff-4449-9228-23a57378bbad_Name">
    <vt:lpwstr>BancoPine-INFOPublica</vt:lpwstr>
  </property>
  <property fmtid="{D5CDD505-2E9C-101B-9397-08002B2CF9AE}" pid="9" name="MSIP_Label_4e87ace3-46ff-4449-9228-23a57378bbad_SiteId">
    <vt:lpwstr>18c98b5a-091a-4a1d-9c38-e6229d880a41</vt:lpwstr>
  </property>
  <property fmtid="{D5CDD505-2E9C-101B-9397-08002B2CF9AE}" pid="10" name="MSIP_Label_4e87ace3-46ff-4449-9228-23a57378bbad_ActionId">
    <vt:lpwstr>7f392d5c-a1e3-48da-a01a-6ea6e69c1fa5</vt:lpwstr>
  </property>
  <property fmtid="{D5CDD505-2E9C-101B-9397-08002B2CF9AE}" pid="11" name="MSIP_Label_4e87ace3-46ff-4449-9228-23a57378bbad_ContentBits">
    <vt:lpwstr>1</vt:lpwstr>
  </property>
  <property fmtid="{D5CDD505-2E9C-101B-9397-08002B2CF9AE}" pid="12" name="MSIP_Label_4e87ace3-46ff-4449-9228-23a57378bbad_Tag">
    <vt:lpwstr>10, 0, 1, 1</vt:lpwstr>
  </property>
  <property fmtid="{D5CDD505-2E9C-101B-9397-08002B2CF9AE}" pid="13" name="ClassificationContentMarkingHeaderLocations">
    <vt:lpwstr>Personalizar design:3</vt:lpwstr>
  </property>
  <property fmtid="{D5CDD505-2E9C-101B-9397-08002B2CF9AE}" pid="14" name="ClassificationContentMarkingHeaderText">
    <vt:lpwstr>BANCO PINE SA - Informação Pública</vt:lpwstr>
  </property>
</Properties>
</file>