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3157200" cy="7880350"/>
  <p:notesSz cx="13157200" cy="78803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67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86790" y="2442908"/>
            <a:ext cx="11183620" cy="16548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73580" y="4412996"/>
            <a:ext cx="9210040" cy="1970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1">
                <a:solidFill>
                  <a:srgbClr val="EADDC9"/>
                </a:solidFill>
                <a:latin typeface="Gatwick Ultralight"/>
                <a:cs typeface="Gatwick Ultra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1">
                <a:solidFill>
                  <a:srgbClr val="EADDC9"/>
                </a:solidFill>
                <a:latin typeface="Gatwick Ultralight"/>
                <a:cs typeface="Gatwick Ultra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7860" y="1812480"/>
            <a:ext cx="5723382" cy="52010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75958" y="1812480"/>
            <a:ext cx="5723382" cy="52010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156692" cy="78745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1">
                <a:solidFill>
                  <a:srgbClr val="EADDC9"/>
                </a:solidFill>
                <a:latin typeface="Gatwick Ultralight"/>
                <a:cs typeface="Gatwick Ultra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4"/>
            <a:ext cx="13157200" cy="7874634"/>
          </a:xfrm>
          <a:custGeom>
            <a:avLst/>
            <a:gdLst/>
            <a:ahLst/>
            <a:cxnLst/>
            <a:rect l="l" t="t" r="r" b="b"/>
            <a:pathLst>
              <a:path w="13157200" h="7874634">
                <a:moveTo>
                  <a:pt x="13156680" y="7874496"/>
                </a:moveTo>
                <a:lnTo>
                  <a:pt x="0" y="7874496"/>
                </a:lnTo>
                <a:lnTo>
                  <a:pt x="0" y="0"/>
                </a:lnTo>
                <a:lnTo>
                  <a:pt x="13156680" y="0"/>
                </a:lnTo>
                <a:lnTo>
                  <a:pt x="13156680" y="7874496"/>
                </a:lnTo>
                <a:close/>
              </a:path>
            </a:pathLst>
          </a:custGeom>
          <a:solidFill>
            <a:srgbClr val="49101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82241" y="2856604"/>
            <a:ext cx="2436923" cy="85272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07799" y="6848464"/>
            <a:ext cx="811376" cy="81137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6A54BC8B-4ADA-F09F-6898-010FF94D0C2B}"/>
              </a:ext>
            </a:extLst>
          </p:cNvPr>
          <p:cNvGraphicFramePr>
            <a:graphicFrameLocks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1314494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8" imgW="405" imgH="405" progId="TCLayout.ActiveDocument.1">
                  <p:embed/>
                </p:oleObj>
              </mc:Choice>
              <mc:Fallback>
                <p:oleObj name="Slide do think-cell" r:id="rId8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bg object 16"/>
          <p:cNvSpPr/>
          <p:nvPr/>
        </p:nvSpPr>
        <p:spPr>
          <a:xfrm>
            <a:off x="11663019" y="86283"/>
            <a:ext cx="1423035" cy="76200"/>
          </a:xfrm>
          <a:custGeom>
            <a:avLst/>
            <a:gdLst/>
            <a:ahLst/>
            <a:cxnLst/>
            <a:rect l="l" t="t" r="r" b="b"/>
            <a:pathLst>
              <a:path w="1423034" h="76200">
                <a:moveTo>
                  <a:pt x="41732" y="46316"/>
                </a:moveTo>
                <a:lnTo>
                  <a:pt x="41706" y="39001"/>
                </a:lnTo>
                <a:lnTo>
                  <a:pt x="40538" y="35928"/>
                </a:lnTo>
                <a:lnTo>
                  <a:pt x="37236" y="32410"/>
                </a:lnTo>
                <a:lnTo>
                  <a:pt x="35763" y="30835"/>
                </a:lnTo>
                <a:lnTo>
                  <a:pt x="33972" y="29933"/>
                </a:lnTo>
                <a:lnTo>
                  <a:pt x="33972" y="39001"/>
                </a:lnTo>
                <a:lnTo>
                  <a:pt x="33972" y="45097"/>
                </a:lnTo>
                <a:lnTo>
                  <a:pt x="22821" y="53035"/>
                </a:lnTo>
                <a:lnTo>
                  <a:pt x="7772" y="53035"/>
                </a:lnTo>
                <a:lnTo>
                  <a:pt x="7772" y="32410"/>
                </a:lnTo>
                <a:lnTo>
                  <a:pt x="24599" y="32410"/>
                </a:lnTo>
                <a:lnTo>
                  <a:pt x="27927" y="33223"/>
                </a:lnTo>
                <a:lnTo>
                  <a:pt x="32753" y="36512"/>
                </a:lnTo>
                <a:lnTo>
                  <a:pt x="33972" y="39001"/>
                </a:lnTo>
                <a:lnTo>
                  <a:pt x="33972" y="29933"/>
                </a:lnTo>
                <a:lnTo>
                  <a:pt x="32562" y="29222"/>
                </a:lnTo>
                <a:lnTo>
                  <a:pt x="28524" y="28562"/>
                </a:lnTo>
                <a:lnTo>
                  <a:pt x="31343" y="27851"/>
                </a:lnTo>
                <a:lnTo>
                  <a:pt x="33616" y="26289"/>
                </a:lnTo>
                <a:lnTo>
                  <a:pt x="33743" y="26111"/>
                </a:lnTo>
                <a:lnTo>
                  <a:pt x="37033" y="21513"/>
                </a:lnTo>
                <a:lnTo>
                  <a:pt x="37896" y="18796"/>
                </a:lnTo>
                <a:lnTo>
                  <a:pt x="37896" y="10909"/>
                </a:lnTo>
                <a:lnTo>
                  <a:pt x="36385" y="7810"/>
                </a:lnTo>
                <a:lnTo>
                  <a:pt x="36144" y="7315"/>
                </a:lnTo>
                <a:lnTo>
                  <a:pt x="30124" y="3263"/>
                </a:lnTo>
                <a:lnTo>
                  <a:pt x="30124" y="14655"/>
                </a:lnTo>
                <a:lnTo>
                  <a:pt x="30124" y="19519"/>
                </a:lnTo>
                <a:lnTo>
                  <a:pt x="29133" y="21831"/>
                </a:lnTo>
                <a:lnTo>
                  <a:pt x="25196" y="25247"/>
                </a:lnTo>
                <a:lnTo>
                  <a:pt x="22339" y="26111"/>
                </a:lnTo>
                <a:lnTo>
                  <a:pt x="7772" y="26111"/>
                </a:lnTo>
                <a:lnTo>
                  <a:pt x="7772" y="7810"/>
                </a:lnTo>
                <a:lnTo>
                  <a:pt x="21082" y="7810"/>
                </a:lnTo>
                <a:lnTo>
                  <a:pt x="30124" y="14655"/>
                </a:lnTo>
                <a:lnTo>
                  <a:pt x="30124" y="3263"/>
                </a:lnTo>
                <a:lnTo>
                  <a:pt x="29159" y="2603"/>
                </a:lnTo>
                <a:lnTo>
                  <a:pt x="24485" y="1422"/>
                </a:lnTo>
                <a:lnTo>
                  <a:pt x="0" y="1422"/>
                </a:lnTo>
                <a:lnTo>
                  <a:pt x="0" y="59512"/>
                </a:lnTo>
                <a:lnTo>
                  <a:pt x="25273" y="59512"/>
                </a:lnTo>
                <a:lnTo>
                  <a:pt x="29235" y="58851"/>
                </a:lnTo>
                <a:lnTo>
                  <a:pt x="35509" y="56197"/>
                </a:lnTo>
                <a:lnTo>
                  <a:pt x="37846" y="54292"/>
                </a:lnTo>
                <a:lnTo>
                  <a:pt x="38620" y="53035"/>
                </a:lnTo>
                <a:lnTo>
                  <a:pt x="40957" y="49314"/>
                </a:lnTo>
                <a:lnTo>
                  <a:pt x="41732" y="46316"/>
                </a:lnTo>
                <a:close/>
              </a:path>
              <a:path w="1423034" h="76200">
                <a:moveTo>
                  <a:pt x="97497" y="59512"/>
                </a:moveTo>
                <a:lnTo>
                  <a:pt x="91490" y="43243"/>
                </a:lnTo>
                <a:lnTo>
                  <a:pt x="89077" y="36728"/>
                </a:lnTo>
                <a:lnTo>
                  <a:pt x="81737" y="16852"/>
                </a:lnTo>
                <a:lnTo>
                  <a:pt x="81737" y="36728"/>
                </a:lnTo>
                <a:lnTo>
                  <a:pt x="61976" y="36728"/>
                </a:lnTo>
                <a:lnTo>
                  <a:pt x="71894" y="9144"/>
                </a:lnTo>
                <a:lnTo>
                  <a:pt x="81737" y="36728"/>
                </a:lnTo>
                <a:lnTo>
                  <a:pt x="81737" y="16852"/>
                </a:lnTo>
                <a:lnTo>
                  <a:pt x="78892" y="9144"/>
                </a:lnTo>
                <a:lnTo>
                  <a:pt x="76047" y="1422"/>
                </a:lnTo>
                <a:lnTo>
                  <a:pt x="67843" y="1422"/>
                </a:lnTo>
                <a:lnTo>
                  <a:pt x="46088" y="59512"/>
                </a:lnTo>
                <a:lnTo>
                  <a:pt x="54076" y="59512"/>
                </a:lnTo>
                <a:lnTo>
                  <a:pt x="59855" y="43243"/>
                </a:lnTo>
                <a:lnTo>
                  <a:pt x="83934" y="43243"/>
                </a:lnTo>
                <a:lnTo>
                  <a:pt x="89458" y="59512"/>
                </a:lnTo>
                <a:lnTo>
                  <a:pt x="97497" y="59512"/>
                </a:lnTo>
                <a:close/>
              </a:path>
              <a:path w="1423034" h="76200">
                <a:moveTo>
                  <a:pt x="152323" y="1422"/>
                </a:moveTo>
                <a:lnTo>
                  <a:pt x="144945" y="1422"/>
                </a:lnTo>
                <a:lnTo>
                  <a:pt x="144945" y="47637"/>
                </a:lnTo>
                <a:lnTo>
                  <a:pt x="121196" y="13195"/>
                </a:lnTo>
                <a:lnTo>
                  <a:pt x="113093" y="1422"/>
                </a:lnTo>
                <a:lnTo>
                  <a:pt x="105156" y="1422"/>
                </a:lnTo>
                <a:lnTo>
                  <a:pt x="105156" y="59512"/>
                </a:lnTo>
                <a:lnTo>
                  <a:pt x="112496" y="59512"/>
                </a:lnTo>
                <a:lnTo>
                  <a:pt x="112496" y="13195"/>
                </a:lnTo>
                <a:lnTo>
                  <a:pt x="144386" y="59512"/>
                </a:lnTo>
                <a:lnTo>
                  <a:pt x="152323" y="59512"/>
                </a:lnTo>
                <a:lnTo>
                  <a:pt x="152323" y="47637"/>
                </a:lnTo>
                <a:lnTo>
                  <a:pt x="152323" y="1422"/>
                </a:lnTo>
                <a:close/>
              </a:path>
              <a:path w="1423034" h="76200">
                <a:moveTo>
                  <a:pt x="216839" y="39916"/>
                </a:moveTo>
                <a:lnTo>
                  <a:pt x="208991" y="39916"/>
                </a:lnTo>
                <a:lnTo>
                  <a:pt x="208521" y="44551"/>
                </a:lnTo>
                <a:lnTo>
                  <a:pt x="206832" y="48031"/>
                </a:lnTo>
                <a:lnTo>
                  <a:pt x="200964" y="52692"/>
                </a:lnTo>
                <a:lnTo>
                  <a:pt x="197129" y="53860"/>
                </a:lnTo>
                <a:lnTo>
                  <a:pt x="187756" y="53860"/>
                </a:lnTo>
                <a:lnTo>
                  <a:pt x="172770" y="34823"/>
                </a:lnTo>
                <a:lnTo>
                  <a:pt x="172770" y="26162"/>
                </a:lnTo>
                <a:lnTo>
                  <a:pt x="187756" y="6985"/>
                </a:lnTo>
                <a:lnTo>
                  <a:pt x="195084" y="6985"/>
                </a:lnTo>
                <a:lnTo>
                  <a:pt x="208775" y="19761"/>
                </a:lnTo>
                <a:lnTo>
                  <a:pt x="216585" y="19761"/>
                </a:lnTo>
                <a:lnTo>
                  <a:pt x="216179" y="15443"/>
                </a:lnTo>
                <a:lnTo>
                  <a:pt x="214807" y="11874"/>
                </a:lnTo>
                <a:lnTo>
                  <a:pt x="210769" y="6985"/>
                </a:lnTo>
                <a:lnTo>
                  <a:pt x="210121" y="6197"/>
                </a:lnTo>
                <a:lnTo>
                  <a:pt x="207187" y="4089"/>
                </a:lnTo>
                <a:lnTo>
                  <a:pt x="200126" y="1333"/>
                </a:lnTo>
                <a:lnTo>
                  <a:pt x="196380" y="647"/>
                </a:lnTo>
                <a:lnTo>
                  <a:pt x="186397" y="647"/>
                </a:lnTo>
                <a:lnTo>
                  <a:pt x="164706" y="24638"/>
                </a:lnTo>
                <a:lnTo>
                  <a:pt x="164706" y="36372"/>
                </a:lnTo>
                <a:lnTo>
                  <a:pt x="186397" y="60286"/>
                </a:lnTo>
                <a:lnTo>
                  <a:pt x="196786" y="60286"/>
                </a:lnTo>
                <a:lnTo>
                  <a:pt x="200723" y="59537"/>
                </a:lnTo>
                <a:lnTo>
                  <a:pt x="207746" y="56553"/>
                </a:lnTo>
                <a:lnTo>
                  <a:pt x="210616" y="54292"/>
                </a:lnTo>
                <a:lnTo>
                  <a:pt x="210934" y="53860"/>
                </a:lnTo>
                <a:lnTo>
                  <a:pt x="215049" y="48285"/>
                </a:lnTo>
                <a:lnTo>
                  <a:pt x="216382" y="44488"/>
                </a:lnTo>
                <a:lnTo>
                  <a:pt x="216839" y="39916"/>
                </a:lnTo>
                <a:close/>
              </a:path>
              <a:path w="1423034" h="76200">
                <a:moveTo>
                  <a:pt x="281000" y="24638"/>
                </a:moveTo>
                <a:lnTo>
                  <a:pt x="279958" y="19456"/>
                </a:lnTo>
                <a:lnTo>
                  <a:pt x="275780" y="10477"/>
                </a:lnTo>
                <a:lnTo>
                  <a:pt x="273011" y="7353"/>
                </a:lnTo>
                <a:lnTo>
                  <a:pt x="273011" y="26162"/>
                </a:lnTo>
                <a:lnTo>
                  <a:pt x="273011" y="34823"/>
                </a:lnTo>
                <a:lnTo>
                  <a:pt x="258038" y="53949"/>
                </a:lnTo>
                <a:lnTo>
                  <a:pt x="248716" y="53949"/>
                </a:lnTo>
                <a:lnTo>
                  <a:pt x="233730" y="34823"/>
                </a:lnTo>
                <a:lnTo>
                  <a:pt x="233730" y="26162"/>
                </a:lnTo>
                <a:lnTo>
                  <a:pt x="248716" y="6985"/>
                </a:lnTo>
                <a:lnTo>
                  <a:pt x="258038" y="6985"/>
                </a:lnTo>
                <a:lnTo>
                  <a:pt x="273011" y="26162"/>
                </a:lnTo>
                <a:lnTo>
                  <a:pt x="273011" y="7353"/>
                </a:lnTo>
                <a:lnTo>
                  <a:pt x="272694" y="6985"/>
                </a:lnTo>
                <a:lnTo>
                  <a:pt x="264528" y="1905"/>
                </a:lnTo>
                <a:lnTo>
                  <a:pt x="259448" y="647"/>
                </a:lnTo>
                <a:lnTo>
                  <a:pt x="247307" y="647"/>
                </a:lnTo>
                <a:lnTo>
                  <a:pt x="225666" y="24638"/>
                </a:lnTo>
                <a:lnTo>
                  <a:pt x="225666" y="36372"/>
                </a:lnTo>
                <a:lnTo>
                  <a:pt x="247307" y="60286"/>
                </a:lnTo>
                <a:lnTo>
                  <a:pt x="259448" y="60286"/>
                </a:lnTo>
                <a:lnTo>
                  <a:pt x="281000" y="36372"/>
                </a:lnTo>
                <a:lnTo>
                  <a:pt x="281000" y="24638"/>
                </a:lnTo>
                <a:close/>
              </a:path>
              <a:path w="1423034" h="76200">
                <a:moveTo>
                  <a:pt x="353949" y="23050"/>
                </a:moveTo>
                <a:lnTo>
                  <a:pt x="353936" y="15379"/>
                </a:lnTo>
                <a:lnTo>
                  <a:pt x="353123" y="12166"/>
                </a:lnTo>
                <a:lnTo>
                  <a:pt x="350380" y="7810"/>
                </a:lnTo>
                <a:lnTo>
                  <a:pt x="349783" y="6845"/>
                </a:lnTo>
                <a:lnTo>
                  <a:pt x="347510" y="4838"/>
                </a:lnTo>
                <a:lnTo>
                  <a:pt x="346100" y="4178"/>
                </a:lnTo>
                <a:lnTo>
                  <a:pt x="346100" y="15379"/>
                </a:lnTo>
                <a:lnTo>
                  <a:pt x="346049" y="23050"/>
                </a:lnTo>
                <a:lnTo>
                  <a:pt x="345008" y="25666"/>
                </a:lnTo>
                <a:lnTo>
                  <a:pt x="340664" y="29260"/>
                </a:lnTo>
                <a:lnTo>
                  <a:pt x="337820" y="30162"/>
                </a:lnTo>
                <a:lnTo>
                  <a:pt x="321716" y="30162"/>
                </a:lnTo>
                <a:lnTo>
                  <a:pt x="321716" y="7810"/>
                </a:lnTo>
                <a:lnTo>
                  <a:pt x="337794" y="7810"/>
                </a:lnTo>
                <a:lnTo>
                  <a:pt x="340626" y="8737"/>
                </a:lnTo>
                <a:lnTo>
                  <a:pt x="345008" y="12484"/>
                </a:lnTo>
                <a:lnTo>
                  <a:pt x="346100" y="15379"/>
                </a:lnTo>
                <a:lnTo>
                  <a:pt x="346100" y="4178"/>
                </a:lnTo>
                <a:lnTo>
                  <a:pt x="341757" y="2095"/>
                </a:lnTo>
                <a:lnTo>
                  <a:pt x="338518" y="1422"/>
                </a:lnTo>
                <a:lnTo>
                  <a:pt x="313944" y="1422"/>
                </a:lnTo>
                <a:lnTo>
                  <a:pt x="313944" y="59512"/>
                </a:lnTo>
                <a:lnTo>
                  <a:pt x="321716" y="59512"/>
                </a:lnTo>
                <a:lnTo>
                  <a:pt x="321716" y="36588"/>
                </a:lnTo>
                <a:lnTo>
                  <a:pt x="338518" y="36588"/>
                </a:lnTo>
                <a:lnTo>
                  <a:pt x="341757" y="35928"/>
                </a:lnTo>
                <a:lnTo>
                  <a:pt x="347510" y="33286"/>
                </a:lnTo>
                <a:lnTo>
                  <a:pt x="349783" y="31343"/>
                </a:lnTo>
                <a:lnTo>
                  <a:pt x="350545" y="30162"/>
                </a:lnTo>
                <a:lnTo>
                  <a:pt x="353123" y="26225"/>
                </a:lnTo>
                <a:lnTo>
                  <a:pt x="353949" y="23050"/>
                </a:lnTo>
                <a:close/>
              </a:path>
              <a:path w="1423034" h="76200">
                <a:moveTo>
                  <a:pt x="372008" y="1422"/>
                </a:moveTo>
                <a:lnTo>
                  <a:pt x="364236" y="1422"/>
                </a:lnTo>
                <a:lnTo>
                  <a:pt x="364236" y="59512"/>
                </a:lnTo>
                <a:lnTo>
                  <a:pt x="372008" y="59512"/>
                </a:lnTo>
                <a:lnTo>
                  <a:pt x="372008" y="1422"/>
                </a:lnTo>
                <a:close/>
              </a:path>
              <a:path w="1423034" h="76200">
                <a:moveTo>
                  <a:pt x="434263" y="1422"/>
                </a:moveTo>
                <a:lnTo>
                  <a:pt x="426885" y="1422"/>
                </a:lnTo>
                <a:lnTo>
                  <a:pt x="426885" y="47637"/>
                </a:lnTo>
                <a:lnTo>
                  <a:pt x="403136" y="13195"/>
                </a:lnTo>
                <a:lnTo>
                  <a:pt x="395033" y="1422"/>
                </a:lnTo>
                <a:lnTo>
                  <a:pt x="387096" y="1422"/>
                </a:lnTo>
                <a:lnTo>
                  <a:pt x="387096" y="59512"/>
                </a:lnTo>
                <a:lnTo>
                  <a:pt x="394436" y="59512"/>
                </a:lnTo>
                <a:lnTo>
                  <a:pt x="394436" y="13195"/>
                </a:lnTo>
                <a:lnTo>
                  <a:pt x="426326" y="59512"/>
                </a:lnTo>
                <a:lnTo>
                  <a:pt x="434263" y="59512"/>
                </a:lnTo>
                <a:lnTo>
                  <a:pt x="434263" y="47637"/>
                </a:lnTo>
                <a:lnTo>
                  <a:pt x="434263" y="1422"/>
                </a:lnTo>
                <a:close/>
              </a:path>
              <a:path w="1423034" h="76200">
                <a:moveTo>
                  <a:pt x="486651" y="1422"/>
                </a:moveTo>
                <a:lnTo>
                  <a:pt x="449580" y="1422"/>
                </a:lnTo>
                <a:lnTo>
                  <a:pt x="449580" y="59512"/>
                </a:lnTo>
                <a:lnTo>
                  <a:pt x="486651" y="59512"/>
                </a:lnTo>
                <a:lnTo>
                  <a:pt x="486651" y="53035"/>
                </a:lnTo>
                <a:lnTo>
                  <a:pt x="457352" y="53035"/>
                </a:lnTo>
                <a:lnTo>
                  <a:pt x="457352" y="32791"/>
                </a:lnTo>
                <a:lnTo>
                  <a:pt x="484327" y="32791"/>
                </a:lnTo>
                <a:lnTo>
                  <a:pt x="484327" y="26403"/>
                </a:lnTo>
                <a:lnTo>
                  <a:pt x="457352" y="26403"/>
                </a:lnTo>
                <a:lnTo>
                  <a:pt x="457352" y="7886"/>
                </a:lnTo>
                <a:lnTo>
                  <a:pt x="486651" y="7886"/>
                </a:lnTo>
                <a:lnTo>
                  <a:pt x="486651" y="1422"/>
                </a:lnTo>
                <a:close/>
              </a:path>
              <a:path w="1423034" h="76200">
                <a:moveTo>
                  <a:pt x="558876" y="40081"/>
                </a:moveTo>
                <a:lnTo>
                  <a:pt x="535863" y="24879"/>
                </a:lnTo>
                <a:lnTo>
                  <a:pt x="532841" y="23914"/>
                </a:lnTo>
                <a:lnTo>
                  <a:pt x="528497" y="22072"/>
                </a:lnTo>
                <a:lnTo>
                  <a:pt x="526961" y="21043"/>
                </a:lnTo>
                <a:lnTo>
                  <a:pt x="525183" y="18770"/>
                </a:lnTo>
                <a:lnTo>
                  <a:pt x="524738" y="17360"/>
                </a:lnTo>
                <a:lnTo>
                  <a:pt x="524827" y="12611"/>
                </a:lnTo>
                <a:lnTo>
                  <a:pt x="525767" y="10642"/>
                </a:lnTo>
                <a:lnTo>
                  <a:pt x="529882" y="7683"/>
                </a:lnTo>
                <a:lnTo>
                  <a:pt x="532765" y="6946"/>
                </a:lnTo>
                <a:lnTo>
                  <a:pt x="540067" y="6946"/>
                </a:lnTo>
                <a:lnTo>
                  <a:pt x="543090" y="7785"/>
                </a:lnTo>
                <a:lnTo>
                  <a:pt x="547979" y="11150"/>
                </a:lnTo>
                <a:lnTo>
                  <a:pt x="549033" y="13322"/>
                </a:lnTo>
                <a:lnTo>
                  <a:pt x="549160" y="16916"/>
                </a:lnTo>
                <a:lnTo>
                  <a:pt x="556933" y="16916"/>
                </a:lnTo>
                <a:lnTo>
                  <a:pt x="556933" y="13322"/>
                </a:lnTo>
                <a:lnTo>
                  <a:pt x="556006" y="10312"/>
                </a:lnTo>
                <a:lnTo>
                  <a:pt x="553415" y="6946"/>
                </a:lnTo>
                <a:lnTo>
                  <a:pt x="552284" y="5473"/>
                </a:lnTo>
                <a:lnTo>
                  <a:pt x="549808" y="3657"/>
                </a:lnTo>
                <a:lnTo>
                  <a:pt x="543598" y="1244"/>
                </a:lnTo>
                <a:lnTo>
                  <a:pt x="540169" y="647"/>
                </a:lnTo>
                <a:lnTo>
                  <a:pt x="532434" y="647"/>
                </a:lnTo>
                <a:lnTo>
                  <a:pt x="517055" y="12611"/>
                </a:lnTo>
                <a:lnTo>
                  <a:pt x="517055" y="19062"/>
                </a:lnTo>
                <a:lnTo>
                  <a:pt x="539877" y="33528"/>
                </a:lnTo>
                <a:lnTo>
                  <a:pt x="542836" y="34480"/>
                </a:lnTo>
                <a:lnTo>
                  <a:pt x="547243" y="36410"/>
                </a:lnTo>
                <a:lnTo>
                  <a:pt x="548817" y="37541"/>
                </a:lnTo>
                <a:lnTo>
                  <a:pt x="550710" y="40132"/>
                </a:lnTo>
                <a:lnTo>
                  <a:pt x="551192" y="41783"/>
                </a:lnTo>
                <a:lnTo>
                  <a:pt x="551154" y="46215"/>
                </a:lnTo>
                <a:lnTo>
                  <a:pt x="540258" y="53949"/>
                </a:lnTo>
                <a:lnTo>
                  <a:pt x="535165" y="53949"/>
                </a:lnTo>
                <a:lnTo>
                  <a:pt x="523176" y="44983"/>
                </a:lnTo>
                <a:lnTo>
                  <a:pt x="523176" y="41897"/>
                </a:lnTo>
                <a:lnTo>
                  <a:pt x="515366" y="41897"/>
                </a:lnTo>
                <a:lnTo>
                  <a:pt x="515366" y="46215"/>
                </a:lnTo>
                <a:lnTo>
                  <a:pt x="516356" y="49733"/>
                </a:lnTo>
                <a:lnTo>
                  <a:pt x="520293" y="55143"/>
                </a:lnTo>
                <a:lnTo>
                  <a:pt x="522947" y="57124"/>
                </a:lnTo>
                <a:lnTo>
                  <a:pt x="529628" y="59651"/>
                </a:lnTo>
                <a:lnTo>
                  <a:pt x="533361" y="60286"/>
                </a:lnTo>
                <a:lnTo>
                  <a:pt x="541566" y="60286"/>
                </a:lnTo>
                <a:lnTo>
                  <a:pt x="545236" y="59651"/>
                </a:lnTo>
                <a:lnTo>
                  <a:pt x="551649" y="57200"/>
                </a:lnTo>
                <a:lnTo>
                  <a:pt x="554202" y="55346"/>
                </a:lnTo>
                <a:lnTo>
                  <a:pt x="555256" y="53949"/>
                </a:lnTo>
                <a:lnTo>
                  <a:pt x="557936" y="50431"/>
                </a:lnTo>
                <a:lnTo>
                  <a:pt x="558850" y="47396"/>
                </a:lnTo>
                <a:lnTo>
                  <a:pt x="558876" y="40081"/>
                </a:lnTo>
                <a:close/>
              </a:path>
              <a:path w="1423034" h="76200">
                <a:moveTo>
                  <a:pt x="614133" y="59512"/>
                </a:moveTo>
                <a:lnTo>
                  <a:pt x="608126" y="43243"/>
                </a:lnTo>
                <a:lnTo>
                  <a:pt x="605713" y="36728"/>
                </a:lnTo>
                <a:lnTo>
                  <a:pt x="598373" y="16852"/>
                </a:lnTo>
                <a:lnTo>
                  <a:pt x="598373" y="36728"/>
                </a:lnTo>
                <a:lnTo>
                  <a:pt x="578612" y="36728"/>
                </a:lnTo>
                <a:lnTo>
                  <a:pt x="588530" y="9144"/>
                </a:lnTo>
                <a:lnTo>
                  <a:pt x="598373" y="36728"/>
                </a:lnTo>
                <a:lnTo>
                  <a:pt x="598373" y="16852"/>
                </a:lnTo>
                <a:lnTo>
                  <a:pt x="595528" y="9144"/>
                </a:lnTo>
                <a:lnTo>
                  <a:pt x="592683" y="1422"/>
                </a:lnTo>
                <a:lnTo>
                  <a:pt x="584479" y="1422"/>
                </a:lnTo>
                <a:lnTo>
                  <a:pt x="562724" y="59512"/>
                </a:lnTo>
                <a:lnTo>
                  <a:pt x="570712" y="59512"/>
                </a:lnTo>
                <a:lnTo>
                  <a:pt x="576491" y="43243"/>
                </a:lnTo>
                <a:lnTo>
                  <a:pt x="600570" y="43243"/>
                </a:lnTo>
                <a:lnTo>
                  <a:pt x="606094" y="59512"/>
                </a:lnTo>
                <a:lnTo>
                  <a:pt x="614133" y="59512"/>
                </a:lnTo>
                <a:close/>
              </a:path>
              <a:path w="1423034" h="76200">
                <a:moveTo>
                  <a:pt x="658279" y="34886"/>
                </a:moveTo>
                <a:lnTo>
                  <a:pt x="636752" y="34886"/>
                </a:lnTo>
                <a:lnTo>
                  <a:pt x="636752" y="41262"/>
                </a:lnTo>
                <a:lnTo>
                  <a:pt x="658279" y="41262"/>
                </a:lnTo>
                <a:lnTo>
                  <a:pt x="658279" y="34886"/>
                </a:lnTo>
                <a:close/>
              </a:path>
              <a:path w="1423034" h="76200">
                <a:moveTo>
                  <a:pt x="695083" y="1422"/>
                </a:moveTo>
                <a:lnTo>
                  <a:pt x="687324" y="1422"/>
                </a:lnTo>
                <a:lnTo>
                  <a:pt x="687324" y="59512"/>
                </a:lnTo>
                <a:lnTo>
                  <a:pt x="695083" y="59512"/>
                </a:lnTo>
                <a:lnTo>
                  <a:pt x="695083" y="1422"/>
                </a:lnTo>
                <a:close/>
              </a:path>
              <a:path w="1423034" h="76200">
                <a:moveTo>
                  <a:pt x="744753" y="27482"/>
                </a:moveTo>
                <a:lnTo>
                  <a:pt x="736155" y="16865"/>
                </a:lnTo>
                <a:lnTo>
                  <a:pt x="727786" y="16865"/>
                </a:lnTo>
                <a:lnTo>
                  <a:pt x="724687" y="17627"/>
                </a:lnTo>
                <a:lnTo>
                  <a:pt x="719848" y="20650"/>
                </a:lnTo>
                <a:lnTo>
                  <a:pt x="717994" y="22250"/>
                </a:lnTo>
                <a:lnTo>
                  <a:pt x="716699" y="23952"/>
                </a:lnTo>
                <a:lnTo>
                  <a:pt x="716445" y="17475"/>
                </a:lnTo>
                <a:lnTo>
                  <a:pt x="709536" y="17475"/>
                </a:lnTo>
                <a:lnTo>
                  <a:pt x="709536" y="59512"/>
                </a:lnTo>
                <a:lnTo>
                  <a:pt x="716749" y="59512"/>
                </a:lnTo>
                <a:lnTo>
                  <a:pt x="716851" y="29591"/>
                </a:lnTo>
                <a:lnTo>
                  <a:pt x="718045" y="28028"/>
                </a:lnTo>
                <a:lnTo>
                  <a:pt x="719747" y="26479"/>
                </a:lnTo>
                <a:lnTo>
                  <a:pt x="723519" y="23952"/>
                </a:lnTo>
                <a:lnTo>
                  <a:pt x="724014" y="23622"/>
                </a:lnTo>
                <a:lnTo>
                  <a:pt x="726643" y="22910"/>
                </a:lnTo>
                <a:lnTo>
                  <a:pt x="731875" y="22910"/>
                </a:lnTo>
                <a:lnTo>
                  <a:pt x="737552" y="31407"/>
                </a:lnTo>
                <a:lnTo>
                  <a:pt x="737552" y="59512"/>
                </a:lnTo>
                <a:lnTo>
                  <a:pt x="744753" y="59512"/>
                </a:lnTo>
                <a:lnTo>
                  <a:pt x="744753" y="27482"/>
                </a:lnTo>
                <a:close/>
              </a:path>
              <a:path w="1423034" h="76200">
                <a:moveTo>
                  <a:pt x="776732" y="17475"/>
                </a:moveTo>
                <a:lnTo>
                  <a:pt x="766940" y="17475"/>
                </a:lnTo>
                <a:lnTo>
                  <a:pt x="766940" y="12522"/>
                </a:lnTo>
                <a:lnTo>
                  <a:pt x="767270" y="10528"/>
                </a:lnTo>
                <a:lnTo>
                  <a:pt x="768629" y="7759"/>
                </a:lnTo>
                <a:lnTo>
                  <a:pt x="770242" y="7073"/>
                </a:lnTo>
                <a:lnTo>
                  <a:pt x="776693" y="7073"/>
                </a:lnTo>
                <a:lnTo>
                  <a:pt x="776693" y="1422"/>
                </a:lnTo>
                <a:lnTo>
                  <a:pt x="769747" y="1422"/>
                </a:lnTo>
                <a:lnTo>
                  <a:pt x="767638" y="1727"/>
                </a:lnTo>
                <a:lnTo>
                  <a:pt x="759777" y="17475"/>
                </a:lnTo>
                <a:lnTo>
                  <a:pt x="752741" y="17475"/>
                </a:lnTo>
                <a:lnTo>
                  <a:pt x="752741" y="23304"/>
                </a:lnTo>
                <a:lnTo>
                  <a:pt x="759777" y="23304"/>
                </a:lnTo>
                <a:lnTo>
                  <a:pt x="759777" y="59512"/>
                </a:lnTo>
                <a:lnTo>
                  <a:pt x="766940" y="59512"/>
                </a:lnTo>
                <a:lnTo>
                  <a:pt x="766940" y="23304"/>
                </a:lnTo>
                <a:lnTo>
                  <a:pt x="776732" y="23304"/>
                </a:lnTo>
                <a:lnTo>
                  <a:pt x="776732" y="17475"/>
                </a:lnTo>
                <a:close/>
              </a:path>
              <a:path w="1423034" h="76200">
                <a:moveTo>
                  <a:pt x="821461" y="34010"/>
                </a:moveTo>
                <a:lnTo>
                  <a:pt x="820661" y="30086"/>
                </a:lnTo>
                <a:lnTo>
                  <a:pt x="817473" y="23558"/>
                </a:lnTo>
                <a:lnTo>
                  <a:pt x="816394" y="22390"/>
                </a:lnTo>
                <a:lnTo>
                  <a:pt x="815174" y="21043"/>
                </a:lnTo>
                <a:lnTo>
                  <a:pt x="814031" y="20370"/>
                </a:lnTo>
                <a:lnTo>
                  <a:pt x="814031" y="35471"/>
                </a:lnTo>
                <a:lnTo>
                  <a:pt x="814031" y="41630"/>
                </a:lnTo>
                <a:lnTo>
                  <a:pt x="804545" y="54457"/>
                </a:lnTo>
                <a:lnTo>
                  <a:pt x="798410" y="54457"/>
                </a:lnTo>
                <a:lnTo>
                  <a:pt x="789266" y="41630"/>
                </a:lnTo>
                <a:lnTo>
                  <a:pt x="789266" y="35471"/>
                </a:lnTo>
                <a:lnTo>
                  <a:pt x="798410" y="22390"/>
                </a:lnTo>
                <a:lnTo>
                  <a:pt x="804545" y="22390"/>
                </a:lnTo>
                <a:lnTo>
                  <a:pt x="814031" y="35471"/>
                </a:lnTo>
                <a:lnTo>
                  <a:pt x="814031" y="20370"/>
                </a:lnTo>
                <a:lnTo>
                  <a:pt x="809218" y="17526"/>
                </a:lnTo>
                <a:lnTo>
                  <a:pt x="805637" y="16649"/>
                </a:lnTo>
                <a:lnTo>
                  <a:pt x="797318" y="16649"/>
                </a:lnTo>
                <a:lnTo>
                  <a:pt x="781837" y="34010"/>
                </a:lnTo>
                <a:lnTo>
                  <a:pt x="781837" y="43040"/>
                </a:lnTo>
                <a:lnTo>
                  <a:pt x="797318" y="60198"/>
                </a:lnTo>
                <a:lnTo>
                  <a:pt x="805637" y="60198"/>
                </a:lnTo>
                <a:lnTo>
                  <a:pt x="809218" y="59334"/>
                </a:lnTo>
                <a:lnTo>
                  <a:pt x="815174" y="55854"/>
                </a:lnTo>
                <a:lnTo>
                  <a:pt x="816457" y="54457"/>
                </a:lnTo>
                <a:lnTo>
                  <a:pt x="817473" y="53365"/>
                </a:lnTo>
                <a:lnTo>
                  <a:pt x="820661" y="46888"/>
                </a:lnTo>
                <a:lnTo>
                  <a:pt x="821461" y="43040"/>
                </a:lnTo>
                <a:lnTo>
                  <a:pt x="821461" y="34010"/>
                </a:lnTo>
                <a:close/>
              </a:path>
              <a:path w="1423034" h="76200">
                <a:moveTo>
                  <a:pt x="853998" y="16954"/>
                </a:moveTo>
                <a:lnTo>
                  <a:pt x="849769" y="16954"/>
                </a:lnTo>
                <a:lnTo>
                  <a:pt x="847039" y="17691"/>
                </a:lnTo>
                <a:lnTo>
                  <a:pt x="842835" y="20624"/>
                </a:lnTo>
                <a:lnTo>
                  <a:pt x="841197" y="22453"/>
                </a:lnTo>
                <a:lnTo>
                  <a:pt x="840016" y="24638"/>
                </a:lnTo>
                <a:lnTo>
                  <a:pt x="839762" y="17475"/>
                </a:lnTo>
                <a:lnTo>
                  <a:pt x="832980" y="17475"/>
                </a:lnTo>
                <a:lnTo>
                  <a:pt x="832980" y="59512"/>
                </a:lnTo>
                <a:lnTo>
                  <a:pt x="840193" y="59512"/>
                </a:lnTo>
                <a:lnTo>
                  <a:pt x="840193" y="29984"/>
                </a:lnTo>
                <a:lnTo>
                  <a:pt x="841108" y="28727"/>
                </a:lnTo>
                <a:lnTo>
                  <a:pt x="850912" y="23558"/>
                </a:lnTo>
                <a:lnTo>
                  <a:pt x="853998" y="23558"/>
                </a:lnTo>
                <a:lnTo>
                  <a:pt x="853998" y="16954"/>
                </a:lnTo>
                <a:close/>
              </a:path>
              <a:path w="1423034" h="76200">
                <a:moveTo>
                  <a:pt x="923874" y="27520"/>
                </a:moveTo>
                <a:lnTo>
                  <a:pt x="922909" y="23952"/>
                </a:lnTo>
                <a:lnTo>
                  <a:pt x="922769" y="23609"/>
                </a:lnTo>
                <a:lnTo>
                  <a:pt x="922248" y="22910"/>
                </a:lnTo>
                <a:lnTo>
                  <a:pt x="918768" y="18237"/>
                </a:lnTo>
                <a:lnTo>
                  <a:pt x="915416" y="16865"/>
                </a:lnTo>
                <a:lnTo>
                  <a:pt x="907186" y="16865"/>
                </a:lnTo>
                <a:lnTo>
                  <a:pt x="895756" y="24384"/>
                </a:lnTo>
                <a:lnTo>
                  <a:pt x="896594" y="27520"/>
                </a:lnTo>
                <a:lnTo>
                  <a:pt x="895642" y="23964"/>
                </a:lnTo>
                <a:lnTo>
                  <a:pt x="895502" y="23609"/>
                </a:lnTo>
                <a:lnTo>
                  <a:pt x="894981" y="22910"/>
                </a:lnTo>
                <a:lnTo>
                  <a:pt x="891489" y="18237"/>
                </a:lnTo>
                <a:lnTo>
                  <a:pt x="888136" y="16865"/>
                </a:lnTo>
                <a:lnTo>
                  <a:pt x="879906" y="16865"/>
                </a:lnTo>
                <a:lnTo>
                  <a:pt x="876922" y="17627"/>
                </a:lnTo>
                <a:lnTo>
                  <a:pt x="872147" y="20650"/>
                </a:lnTo>
                <a:lnTo>
                  <a:pt x="870343" y="22250"/>
                </a:lnTo>
                <a:lnTo>
                  <a:pt x="869099" y="23952"/>
                </a:lnTo>
                <a:lnTo>
                  <a:pt x="868845" y="17475"/>
                </a:lnTo>
                <a:lnTo>
                  <a:pt x="861936" y="17475"/>
                </a:lnTo>
                <a:lnTo>
                  <a:pt x="861936" y="59512"/>
                </a:lnTo>
                <a:lnTo>
                  <a:pt x="869149" y="59512"/>
                </a:lnTo>
                <a:lnTo>
                  <a:pt x="869238" y="29591"/>
                </a:lnTo>
                <a:lnTo>
                  <a:pt x="870381" y="28028"/>
                </a:lnTo>
                <a:lnTo>
                  <a:pt x="872020" y="26479"/>
                </a:lnTo>
                <a:lnTo>
                  <a:pt x="875626" y="23952"/>
                </a:lnTo>
                <a:lnTo>
                  <a:pt x="876109" y="23622"/>
                </a:lnTo>
                <a:lnTo>
                  <a:pt x="878611" y="22910"/>
                </a:lnTo>
                <a:lnTo>
                  <a:pt x="883678" y="22910"/>
                </a:lnTo>
                <a:lnTo>
                  <a:pt x="889342" y="31407"/>
                </a:lnTo>
                <a:lnTo>
                  <a:pt x="889342" y="59512"/>
                </a:lnTo>
                <a:lnTo>
                  <a:pt x="896594" y="59512"/>
                </a:lnTo>
                <a:lnTo>
                  <a:pt x="896594" y="29641"/>
                </a:lnTo>
                <a:lnTo>
                  <a:pt x="896594" y="29324"/>
                </a:lnTo>
                <a:lnTo>
                  <a:pt x="897661" y="27952"/>
                </a:lnTo>
                <a:lnTo>
                  <a:pt x="899337" y="26403"/>
                </a:lnTo>
                <a:lnTo>
                  <a:pt x="903427" y="23609"/>
                </a:lnTo>
                <a:lnTo>
                  <a:pt x="905941" y="22910"/>
                </a:lnTo>
                <a:lnTo>
                  <a:pt x="911009" y="22910"/>
                </a:lnTo>
                <a:lnTo>
                  <a:pt x="916660" y="31407"/>
                </a:lnTo>
                <a:lnTo>
                  <a:pt x="916660" y="59512"/>
                </a:lnTo>
                <a:lnTo>
                  <a:pt x="923874" y="59512"/>
                </a:lnTo>
                <a:lnTo>
                  <a:pt x="923874" y="27520"/>
                </a:lnTo>
                <a:close/>
              </a:path>
              <a:path w="1423034" h="76200">
                <a:moveTo>
                  <a:pt x="970102" y="39052"/>
                </a:moveTo>
                <a:lnTo>
                  <a:pt x="955649" y="16738"/>
                </a:lnTo>
                <a:lnTo>
                  <a:pt x="950125" y="16738"/>
                </a:lnTo>
                <a:lnTo>
                  <a:pt x="936180" y="27787"/>
                </a:lnTo>
                <a:lnTo>
                  <a:pt x="936180" y="31242"/>
                </a:lnTo>
                <a:lnTo>
                  <a:pt x="943178" y="31242"/>
                </a:lnTo>
                <a:lnTo>
                  <a:pt x="943292" y="27787"/>
                </a:lnTo>
                <a:lnTo>
                  <a:pt x="944168" y="25755"/>
                </a:lnTo>
                <a:lnTo>
                  <a:pt x="948131" y="22821"/>
                </a:lnTo>
                <a:lnTo>
                  <a:pt x="950582" y="22098"/>
                </a:lnTo>
                <a:lnTo>
                  <a:pt x="956221" y="22098"/>
                </a:lnTo>
                <a:lnTo>
                  <a:pt x="958481" y="22758"/>
                </a:lnTo>
                <a:lnTo>
                  <a:pt x="962050" y="25438"/>
                </a:lnTo>
                <a:lnTo>
                  <a:pt x="962888" y="27787"/>
                </a:lnTo>
                <a:lnTo>
                  <a:pt x="962939" y="34442"/>
                </a:lnTo>
                <a:lnTo>
                  <a:pt x="962901" y="39052"/>
                </a:lnTo>
                <a:lnTo>
                  <a:pt x="962901" y="47599"/>
                </a:lnTo>
                <a:lnTo>
                  <a:pt x="961339" y="49669"/>
                </a:lnTo>
                <a:lnTo>
                  <a:pt x="959421" y="51384"/>
                </a:lnTo>
                <a:lnTo>
                  <a:pt x="954811" y="54089"/>
                </a:lnTo>
                <a:lnTo>
                  <a:pt x="952220" y="54762"/>
                </a:lnTo>
                <a:lnTo>
                  <a:pt x="946759" y="54762"/>
                </a:lnTo>
                <a:lnTo>
                  <a:pt x="944791" y="54140"/>
                </a:lnTo>
                <a:lnTo>
                  <a:pt x="942111" y="51638"/>
                </a:lnTo>
                <a:lnTo>
                  <a:pt x="941451" y="49961"/>
                </a:lnTo>
                <a:lnTo>
                  <a:pt x="941451" y="44780"/>
                </a:lnTo>
                <a:lnTo>
                  <a:pt x="943114" y="42570"/>
                </a:lnTo>
                <a:lnTo>
                  <a:pt x="949756" y="39865"/>
                </a:lnTo>
                <a:lnTo>
                  <a:pt x="955243" y="39141"/>
                </a:lnTo>
                <a:lnTo>
                  <a:pt x="962901" y="39052"/>
                </a:lnTo>
                <a:lnTo>
                  <a:pt x="962901" y="34455"/>
                </a:lnTo>
                <a:lnTo>
                  <a:pt x="934237" y="44386"/>
                </a:lnTo>
                <a:lnTo>
                  <a:pt x="934237" y="50812"/>
                </a:lnTo>
                <a:lnTo>
                  <a:pt x="945032" y="60286"/>
                </a:lnTo>
                <a:lnTo>
                  <a:pt x="950836" y="60286"/>
                </a:lnTo>
                <a:lnTo>
                  <a:pt x="953808" y="59639"/>
                </a:lnTo>
                <a:lnTo>
                  <a:pt x="958900" y="57010"/>
                </a:lnTo>
                <a:lnTo>
                  <a:pt x="961148" y="55283"/>
                </a:lnTo>
                <a:lnTo>
                  <a:pt x="961605" y="54762"/>
                </a:lnTo>
                <a:lnTo>
                  <a:pt x="963066" y="53124"/>
                </a:lnTo>
                <a:lnTo>
                  <a:pt x="963371" y="59512"/>
                </a:lnTo>
                <a:lnTo>
                  <a:pt x="970102" y="59512"/>
                </a:lnTo>
                <a:lnTo>
                  <a:pt x="970102" y="53124"/>
                </a:lnTo>
                <a:lnTo>
                  <a:pt x="970102" y="39052"/>
                </a:lnTo>
                <a:close/>
              </a:path>
              <a:path w="1423034" h="76200">
                <a:moveTo>
                  <a:pt x="1018730" y="45008"/>
                </a:moveTo>
                <a:lnTo>
                  <a:pt x="1011605" y="45008"/>
                </a:lnTo>
                <a:lnTo>
                  <a:pt x="1011516" y="48094"/>
                </a:lnTo>
                <a:lnTo>
                  <a:pt x="1010513" y="50431"/>
                </a:lnTo>
                <a:lnTo>
                  <a:pt x="1006665" y="53619"/>
                </a:lnTo>
                <a:lnTo>
                  <a:pt x="1004150" y="54419"/>
                </a:lnTo>
                <a:lnTo>
                  <a:pt x="998372" y="54419"/>
                </a:lnTo>
                <a:lnTo>
                  <a:pt x="988910" y="41948"/>
                </a:lnTo>
                <a:lnTo>
                  <a:pt x="988910" y="33515"/>
                </a:lnTo>
                <a:lnTo>
                  <a:pt x="989914" y="29578"/>
                </a:lnTo>
                <a:lnTo>
                  <a:pt x="993940" y="23964"/>
                </a:lnTo>
                <a:lnTo>
                  <a:pt x="996988" y="22567"/>
                </a:lnTo>
                <a:lnTo>
                  <a:pt x="1004150" y="22567"/>
                </a:lnTo>
                <a:lnTo>
                  <a:pt x="1006589" y="23342"/>
                </a:lnTo>
                <a:lnTo>
                  <a:pt x="1010158" y="26454"/>
                </a:lnTo>
                <a:lnTo>
                  <a:pt x="1011135" y="28575"/>
                </a:lnTo>
                <a:lnTo>
                  <a:pt x="1011313" y="31280"/>
                </a:lnTo>
                <a:lnTo>
                  <a:pt x="1018425" y="31280"/>
                </a:lnTo>
                <a:lnTo>
                  <a:pt x="1018336" y="28003"/>
                </a:lnTo>
                <a:lnTo>
                  <a:pt x="1017524" y="25298"/>
                </a:lnTo>
                <a:lnTo>
                  <a:pt x="1015542" y="22567"/>
                </a:lnTo>
                <a:lnTo>
                  <a:pt x="1014412" y="21005"/>
                </a:lnTo>
                <a:lnTo>
                  <a:pt x="1012342" y="19405"/>
                </a:lnTo>
                <a:lnTo>
                  <a:pt x="1007122" y="17272"/>
                </a:lnTo>
                <a:lnTo>
                  <a:pt x="1004201" y="16738"/>
                </a:lnTo>
                <a:lnTo>
                  <a:pt x="997064" y="16738"/>
                </a:lnTo>
                <a:lnTo>
                  <a:pt x="981481" y="43408"/>
                </a:lnTo>
                <a:lnTo>
                  <a:pt x="982306" y="47434"/>
                </a:lnTo>
                <a:lnTo>
                  <a:pt x="985621" y="53848"/>
                </a:lnTo>
                <a:lnTo>
                  <a:pt x="987920" y="56248"/>
                </a:lnTo>
                <a:lnTo>
                  <a:pt x="993787" y="59448"/>
                </a:lnTo>
                <a:lnTo>
                  <a:pt x="997153" y="60248"/>
                </a:lnTo>
                <a:lnTo>
                  <a:pt x="999604" y="60248"/>
                </a:lnTo>
                <a:lnTo>
                  <a:pt x="995807" y="65341"/>
                </a:lnTo>
                <a:lnTo>
                  <a:pt x="999985" y="65811"/>
                </a:lnTo>
                <a:lnTo>
                  <a:pt x="1001585" y="66192"/>
                </a:lnTo>
                <a:lnTo>
                  <a:pt x="1003427" y="67195"/>
                </a:lnTo>
                <a:lnTo>
                  <a:pt x="1003884" y="67957"/>
                </a:lnTo>
                <a:lnTo>
                  <a:pt x="1003884" y="69862"/>
                </a:lnTo>
                <a:lnTo>
                  <a:pt x="1003528" y="70548"/>
                </a:lnTo>
                <a:lnTo>
                  <a:pt x="1002080" y="71526"/>
                </a:lnTo>
                <a:lnTo>
                  <a:pt x="1001204" y="71767"/>
                </a:lnTo>
                <a:lnTo>
                  <a:pt x="998994" y="71767"/>
                </a:lnTo>
                <a:lnTo>
                  <a:pt x="997826" y="71653"/>
                </a:lnTo>
                <a:lnTo>
                  <a:pt x="995489" y="71158"/>
                </a:lnTo>
                <a:lnTo>
                  <a:pt x="994537" y="70866"/>
                </a:lnTo>
                <a:lnTo>
                  <a:pt x="993787" y="70523"/>
                </a:lnTo>
                <a:lnTo>
                  <a:pt x="992619" y="74536"/>
                </a:lnTo>
                <a:lnTo>
                  <a:pt x="993711" y="74968"/>
                </a:lnTo>
                <a:lnTo>
                  <a:pt x="994879" y="75311"/>
                </a:lnTo>
                <a:lnTo>
                  <a:pt x="997356" y="75857"/>
                </a:lnTo>
                <a:lnTo>
                  <a:pt x="998791" y="75996"/>
                </a:lnTo>
                <a:lnTo>
                  <a:pt x="1002131" y="75996"/>
                </a:lnTo>
                <a:lnTo>
                  <a:pt x="1009281" y="66789"/>
                </a:lnTo>
                <a:lnTo>
                  <a:pt x="1008532" y="65227"/>
                </a:lnTo>
                <a:lnTo>
                  <a:pt x="1005928" y="63309"/>
                </a:lnTo>
                <a:lnTo>
                  <a:pt x="1005573" y="63042"/>
                </a:lnTo>
                <a:lnTo>
                  <a:pt x="1003477" y="62433"/>
                </a:lnTo>
                <a:lnTo>
                  <a:pt x="1002728" y="62407"/>
                </a:lnTo>
                <a:lnTo>
                  <a:pt x="1004303" y="60248"/>
                </a:lnTo>
                <a:lnTo>
                  <a:pt x="1007237" y="59690"/>
                </a:lnTo>
                <a:lnTo>
                  <a:pt x="1011961" y="57696"/>
                </a:lnTo>
                <a:lnTo>
                  <a:pt x="1012571" y="57442"/>
                </a:lnTo>
                <a:lnTo>
                  <a:pt x="1014679" y="55753"/>
                </a:lnTo>
                <a:lnTo>
                  <a:pt x="1015593" y="54419"/>
                </a:lnTo>
                <a:lnTo>
                  <a:pt x="1017816" y="51231"/>
                </a:lnTo>
                <a:lnTo>
                  <a:pt x="1018641" y="48399"/>
                </a:lnTo>
                <a:lnTo>
                  <a:pt x="1018730" y="45008"/>
                </a:lnTo>
                <a:close/>
              </a:path>
              <a:path w="1423034" h="76200">
                <a:moveTo>
                  <a:pt x="1059357" y="1549"/>
                </a:moveTo>
                <a:lnTo>
                  <a:pt x="1055128" y="1549"/>
                </a:lnTo>
                <a:lnTo>
                  <a:pt x="1055001" y="2768"/>
                </a:lnTo>
                <a:lnTo>
                  <a:pt x="1054722" y="3644"/>
                </a:lnTo>
                <a:lnTo>
                  <a:pt x="1053807" y="4800"/>
                </a:lnTo>
                <a:lnTo>
                  <a:pt x="1053223" y="5092"/>
                </a:lnTo>
                <a:lnTo>
                  <a:pt x="1051902" y="5092"/>
                </a:lnTo>
                <a:lnTo>
                  <a:pt x="1046810" y="3213"/>
                </a:lnTo>
                <a:lnTo>
                  <a:pt x="1045679" y="2755"/>
                </a:lnTo>
                <a:lnTo>
                  <a:pt x="1043444" y="1968"/>
                </a:lnTo>
                <a:lnTo>
                  <a:pt x="1042276" y="1765"/>
                </a:lnTo>
                <a:lnTo>
                  <a:pt x="1038948" y="1765"/>
                </a:lnTo>
                <a:lnTo>
                  <a:pt x="1037323" y="2540"/>
                </a:lnTo>
                <a:lnTo>
                  <a:pt x="1035164" y="5651"/>
                </a:lnTo>
                <a:lnTo>
                  <a:pt x="1034491" y="7670"/>
                </a:lnTo>
                <a:lnTo>
                  <a:pt x="1034199" y="10401"/>
                </a:lnTo>
                <a:lnTo>
                  <a:pt x="1038428" y="10401"/>
                </a:lnTo>
                <a:lnTo>
                  <a:pt x="1038491" y="9728"/>
                </a:lnTo>
                <a:lnTo>
                  <a:pt x="1038606" y="8953"/>
                </a:lnTo>
                <a:lnTo>
                  <a:pt x="1038872" y="8153"/>
                </a:lnTo>
                <a:lnTo>
                  <a:pt x="1039787" y="6946"/>
                </a:lnTo>
                <a:lnTo>
                  <a:pt x="1040409" y="6642"/>
                </a:lnTo>
                <a:lnTo>
                  <a:pt x="1041844" y="6642"/>
                </a:lnTo>
                <a:lnTo>
                  <a:pt x="1042555" y="6781"/>
                </a:lnTo>
                <a:lnTo>
                  <a:pt x="1043305" y="7048"/>
                </a:lnTo>
                <a:lnTo>
                  <a:pt x="1044917" y="7670"/>
                </a:lnTo>
                <a:lnTo>
                  <a:pt x="1046899" y="8534"/>
                </a:lnTo>
                <a:lnTo>
                  <a:pt x="1047965" y="8953"/>
                </a:lnTo>
                <a:lnTo>
                  <a:pt x="1050213" y="9728"/>
                </a:lnTo>
                <a:lnTo>
                  <a:pt x="1051407" y="9918"/>
                </a:lnTo>
                <a:lnTo>
                  <a:pt x="1054798" y="9918"/>
                </a:lnTo>
                <a:lnTo>
                  <a:pt x="1056373" y="9169"/>
                </a:lnTo>
                <a:lnTo>
                  <a:pt x="1058075" y="6642"/>
                </a:lnTo>
                <a:lnTo>
                  <a:pt x="1058418" y="6146"/>
                </a:lnTo>
                <a:lnTo>
                  <a:pt x="1058748" y="5092"/>
                </a:lnTo>
                <a:lnTo>
                  <a:pt x="1059065" y="4114"/>
                </a:lnTo>
                <a:lnTo>
                  <a:pt x="1059357" y="1549"/>
                </a:lnTo>
                <a:close/>
              </a:path>
              <a:path w="1423034" h="76200">
                <a:moveTo>
                  <a:pt x="1063066" y="39052"/>
                </a:moveTo>
                <a:lnTo>
                  <a:pt x="1048613" y="16738"/>
                </a:lnTo>
                <a:lnTo>
                  <a:pt x="1043089" y="16738"/>
                </a:lnTo>
                <a:lnTo>
                  <a:pt x="1029144" y="27787"/>
                </a:lnTo>
                <a:lnTo>
                  <a:pt x="1029144" y="31242"/>
                </a:lnTo>
                <a:lnTo>
                  <a:pt x="1036142" y="31242"/>
                </a:lnTo>
                <a:lnTo>
                  <a:pt x="1036256" y="27787"/>
                </a:lnTo>
                <a:lnTo>
                  <a:pt x="1037132" y="25755"/>
                </a:lnTo>
                <a:lnTo>
                  <a:pt x="1041095" y="22821"/>
                </a:lnTo>
                <a:lnTo>
                  <a:pt x="1043546" y="22098"/>
                </a:lnTo>
                <a:lnTo>
                  <a:pt x="1049185" y="22098"/>
                </a:lnTo>
                <a:lnTo>
                  <a:pt x="1051445" y="22758"/>
                </a:lnTo>
                <a:lnTo>
                  <a:pt x="1055014" y="25438"/>
                </a:lnTo>
                <a:lnTo>
                  <a:pt x="1055852" y="27787"/>
                </a:lnTo>
                <a:lnTo>
                  <a:pt x="1055903" y="34442"/>
                </a:lnTo>
                <a:lnTo>
                  <a:pt x="1055865" y="39052"/>
                </a:lnTo>
                <a:lnTo>
                  <a:pt x="1055865" y="47599"/>
                </a:lnTo>
                <a:lnTo>
                  <a:pt x="1054303" y="49669"/>
                </a:lnTo>
                <a:lnTo>
                  <a:pt x="1052385" y="51384"/>
                </a:lnTo>
                <a:lnTo>
                  <a:pt x="1047775" y="54089"/>
                </a:lnTo>
                <a:lnTo>
                  <a:pt x="1045184" y="54762"/>
                </a:lnTo>
                <a:lnTo>
                  <a:pt x="1039723" y="54762"/>
                </a:lnTo>
                <a:lnTo>
                  <a:pt x="1037755" y="54140"/>
                </a:lnTo>
                <a:lnTo>
                  <a:pt x="1035075" y="51638"/>
                </a:lnTo>
                <a:lnTo>
                  <a:pt x="1034415" y="49961"/>
                </a:lnTo>
                <a:lnTo>
                  <a:pt x="1034415" y="44780"/>
                </a:lnTo>
                <a:lnTo>
                  <a:pt x="1036078" y="42570"/>
                </a:lnTo>
                <a:lnTo>
                  <a:pt x="1042720" y="39865"/>
                </a:lnTo>
                <a:lnTo>
                  <a:pt x="1048207" y="39141"/>
                </a:lnTo>
                <a:lnTo>
                  <a:pt x="1055865" y="39052"/>
                </a:lnTo>
                <a:lnTo>
                  <a:pt x="1055865" y="34455"/>
                </a:lnTo>
                <a:lnTo>
                  <a:pt x="1027201" y="44386"/>
                </a:lnTo>
                <a:lnTo>
                  <a:pt x="1027201" y="50812"/>
                </a:lnTo>
                <a:lnTo>
                  <a:pt x="1037996" y="60286"/>
                </a:lnTo>
                <a:lnTo>
                  <a:pt x="1043800" y="60286"/>
                </a:lnTo>
                <a:lnTo>
                  <a:pt x="1046772" y="59639"/>
                </a:lnTo>
                <a:lnTo>
                  <a:pt x="1051864" y="57010"/>
                </a:lnTo>
                <a:lnTo>
                  <a:pt x="1054112" y="55283"/>
                </a:lnTo>
                <a:lnTo>
                  <a:pt x="1054569" y="54762"/>
                </a:lnTo>
                <a:lnTo>
                  <a:pt x="1056030" y="53124"/>
                </a:lnTo>
                <a:lnTo>
                  <a:pt x="1056335" y="59512"/>
                </a:lnTo>
                <a:lnTo>
                  <a:pt x="1063066" y="59512"/>
                </a:lnTo>
                <a:lnTo>
                  <a:pt x="1063066" y="53124"/>
                </a:lnTo>
                <a:lnTo>
                  <a:pt x="1063066" y="39052"/>
                </a:lnTo>
                <a:close/>
              </a:path>
              <a:path w="1423034" h="76200">
                <a:moveTo>
                  <a:pt x="1114069" y="34010"/>
                </a:moveTo>
                <a:lnTo>
                  <a:pt x="1113269" y="30086"/>
                </a:lnTo>
                <a:lnTo>
                  <a:pt x="1110081" y="23558"/>
                </a:lnTo>
                <a:lnTo>
                  <a:pt x="1109002" y="22390"/>
                </a:lnTo>
                <a:lnTo>
                  <a:pt x="1107782" y="21043"/>
                </a:lnTo>
                <a:lnTo>
                  <a:pt x="1106639" y="20370"/>
                </a:lnTo>
                <a:lnTo>
                  <a:pt x="1106639" y="35471"/>
                </a:lnTo>
                <a:lnTo>
                  <a:pt x="1106639" y="41630"/>
                </a:lnTo>
                <a:lnTo>
                  <a:pt x="1097153" y="54457"/>
                </a:lnTo>
                <a:lnTo>
                  <a:pt x="1091018" y="54457"/>
                </a:lnTo>
                <a:lnTo>
                  <a:pt x="1081874" y="41630"/>
                </a:lnTo>
                <a:lnTo>
                  <a:pt x="1081874" y="35471"/>
                </a:lnTo>
                <a:lnTo>
                  <a:pt x="1091018" y="22390"/>
                </a:lnTo>
                <a:lnTo>
                  <a:pt x="1097153" y="22390"/>
                </a:lnTo>
                <a:lnTo>
                  <a:pt x="1106639" y="35471"/>
                </a:lnTo>
                <a:lnTo>
                  <a:pt x="1106639" y="20370"/>
                </a:lnTo>
                <a:lnTo>
                  <a:pt x="1101826" y="17526"/>
                </a:lnTo>
                <a:lnTo>
                  <a:pt x="1098245" y="16649"/>
                </a:lnTo>
                <a:lnTo>
                  <a:pt x="1089926" y="16649"/>
                </a:lnTo>
                <a:lnTo>
                  <a:pt x="1074445" y="34010"/>
                </a:lnTo>
                <a:lnTo>
                  <a:pt x="1074445" y="43040"/>
                </a:lnTo>
                <a:lnTo>
                  <a:pt x="1089926" y="60198"/>
                </a:lnTo>
                <a:lnTo>
                  <a:pt x="1098245" y="60198"/>
                </a:lnTo>
                <a:lnTo>
                  <a:pt x="1101826" y="59334"/>
                </a:lnTo>
                <a:lnTo>
                  <a:pt x="1107782" y="55854"/>
                </a:lnTo>
                <a:lnTo>
                  <a:pt x="1109065" y="54457"/>
                </a:lnTo>
                <a:lnTo>
                  <a:pt x="1110081" y="53365"/>
                </a:lnTo>
                <a:lnTo>
                  <a:pt x="1113269" y="46888"/>
                </a:lnTo>
                <a:lnTo>
                  <a:pt x="1114069" y="43040"/>
                </a:lnTo>
                <a:lnTo>
                  <a:pt x="1114069" y="34010"/>
                </a:lnTo>
                <a:close/>
              </a:path>
              <a:path w="1423034" h="76200">
                <a:moveTo>
                  <a:pt x="1190625" y="23050"/>
                </a:moveTo>
                <a:lnTo>
                  <a:pt x="1190599" y="15379"/>
                </a:lnTo>
                <a:lnTo>
                  <a:pt x="1189799" y="12166"/>
                </a:lnTo>
                <a:lnTo>
                  <a:pt x="1187056" y="7810"/>
                </a:lnTo>
                <a:lnTo>
                  <a:pt x="1186459" y="6845"/>
                </a:lnTo>
                <a:lnTo>
                  <a:pt x="1184186" y="4838"/>
                </a:lnTo>
                <a:lnTo>
                  <a:pt x="1182776" y="4178"/>
                </a:lnTo>
                <a:lnTo>
                  <a:pt x="1182776" y="15379"/>
                </a:lnTo>
                <a:lnTo>
                  <a:pt x="1182725" y="23050"/>
                </a:lnTo>
                <a:lnTo>
                  <a:pt x="1181684" y="25666"/>
                </a:lnTo>
                <a:lnTo>
                  <a:pt x="1177340" y="29260"/>
                </a:lnTo>
                <a:lnTo>
                  <a:pt x="1174508" y="30162"/>
                </a:lnTo>
                <a:lnTo>
                  <a:pt x="1158392" y="30162"/>
                </a:lnTo>
                <a:lnTo>
                  <a:pt x="1158392" y="7810"/>
                </a:lnTo>
                <a:lnTo>
                  <a:pt x="1174470" y="7810"/>
                </a:lnTo>
                <a:lnTo>
                  <a:pt x="1177302" y="8737"/>
                </a:lnTo>
                <a:lnTo>
                  <a:pt x="1181684" y="12484"/>
                </a:lnTo>
                <a:lnTo>
                  <a:pt x="1182776" y="15379"/>
                </a:lnTo>
                <a:lnTo>
                  <a:pt x="1182776" y="4178"/>
                </a:lnTo>
                <a:lnTo>
                  <a:pt x="1178433" y="2095"/>
                </a:lnTo>
                <a:lnTo>
                  <a:pt x="1175194" y="1422"/>
                </a:lnTo>
                <a:lnTo>
                  <a:pt x="1150620" y="1422"/>
                </a:lnTo>
                <a:lnTo>
                  <a:pt x="1150620" y="59512"/>
                </a:lnTo>
                <a:lnTo>
                  <a:pt x="1158392" y="59512"/>
                </a:lnTo>
                <a:lnTo>
                  <a:pt x="1158392" y="36588"/>
                </a:lnTo>
                <a:lnTo>
                  <a:pt x="1175194" y="36588"/>
                </a:lnTo>
                <a:lnTo>
                  <a:pt x="1178433" y="35928"/>
                </a:lnTo>
                <a:lnTo>
                  <a:pt x="1184186" y="33286"/>
                </a:lnTo>
                <a:lnTo>
                  <a:pt x="1186459" y="31343"/>
                </a:lnTo>
                <a:lnTo>
                  <a:pt x="1187221" y="30162"/>
                </a:lnTo>
                <a:lnTo>
                  <a:pt x="1189799" y="26225"/>
                </a:lnTo>
                <a:lnTo>
                  <a:pt x="1190625" y="23050"/>
                </a:lnTo>
                <a:close/>
              </a:path>
              <a:path w="1423034" h="76200">
                <a:moveTo>
                  <a:pt x="1230871" y="0"/>
                </a:moveTo>
                <a:lnTo>
                  <a:pt x="1222489" y="0"/>
                </a:lnTo>
                <a:lnTo>
                  <a:pt x="1213726" y="11607"/>
                </a:lnTo>
                <a:lnTo>
                  <a:pt x="1219301" y="11607"/>
                </a:lnTo>
                <a:lnTo>
                  <a:pt x="1230871" y="0"/>
                </a:lnTo>
                <a:close/>
              </a:path>
              <a:path w="1423034" h="76200">
                <a:moveTo>
                  <a:pt x="1235748" y="17475"/>
                </a:moveTo>
                <a:lnTo>
                  <a:pt x="1228496" y="17475"/>
                </a:lnTo>
                <a:lnTo>
                  <a:pt x="1228496" y="47256"/>
                </a:lnTo>
                <a:lnTo>
                  <a:pt x="1227201" y="48983"/>
                </a:lnTo>
                <a:lnTo>
                  <a:pt x="1225435" y="50520"/>
                </a:lnTo>
                <a:lnTo>
                  <a:pt x="1221232" y="53111"/>
                </a:lnTo>
                <a:lnTo>
                  <a:pt x="1218577" y="53771"/>
                </a:lnTo>
                <a:lnTo>
                  <a:pt x="1213142" y="53771"/>
                </a:lnTo>
                <a:lnTo>
                  <a:pt x="1207084" y="45834"/>
                </a:lnTo>
                <a:lnTo>
                  <a:pt x="1207084" y="17475"/>
                </a:lnTo>
                <a:lnTo>
                  <a:pt x="1199832" y="17475"/>
                </a:lnTo>
                <a:lnTo>
                  <a:pt x="1199832" y="49669"/>
                </a:lnTo>
                <a:lnTo>
                  <a:pt x="1200912" y="53403"/>
                </a:lnTo>
                <a:lnTo>
                  <a:pt x="1205230" y="58813"/>
                </a:lnTo>
                <a:lnTo>
                  <a:pt x="1208735" y="60159"/>
                </a:lnTo>
                <a:lnTo>
                  <a:pt x="1217307" y="60159"/>
                </a:lnTo>
                <a:lnTo>
                  <a:pt x="1220393" y="59385"/>
                </a:lnTo>
                <a:lnTo>
                  <a:pt x="1225321" y="56311"/>
                </a:lnTo>
                <a:lnTo>
                  <a:pt x="1227226" y="54711"/>
                </a:lnTo>
                <a:lnTo>
                  <a:pt x="1227975" y="53771"/>
                </a:lnTo>
                <a:lnTo>
                  <a:pt x="1228572" y="53035"/>
                </a:lnTo>
                <a:lnTo>
                  <a:pt x="1228788" y="59512"/>
                </a:lnTo>
                <a:lnTo>
                  <a:pt x="1235748" y="59512"/>
                </a:lnTo>
                <a:lnTo>
                  <a:pt x="1235748" y="53035"/>
                </a:lnTo>
                <a:lnTo>
                  <a:pt x="1235748" y="17475"/>
                </a:lnTo>
                <a:close/>
              </a:path>
              <a:path w="1423034" h="76200">
                <a:moveTo>
                  <a:pt x="1287056" y="33401"/>
                </a:moveTo>
                <a:lnTo>
                  <a:pt x="1286421" y="29679"/>
                </a:lnTo>
                <a:lnTo>
                  <a:pt x="1283677" y="23228"/>
                </a:lnTo>
                <a:lnTo>
                  <a:pt x="1283119" y="22529"/>
                </a:lnTo>
                <a:lnTo>
                  <a:pt x="1281747" y="20802"/>
                </a:lnTo>
                <a:lnTo>
                  <a:pt x="1279677" y="19469"/>
                </a:lnTo>
                <a:lnTo>
                  <a:pt x="1279677" y="33401"/>
                </a:lnTo>
                <a:lnTo>
                  <a:pt x="1279677" y="43611"/>
                </a:lnTo>
                <a:lnTo>
                  <a:pt x="1278699" y="47510"/>
                </a:lnTo>
                <a:lnTo>
                  <a:pt x="1274787" y="52997"/>
                </a:lnTo>
                <a:lnTo>
                  <a:pt x="1271905" y="54381"/>
                </a:lnTo>
                <a:lnTo>
                  <a:pt x="1265237" y="54381"/>
                </a:lnTo>
                <a:lnTo>
                  <a:pt x="1262811" y="53682"/>
                </a:lnTo>
                <a:lnTo>
                  <a:pt x="1262634" y="53555"/>
                </a:lnTo>
                <a:lnTo>
                  <a:pt x="1258900" y="50888"/>
                </a:lnTo>
                <a:lnTo>
                  <a:pt x="1257363" y="49123"/>
                </a:lnTo>
                <a:lnTo>
                  <a:pt x="1256245" y="46990"/>
                </a:lnTo>
                <a:lnTo>
                  <a:pt x="1256245" y="30810"/>
                </a:lnTo>
                <a:lnTo>
                  <a:pt x="1265821" y="22529"/>
                </a:lnTo>
                <a:lnTo>
                  <a:pt x="1272413" y="22529"/>
                </a:lnTo>
                <a:lnTo>
                  <a:pt x="1275105" y="23901"/>
                </a:lnTo>
                <a:lnTo>
                  <a:pt x="1278763" y="29425"/>
                </a:lnTo>
                <a:lnTo>
                  <a:pt x="1279677" y="33401"/>
                </a:lnTo>
                <a:lnTo>
                  <a:pt x="1279677" y="19469"/>
                </a:lnTo>
                <a:lnTo>
                  <a:pt x="1276743" y="17551"/>
                </a:lnTo>
                <a:lnTo>
                  <a:pt x="1273784" y="16738"/>
                </a:lnTo>
                <a:lnTo>
                  <a:pt x="1267155" y="16738"/>
                </a:lnTo>
                <a:lnTo>
                  <a:pt x="1264373" y="17437"/>
                </a:lnTo>
                <a:lnTo>
                  <a:pt x="1259624" y="20193"/>
                </a:lnTo>
                <a:lnTo>
                  <a:pt x="1257706" y="21996"/>
                </a:lnTo>
                <a:lnTo>
                  <a:pt x="1256245" y="24206"/>
                </a:lnTo>
                <a:lnTo>
                  <a:pt x="1256245" y="1422"/>
                </a:lnTo>
                <a:lnTo>
                  <a:pt x="1249032" y="1422"/>
                </a:lnTo>
                <a:lnTo>
                  <a:pt x="1249032" y="59512"/>
                </a:lnTo>
                <a:lnTo>
                  <a:pt x="1255763" y="59512"/>
                </a:lnTo>
                <a:lnTo>
                  <a:pt x="1256157" y="53555"/>
                </a:lnTo>
                <a:lnTo>
                  <a:pt x="1257541" y="55651"/>
                </a:lnTo>
                <a:lnTo>
                  <a:pt x="1259319" y="57302"/>
                </a:lnTo>
                <a:lnTo>
                  <a:pt x="1263688" y="59690"/>
                </a:lnTo>
                <a:lnTo>
                  <a:pt x="1266342" y="60286"/>
                </a:lnTo>
                <a:lnTo>
                  <a:pt x="1273009" y="60286"/>
                </a:lnTo>
                <a:lnTo>
                  <a:pt x="1276121" y="59474"/>
                </a:lnTo>
                <a:lnTo>
                  <a:pt x="1281417" y="56184"/>
                </a:lnTo>
                <a:lnTo>
                  <a:pt x="1282928" y="54381"/>
                </a:lnTo>
                <a:lnTo>
                  <a:pt x="1283462" y="53746"/>
                </a:lnTo>
                <a:lnTo>
                  <a:pt x="1286370" y="47282"/>
                </a:lnTo>
                <a:lnTo>
                  <a:pt x="1287043" y="43611"/>
                </a:lnTo>
                <a:lnTo>
                  <a:pt x="1287056" y="33401"/>
                </a:lnTo>
                <a:close/>
              </a:path>
              <a:path w="1423034" h="76200">
                <a:moveTo>
                  <a:pt x="1313827" y="53644"/>
                </a:moveTo>
                <a:lnTo>
                  <a:pt x="1309319" y="53644"/>
                </a:lnTo>
                <a:lnTo>
                  <a:pt x="1307706" y="52946"/>
                </a:lnTo>
                <a:lnTo>
                  <a:pt x="1306347" y="50190"/>
                </a:lnTo>
                <a:lnTo>
                  <a:pt x="1306106" y="48768"/>
                </a:lnTo>
                <a:lnTo>
                  <a:pt x="1306017" y="1422"/>
                </a:lnTo>
                <a:lnTo>
                  <a:pt x="1298854" y="1422"/>
                </a:lnTo>
                <a:lnTo>
                  <a:pt x="1298854" y="48768"/>
                </a:lnTo>
                <a:lnTo>
                  <a:pt x="1299184" y="51206"/>
                </a:lnTo>
                <a:lnTo>
                  <a:pt x="1300505" y="55257"/>
                </a:lnTo>
                <a:lnTo>
                  <a:pt x="1301737" y="56819"/>
                </a:lnTo>
                <a:lnTo>
                  <a:pt x="1305369" y="58978"/>
                </a:lnTo>
                <a:lnTo>
                  <a:pt x="1307985" y="59512"/>
                </a:lnTo>
                <a:lnTo>
                  <a:pt x="1313827" y="59512"/>
                </a:lnTo>
                <a:lnTo>
                  <a:pt x="1313827" y="53644"/>
                </a:lnTo>
                <a:close/>
              </a:path>
              <a:path w="1423034" h="76200">
                <a:moveTo>
                  <a:pt x="1329385" y="17475"/>
                </a:moveTo>
                <a:lnTo>
                  <a:pt x="1322184" y="17475"/>
                </a:lnTo>
                <a:lnTo>
                  <a:pt x="1322184" y="59512"/>
                </a:lnTo>
                <a:lnTo>
                  <a:pt x="1329385" y="59512"/>
                </a:lnTo>
                <a:lnTo>
                  <a:pt x="1329385" y="17475"/>
                </a:lnTo>
                <a:close/>
              </a:path>
              <a:path w="1423034" h="76200">
                <a:moveTo>
                  <a:pt x="1330299" y="4178"/>
                </a:moveTo>
                <a:lnTo>
                  <a:pt x="1329880" y="3175"/>
                </a:lnTo>
                <a:lnTo>
                  <a:pt x="1328216" y="1600"/>
                </a:lnTo>
                <a:lnTo>
                  <a:pt x="1327124" y="1206"/>
                </a:lnTo>
                <a:lnTo>
                  <a:pt x="1324419" y="1206"/>
                </a:lnTo>
                <a:lnTo>
                  <a:pt x="1323327" y="1600"/>
                </a:lnTo>
                <a:lnTo>
                  <a:pt x="1321689" y="3175"/>
                </a:lnTo>
                <a:lnTo>
                  <a:pt x="1321282" y="4178"/>
                </a:lnTo>
                <a:lnTo>
                  <a:pt x="1321282" y="6591"/>
                </a:lnTo>
                <a:lnTo>
                  <a:pt x="1321689" y="7594"/>
                </a:lnTo>
                <a:lnTo>
                  <a:pt x="1323327" y="9182"/>
                </a:lnTo>
                <a:lnTo>
                  <a:pt x="1324419" y="9575"/>
                </a:lnTo>
                <a:lnTo>
                  <a:pt x="1327124" y="9575"/>
                </a:lnTo>
                <a:lnTo>
                  <a:pt x="1328216" y="9182"/>
                </a:lnTo>
                <a:lnTo>
                  <a:pt x="1329880" y="7594"/>
                </a:lnTo>
                <a:lnTo>
                  <a:pt x="1330299" y="6591"/>
                </a:lnTo>
                <a:lnTo>
                  <a:pt x="1330299" y="4178"/>
                </a:lnTo>
                <a:close/>
              </a:path>
              <a:path w="1423034" h="76200">
                <a:moveTo>
                  <a:pt x="1378394" y="45008"/>
                </a:moveTo>
                <a:lnTo>
                  <a:pt x="1371257" y="45008"/>
                </a:lnTo>
                <a:lnTo>
                  <a:pt x="1371180" y="48094"/>
                </a:lnTo>
                <a:lnTo>
                  <a:pt x="1370177" y="50431"/>
                </a:lnTo>
                <a:lnTo>
                  <a:pt x="1366329" y="53619"/>
                </a:lnTo>
                <a:lnTo>
                  <a:pt x="1363802" y="54419"/>
                </a:lnTo>
                <a:lnTo>
                  <a:pt x="1358036" y="54419"/>
                </a:lnTo>
                <a:lnTo>
                  <a:pt x="1348574" y="41948"/>
                </a:lnTo>
                <a:lnTo>
                  <a:pt x="1348574" y="33515"/>
                </a:lnTo>
                <a:lnTo>
                  <a:pt x="1349578" y="29578"/>
                </a:lnTo>
                <a:lnTo>
                  <a:pt x="1353604" y="23964"/>
                </a:lnTo>
                <a:lnTo>
                  <a:pt x="1356652" y="22567"/>
                </a:lnTo>
                <a:lnTo>
                  <a:pt x="1363802" y="22567"/>
                </a:lnTo>
                <a:lnTo>
                  <a:pt x="1366240" y="23342"/>
                </a:lnTo>
                <a:lnTo>
                  <a:pt x="1369822" y="26454"/>
                </a:lnTo>
                <a:lnTo>
                  <a:pt x="1370799" y="28575"/>
                </a:lnTo>
                <a:lnTo>
                  <a:pt x="1370965" y="31280"/>
                </a:lnTo>
                <a:lnTo>
                  <a:pt x="1378077" y="31280"/>
                </a:lnTo>
                <a:lnTo>
                  <a:pt x="1363865" y="16738"/>
                </a:lnTo>
                <a:lnTo>
                  <a:pt x="1356715" y="16738"/>
                </a:lnTo>
                <a:lnTo>
                  <a:pt x="1341145" y="43408"/>
                </a:lnTo>
                <a:lnTo>
                  <a:pt x="1341970" y="47434"/>
                </a:lnTo>
                <a:lnTo>
                  <a:pt x="1345285" y="53848"/>
                </a:lnTo>
                <a:lnTo>
                  <a:pt x="1347584" y="56248"/>
                </a:lnTo>
                <a:lnTo>
                  <a:pt x="1353451" y="59448"/>
                </a:lnTo>
                <a:lnTo>
                  <a:pt x="1356817" y="60248"/>
                </a:lnTo>
                <a:lnTo>
                  <a:pt x="1363903" y="60248"/>
                </a:lnTo>
                <a:lnTo>
                  <a:pt x="1366913" y="59690"/>
                </a:lnTo>
                <a:lnTo>
                  <a:pt x="1372222" y="57442"/>
                </a:lnTo>
                <a:lnTo>
                  <a:pt x="1374343" y="55753"/>
                </a:lnTo>
                <a:lnTo>
                  <a:pt x="1375257" y="54419"/>
                </a:lnTo>
                <a:lnTo>
                  <a:pt x="1377467" y="51231"/>
                </a:lnTo>
                <a:lnTo>
                  <a:pt x="1378305" y="48399"/>
                </a:lnTo>
                <a:lnTo>
                  <a:pt x="1378394" y="45008"/>
                </a:lnTo>
                <a:close/>
              </a:path>
              <a:path w="1423034" h="76200">
                <a:moveTo>
                  <a:pt x="1422730" y="39052"/>
                </a:moveTo>
                <a:lnTo>
                  <a:pt x="1408277" y="16738"/>
                </a:lnTo>
                <a:lnTo>
                  <a:pt x="1402740" y="16738"/>
                </a:lnTo>
                <a:lnTo>
                  <a:pt x="1388808" y="27787"/>
                </a:lnTo>
                <a:lnTo>
                  <a:pt x="1388808" y="31242"/>
                </a:lnTo>
                <a:lnTo>
                  <a:pt x="1395793" y="31242"/>
                </a:lnTo>
                <a:lnTo>
                  <a:pt x="1395920" y="27787"/>
                </a:lnTo>
                <a:lnTo>
                  <a:pt x="1396796" y="25755"/>
                </a:lnTo>
                <a:lnTo>
                  <a:pt x="1400759" y="22821"/>
                </a:lnTo>
                <a:lnTo>
                  <a:pt x="1403210" y="22098"/>
                </a:lnTo>
                <a:lnTo>
                  <a:pt x="1408849" y="22098"/>
                </a:lnTo>
                <a:lnTo>
                  <a:pt x="1411109" y="22758"/>
                </a:lnTo>
                <a:lnTo>
                  <a:pt x="1414678" y="25438"/>
                </a:lnTo>
                <a:lnTo>
                  <a:pt x="1415516" y="27787"/>
                </a:lnTo>
                <a:lnTo>
                  <a:pt x="1415567" y="34442"/>
                </a:lnTo>
                <a:lnTo>
                  <a:pt x="1415529" y="39052"/>
                </a:lnTo>
                <a:lnTo>
                  <a:pt x="1415529" y="47599"/>
                </a:lnTo>
                <a:lnTo>
                  <a:pt x="1413967" y="49669"/>
                </a:lnTo>
                <a:lnTo>
                  <a:pt x="1412036" y="51384"/>
                </a:lnTo>
                <a:lnTo>
                  <a:pt x="1407439" y="54089"/>
                </a:lnTo>
                <a:lnTo>
                  <a:pt x="1404835" y="54762"/>
                </a:lnTo>
                <a:lnTo>
                  <a:pt x="1399387" y="54762"/>
                </a:lnTo>
                <a:lnTo>
                  <a:pt x="1397419" y="54140"/>
                </a:lnTo>
                <a:lnTo>
                  <a:pt x="1394739" y="51638"/>
                </a:lnTo>
                <a:lnTo>
                  <a:pt x="1394066" y="49961"/>
                </a:lnTo>
                <a:lnTo>
                  <a:pt x="1394066" y="44780"/>
                </a:lnTo>
                <a:lnTo>
                  <a:pt x="1395742" y="42570"/>
                </a:lnTo>
                <a:lnTo>
                  <a:pt x="1402372" y="39865"/>
                </a:lnTo>
                <a:lnTo>
                  <a:pt x="1407871" y="39141"/>
                </a:lnTo>
                <a:lnTo>
                  <a:pt x="1415529" y="39052"/>
                </a:lnTo>
                <a:lnTo>
                  <a:pt x="1415529" y="34455"/>
                </a:lnTo>
                <a:lnTo>
                  <a:pt x="1386865" y="44386"/>
                </a:lnTo>
                <a:lnTo>
                  <a:pt x="1386865" y="50812"/>
                </a:lnTo>
                <a:lnTo>
                  <a:pt x="1397660" y="60286"/>
                </a:lnTo>
                <a:lnTo>
                  <a:pt x="1403464" y="60286"/>
                </a:lnTo>
                <a:lnTo>
                  <a:pt x="1406423" y="59639"/>
                </a:lnTo>
                <a:lnTo>
                  <a:pt x="1411528" y="57010"/>
                </a:lnTo>
                <a:lnTo>
                  <a:pt x="1413776" y="55283"/>
                </a:lnTo>
                <a:lnTo>
                  <a:pt x="1414233" y="54762"/>
                </a:lnTo>
                <a:lnTo>
                  <a:pt x="1415681" y="53124"/>
                </a:lnTo>
                <a:lnTo>
                  <a:pt x="1415999" y="59512"/>
                </a:lnTo>
                <a:lnTo>
                  <a:pt x="1422730" y="59512"/>
                </a:lnTo>
                <a:lnTo>
                  <a:pt x="1422730" y="53124"/>
                </a:lnTo>
                <a:lnTo>
                  <a:pt x="1422730" y="39052"/>
                </a:lnTo>
                <a:close/>
              </a:path>
            </a:pathLst>
          </a:custGeom>
          <a:solidFill>
            <a:srgbClr val="000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409272" y="351230"/>
            <a:ext cx="263803" cy="23773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95274" y="7460297"/>
            <a:ext cx="12060555" cy="6350"/>
          </a:xfrm>
          <a:custGeom>
            <a:avLst/>
            <a:gdLst/>
            <a:ahLst/>
            <a:cxnLst/>
            <a:rect l="l" t="t" r="r" b="b"/>
            <a:pathLst>
              <a:path w="12060555" h="6350">
                <a:moveTo>
                  <a:pt x="12059996" y="0"/>
                </a:moveTo>
                <a:lnTo>
                  <a:pt x="0" y="0"/>
                </a:lnTo>
                <a:lnTo>
                  <a:pt x="0" y="6350"/>
                </a:lnTo>
                <a:lnTo>
                  <a:pt x="12059996" y="6350"/>
                </a:lnTo>
                <a:lnTo>
                  <a:pt x="12059996" y="0"/>
                </a:lnTo>
                <a:close/>
              </a:path>
            </a:pathLst>
          </a:custGeom>
          <a:solidFill>
            <a:srgbClr val="DED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68295" y="3638614"/>
            <a:ext cx="1972310" cy="41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1">
                <a:solidFill>
                  <a:srgbClr val="EADDC9"/>
                </a:solidFill>
                <a:latin typeface="Gatwick Ultralight"/>
                <a:cs typeface="Gatwick Ultra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3500" y="1584960"/>
            <a:ext cx="10490200" cy="2006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73448" y="7328725"/>
            <a:ext cx="4210304" cy="3940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7860" y="7328725"/>
            <a:ext cx="3026156" cy="3940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473184" y="7328725"/>
            <a:ext cx="3026156" cy="3940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FF04A01-CBCC-1032-B687-27D9DF7C23A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655425" y="63500"/>
            <a:ext cx="1455738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7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BANCO PINE SA - Informação Pública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18.png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.emf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image" Target="../media/image1.emf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8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1.emf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8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1.emf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157200" cy="7874000"/>
            <a:chOff x="0" y="0"/>
            <a:chExt cx="13157200" cy="7874000"/>
          </a:xfrm>
        </p:grpSpPr>
        <p:sp>
          <p:nvSpPr>
            <p:cNvPr id="3" name="object 3"/>
            <p:cNvSpPr/>
            <p:nvPr/>
          </p:nvSpPr>
          <p:spPr>
            <a:xfrm>
              <a:off x="11663019" y="86283"/>
              <a:ext cx="1423035" cy="76200"/>
            </a:xfrm>
            <a:custGeom>
              <a:avLst/>
              <a:gdLst/>
              <a:ahLst/>
              <a:cxnLst/>
              <a:rect l="l" t="t" r="r" b="b"/>
              <a:pathLst>
                <a:path w="1423034" h="76200">
                  <a:moveTo>
                    <a:pt x="41732" y="46316"/>
                  </a:moveTo>
                  <a:lnTo>
                    <a:pt x="41706" y="39001"/>
                  </a:lnTo>
                  <a:lnTo>
                    <a:pt x="40538" y="35928"/>
                  </a:lnTo>
                  <a:lnTo>
                    <a:pt x="37236" y="32410"/>
                  </a:lnTo>
                  <a:lnTo>
                    <a:pt x="35763" y="30835"/>
                  </a:lnTo>
                  <a:lnTo>
                    <a:pt x="33972" y="29933"/>
                  </a:lnTo>
                  <a:lnTo>
                    <a:pt x="33972" y="39001"/>
                  </a:lnTo>
                  <a:lnTo>
                    <a:pt x="33972" y="45097"/>
                  </a:lnTo>
                  <a:lnTo>
                    <a:pt x="22821" y="53035"/>
                  </a:lnTo>
                  <a:lnTo>
                    <a:pt x="7772" y="53035"/>
                  </a:lnTo>
                  <a:lnTo>
                    <a:pt x="7772" y="32410"/>
                  </a:lnTo>
                  <a:lnTo>
                    <a:pt x="24599" y="32410"/>
                  </a:lnTo>
                  <a:lnTo>
                    <a:pt x="27927" y="33223"/>
                  </a:lnTo>
                  <a:lnTo>
                    <a:pt x="32753" y="36512"/>
                  </a:lnTo>
                  <a:lnTo>
                    <a:pt x="33972" y="39001"/>
                  </a:lnTo>
                  <a:lnTo>
                    <a:pt x="33972" y="29933"/>
                  </a:lnTo>
                  <a:lnTo>
                    <a:pt x="32562" y="29222"/>
                  </a:lnTo>
                  <a:lnTo>
                    <a:pt x="28524" y="28562"/>
                  </a:lnTo>
                  <a:lnTo>
                    <a:pt x="31343" y="27851"/>
                  </a:lnTo>
                  <a:lnTo>
                    <a:pt x="33616" y="26289"/>
                  </a:lnTo>
                  <a:lnTo>
                    <a:pt x="33743" y="26111"/>
                  </a:lnTo>
                  <a:lnTo>
                    <a:pt x="37033" y="21513"/>
                  </a:lnTo>
                  <a:lnTo>
                    <a:pt x="37896" y="18796"/>
                  </a:lnTo>
                  <a:lnTo>
                    <a:pt x="37896" y="10909"/>
                  </a:lnTo>
                  <a:lnTo>
                    <a:pt x="36385" y="7810"/>
                  </a:lnTo>
                  <a:lnTo>
                    <a:pt x="36144" y="7315"/>
                  </a:lnTo>
                  <a:lnTo>
                    <a:pt x="30124" y="3263"/>
                  </a:lnTo>
                  <a:lnTo>
                    <a:pt x="30124" y="14655"/>
                  </a:lnTo>
                  <a:lnTo>
                    <a:pt x="30124" y="19519"/>
                  </a:lnTo>
                  <a:lnTo>
                    <a:pt x="29133" y="21831"/>
                  </a:lnTo>
                  <a:lnTo>
                    <a:pt x="25196" y="25247"/>
                  </a:lnTo>
                  <a:lnTo>
                    <a:pt x="22339" y="26111"/>
                  </a:lnTo>
                  <a:lnTo>
                    <a:pt x="7772" y="26111"/>
                  </a:lnTo>
                  <a:lnTo>
                    <a:pt x="7772" y="7810"/>
                  </a:lnTo>
                  <a:lnTo>
                    <a:pt x="21082" y="7810"/>
                  </a:lnTo>
                  <a:lnTo>
                    <a:pt x="30124" y="14655"/>
                  </a:lnTo>
                  <a:lnTo>
                    <a:pt x="30124" y="3263"/>
                  </a:lnTo>
                  <a:lnTo>
                    <a:pt x="29159" y="2603"/>
                  </a:lnTo>
                  <a:lnTo>
                    <a:pt x="24485" y="1422"/>
                  </a:lnTo>
                  <a:lnTo>
                    <a:pt x="0" y="1422"/>
                  </a:lnTo>
                  <a:lnTo>
                    <a:pt x="0" y="59512"/>
                  </a:lnTo>
                  <a:lnTo>
                    <a:pt x="25273" y="59512"/>
                  </a:lnTo>
                  <a:lnTo>
                    <a:pt x="29235" y="58851"/>
                  </a:lnTo>
                  <a:lnTo>
                    <a:pt x="35509" y="56197"/>
                  </a:lnTo>
                  <a:lnTo>
                    <a:pt x="37846" y="54292"/>
                  </a:lnTo>
                  <a:lnTo>
                    <a:pt x="38620" y="53035"/>
                  </a:lnTo>
                  <a:lnTo>
                    <a:pt x="40957" y="49314"/>
                  </a:lnTo>
                  <a:lnTo>
                    <a:pt x="41732" y="46316"/>
                  </a:lnTo>
                  <a:close/>
                </a:path>
                <a:path w="1423034" h="76200">
                  <a:moveTo>
                    <a:pt x="97497" y="59512"/>
                  </a:moveTo>
                  <a:lnTo>
                    <a:pt x="91490" y="43243"/>
                  </a:lnTo>
                  <a:lnTo>
                    <a:pt x="89077" y="36728"/>
                  </a:lnTo>
                  <a:lnTo>
                    <a:pt x="81737" y="16852"/>
                  </a:lnTo>
                  <a:lnTo>
                    <a:pt x="81737" y="36728"/>
                  </a:lnTo>
                  <a:lnTo>
                    <a:pt x="61976" y="36728"/>
                  </a:lnTo>
                  <a:lnTo>
                    <a:pt x="71894" y="9144"/>
                  </a:lnTo>
                  <a:lnTo>
                    <a:pt x="81737" y="36728"/>
                  </a:lnTo>
                  <a:lnTo>
                    <a:pt x="81737" y="16852"/>
                  </a:lnTo>
                  <a:lnTo>
                    <a:pt x="78892" y="9144"/>
                  </a:lnTo>
                  <a:lnTo>
                    <a:pt x="76047" y="1422"/>
                  </a:lnTo>
                  <a:lnTo>
                    <a:pt x="67843" y="1422"/>
                  </a:lnTo>
                  <a:lnTo>
                    <a:pt x="46088" y="59512"/>
                  </a:lnTo>
                  <a:lnTo>
                    <a:pt x="54076" y="59512"/>
                  </a:lnTo>
                  <a:lnTo>
                    <a:pt x="59855" y="43243"/>
                  </a:lnTo>
                  <a:lnTo>
                    <a:pt x="83934" y="43243"/>
                  </a:lnTo>
                  <a:lnTo>
                    <a:pt x="89458" y="59512"/>
                  </a:lnTo>
                  <a:lnTo>
                    <a:pt x="97497" y="59512"/>
                  </a:lnTo>
                  <a:close/>
                </a:path>
                <a:path w="1423034" h="76200">
                  <a:moveTo>
                    <a:pt x="152323" y="1422"/>
                  </a:moveTo>
                  <a:lnTo>
                    <a:pt x="144945" y="1422"/>
                  </a:lnTo>
                  <a:lnTo>
                    <a:pt x="144945" y="47637"/>
                  </a:lnTo>
                  <a:lnTo>
                    <a:pt x="121196" y="13195"/>
                  </a:lnTo>
                  <a:lnTo>
                    <a:pt x="113093" y="1422"/>
                  </a:lnTo>
                  <a:lnTo>
                    <a:pt x="105156" y="1422"/>
                  </a:lnTo>
                  <a:lnTo>
                    <a:pt x="105156" y="59512"/>
                  </a:lnTo>
                  <a:lnTo>
                    <a:pt x="112496" y="59512"/>
                  </a:lnTo>
                  <a:lnTo>
                    <a:pt x="112496" y="13195"/>
                  </a:lnTo>
                  <a:lnTo>
                    <a:pt x="144386" y="59512"/>
                  </a:lnTo>
                  <a:lnTo>
                    <a:pt x="152323" y="59512"/>
                  </a:lnTo>
                  <a:lnTo>
                    <a:pt x="152323" y="47637"/>
                  </a:lnTo>
                  <a:lnTo>
                    <a:pt x="152323" y="1422"/>
                  </a:lnTo>
                  <a:close/>
                </a:path>
                <a:path w="1423034" h="76200">
                  <a:moveTo>
                    <a:pt x="216839" y="39916"/>
                  </a:moveTo>
                  <a:lnTo>
                    <a:pt x="208991" y="39916"/>
                  </a:lnTo>
                  <a:lnTo>
                    <a:pt x="208521" y="44551"/>
                  </a:lnTo>
                  <a:lnTo>
                    <a:pt x="206832" y="48031"/>
                  </a:lnTo>
                  <a:lnTo>
                    <a:pt x="200964" y="52692"/>
                  </a:lnTo>
                  <a:lnTo>
                    <a:pt x="197129" y="53860"/>
                  </a:lnTo>
                  <a:lnTo>
                    <a:pt x="187756" y="53860"/>
                  </a:lnTo>
                  <a:lnTo>
                    <a:pt x="172770" y="34823"/>
                  </a:lnTo>
                  <a:lnTo>
                    <a:pt x="172770" y="26162"/>
                  </a:lnTo>
                  <a:lnTo>
                    <a:pt x="187756" y="6985"/>
                  </a:lnTo>
                  <a:lnTo>
                    <a:pt x="195084" y="6985"/>
                  </a:lnTo>
                  <a:lnTo>
                    <a:pt x="208775" y="19761"/>
                  </a:lnTo>
                  <a:lnTo>
                    <a:pt x="216585" y="19761"/>
                  </a:lnTo>
                  <a:lnTo>
                    <a:pt x="216179" y="15443"/>
                  </a:lnTo>
                  <a:lnTo>
                    <a:pt x="214807" y="11874"/>
                  </a:lnTo>
                  <a:lnTo>
                    <a:pt x="210769" y="6985"/>
                  </a:lnTo>
                  <a:lnTo>
                    <a:pt x="210121" y="6197"/>
                  </a:lnTo>
                  <a:lnTo>
                    <a:pt x="207187" y="4089"/>
                  </a:lnTo>
                  <a:lnTo>
                    <a:pt x="200126" y="1333"/>
                  </a:lnTo>
                  <a:lnTo>
                    <a:pt x="196380" y="647"/>
                  </a:lnTo>
                  <a:lnTo>
                    <a:pt x="186397" y="647"/>
                  </a:lnTo>
                  <a:lnTo>
                    <a:pt x="164706" y="24638"/>
                  </a:lnTo>
                  <a:lnTo>
                    <a:pt x="164706" y="36372"/>
                  </a:lnTo>
                  <a:lnTo>
                    <a:pt x="186397" y="60286"/>
                  </a:lnTo>
                  <a:lnTo>
                    <a:pt x="196786" y="60286"/>
                  </a:lnTo>
                  <a:lnTo>
                    <a:pt x="200723" y="59537"/>
                  </a:lnTo>
                  <a:lnTo>
                    <a:pt x="207746" y="56553"/>
                  </a:lnTo>
                  <a:lnTo>
                    <a:pt x="210616" y="54292"/>
                  </a:lnTo>
                  <a:lnTo>
                    <a:pt x="210934" y="53860"/>
                  </a:lnTo>
                  <a:lnTo>
                    <a:pt x="215049" y="48285"/>
                  </a:lnTo>
                  <a:lnTo>
                    <a:pt x="216382" y="44488"/>
                  </a:lnTo>
                  <a:lnTo>
                    <a:pt x="216839" y="39916"/>
                  </a:lnTo>
                  <a:close/>
                </a:path>
                <a:path w="1423034" h="76200">
                  <a:moveTo>
                    <a:pt x="281000" y="24638"/>
                  </a:moveTo>
                  <a:lnTo>
                    <a:pt x="279958" y="19456"/>
                  </a:lnTo>
                  <a:lnTo>
                    <a:pt x="275780" y="10477"/>
                  </a:lnTo>
                  <a:lnTo>
                    <a:pt x="273011" y="7353"/>
                  </a:lnTo>
                  <a:lnTo>
                    <a:pt x="273011" y="26162"/>
                  </a:lnTo>
                  <a:lnTo>
                    <a:pt x="273011" y="34823"/>
                  </a:lnTo>
                  <a:lnTo>
                    <a:pt x="258038" y="53949"/>
                  </a:lnTo>
                  <a:lnTo>
                    <a:pt x="248716" y="53949"/>
                  </a:lnTo>
                  <a:lnTo>
                    <a:pt x="233730" y="34823"/>
                  </a:lnTo>
                  <a:lnTo>
                    <a:pt x="233730" y="26162"/>
                  </a:lnTo>
                  <a:lnTo>
                    <a:pt x="248716" y="6985"/>
                  </a:lnTo>
                  <a:lnTo>
                    <a:pt x="258038" y="6985"/>
                  </a:lnTo>
                  <a:lnTo>
                    <a:pt x="273011" y="26162"/>
                  </a:lnTo>
                  <a:lnTo>
                    <a:pt x="273011" y="7353"/>
                  </a:lnTo>
                  <a:lnTo>
                    <a:pt x="272694" y="6985"/>
                  </a:lnTo>
                  <a:lnTo>
                    <a:pt x="264528" y="1905"/>
                  </a:lnTo>
                  <a:lnTo>
                    <a:pt x="259448" y="647"/>
                  </a:lnTo>
                  <a:lnTo>
                    <a:pt x="247307" y="647"/>
                  </a:lnTo>
                  <a:lnTo>
                    <a:pt x="225666" y="24638"/>
                  </a:lnTo>
                  <a:lnTo>
                    <a:pt x="225666" y="36372"/>
                  </a:lnTo>
                  <a:lnTo>
                    <a:pt x="247307" y="60286"/>
                  </a:lnTo>
                  <a:lnTo>
                    <a:pt x="259448" y="60286"/>
                  </a:lnTo>
                  <a:lnTo>
                    <a:pt x="281000" y="36372"/>
                  </a:lnTo>
                  <a:lnTo>
                    <a:pt x="281000" y="24638"/>
                  </a:lnTo>
                  <a:close/>
                </a:path>
                <a:path w="1423034" h="76200">
                  <a:moveTo>
                    <a:pt x="353949" y="23050"/>
                  </a:moveTo>
                  <a:lnTo>
                    <a:pt x="353936" y="15379"/>
                  </a:lnTo>
                  <a:lnTo>
                    <a:pt x="353123" y="12166"/>
                  </a:lnTo>
                  <a:lnTo>
                    <a:pt x="350380" y="7810"/>
                  </a:lnTo>
                  <a:lnTo>
                    <a:pt x="349783" y="6845"/>
                  </a:lnTo>
                  <a:lnTo>
                    <a:pt x="347510" y="4838"/>
                  </a:lnTo>
                  <a:lnTo>
                    <a:pt x="346100" y="4178"/>
                  </a:lnTo>
                  <a:lnTo>
                    <a:pt x="346100" y="15379"/>
                  </a:lnTo>
                  <a:lnTo>
                    <a:pt x="346049" y="23050"/>
                  </a:lnTo>
                  <a:lnTo>
                    <a:pt x="345008" y="25666"/>
                  </a:lnTo>
                  <a:lnTo>
                    <a:pt x="340664" y="29260"/>
                  </a:lnTo>
                  <a:lnTo>
                    <a:pt x="337820" y="30162"/>
                  </a:lnTo>
                  <a:lnTo>
                    <a:pt x="321716" y="30162"/>
                  </a:lnTo>
                  <a:lnTo>
                    <a:pt x="321716" y="7810"/>
                  </a:lnTo>
                  <a:lnTo>
                    <a:pt x="337794" y="7810"/>
                  </a:lnTo>
                  <a:lnTo>
                    <a:pt x="340626" y="8737"/>
                  </a:lnTo>
                  <a:lnTo>
                    <a:pt x="345008" y="12484"/>
                  </a:lnTo>
                  <a:lnTo>
                    <a:pt x="346100" y="15379"/>
                  </a:lnTo>
                  <a:lnTo>
                    <a:pt x="346100" y="4178"/>
                  </a:lnTo>
                  <a:lnTo>
                    <a:pt x="341757" y="2095"/>
                  </a:lnTo>
                  <a:lnTo>
                    <a:pt x="338518" y="1422"/>
                  </a:lnTo>
                  <a:lnTo>
                    <a:pt x="313944" y="1422"/>
                  </a:lnTo>
                  <a:lnTo>
                    <a:pt x="313944" y="59512"/>
                  </a:lnTo>
                  <a:lnTo>
                    <a:pt x="321716" y="59512"/>
                  </a:lnTo>
                  <a:lnTo>
                    <a:pt x="321716" y="36588"/>
                  </a:lnTo>
                  <a:lnTo>
                    <a:pt x="338518" y="36588"/>
                  </a:lnTo>
                  <a:lnTo>
                    <a:pt x="341757" y="35928"/>
                  </a:lnTo>
                  <a:lnTo>
                    <a:pt x="347510" y="33286"/>
                  </a:lnTo>
                  <a:lnTo>
                    <a:pt x="349783" y="31343"/>
                  </a:lnTo>
                  <a:lnTo>
                    <a:pt x="350545" y="30162"/>
                  </a:lnTo>
                  <a:lnTo>
                    <a:pt x="353123" y="26225"/>
                  </a:lnTo>
                  <a:lnTo>
                    <a:pt x="353949" y="23050"/>
                  </a:lnTo>
                  <a:close/>
                </a:path>
                <a:path w="1423034" h="76200">
                  <a:moveTo>
                    <a:pt x="372008" y="1422"/>
                  </a:moveTo>
                  <a:lnTo>
                    <a:pt x="364236" y="1422"/>
                  </a:lnTo>
                  <a:lnTo>
                    <a:pt x="364236" y="59512"/>
                  </a:lnTo>
                  <a:lnTo>
                    <a:pt x="372008" y="59512"/>
                  </a:lnTo>
                  <a:lnTo>
                    <a:pt x="372008" y="1422"/>
                  </a:lnTo>
                  <a:close/>
                </a:path>
                <a:path w="1423034" h="76200">
                  <a:moveTo>
                    <a:pt x="434263" y="1422"/>
                  </a:moveTo>
                  <a:lnTo>
                    <a:pt x="426885" y="1422"/>
                  </a:lnTo>
                  <a:lnTo>
                    <a:pt x="426885" y="47637"/>
                  </a:lnTo>
                  <a:lnTo>
                    <a:pt x="403136" y="13195"/>
                  </a:lnTo>
                  <a:lnTo>
                    <a:pt x="395033" y="1422"/>
                  </a:lnTo>
                  <a:lnTo>
                    <a:pt x="387096" y="1422"/>
                  </a:lnTo>
                  <a:lnTo>
                    <a:pt x="387096" y="59512"/>
                  </a:lnTo>
                  <a:lnTo>
                    <a:pt x="394436" y="59512"/>
                  </a:lnTo>
                  <a:lnTo>
                    <a:pt x="394436" y="13195"/>
                  </a:lnTo>
                  <a:lnTo>
                    <a:pt x="426326" y="59512"/>
                  </a:lnTo>
                  <a:lnTo>
                    <a:pt x="434263" y="59512"/>
                  </a:lnTo>
                  <a:lnTo>
                    <a:pt x="434263" y="47637"/>
                  </a:lnTo>
                  <a:lnTo>
                    <a:pt x="434263" y="1422"/>
                  </a:lnTo>
                  <a:close/>
                </a:path>
                <a:path w="1423034" h="76200">
                  <a:moveTo>
                    <a:pt x="486651" y="1422"/>
                  </a:moveTo>
                  <a:lnTo>
                    <a:pt x="449580" y="1422"/>
                  </a:lnTo>
                  <a:lnTo>
                    <a:pt x="449580" y="59512"/>
                  </a:lnTo>
                  <a:lnTo>
                    <a:pt x="486651" y="59512"/>
                  </a:lnTo>
                  <a:lnTo>
                    <a:pt x="486651" y="53035"/>
                  </a:lnTo>
                  <a:lnTo>
                    <a:pt x="457352" y="53035"/>
                  </a:lnTo>
                  <a:lnTo>
                    <a:pt x="457352" y="32791"/>
                  </a:lnTo>
                  <a:lnTo>
                    <a:pt x="484327" y="32791"/>
                  </a:lnTo>
                  <a:lnTo>
                    <a:pt x="484327" y="26403"/>
                  </a:lnTo>
                  <a:lnTo>
                    <a:pt x="457352" y="26403"/>
                  </a:lnTo>
                  <a:lnTo>
                    <a:pt x="457352" y="7886"/>
                  </a:lnTo>
                  <a:lnTo>
                    <a:pt x="486651" y="7886"/>
                  </a:lnTo>
                  <a:lnTo>
                    <a:pt x="486651" y="1422"/>
                  </a:lnTo>
                  <a:close/>
                </a:path>
                <a:path w="1423034" h="76200">
                  <a:moveTo>
                    <a:pt x="558876" y="40081"/>
                  </a:moveTo>
                  <a:lnTo>
                    <a:pt x="535863" y="24879"/>
                  </a:lnTo>
                  <a:lnTo>
                    <a:pt x="532841" y="23914"/>
                  </a:lnTo>
                  <a:lnTo>
                    <a:pt x="528497" y="22072"/>
                  </a:lnTo>
                  <a:lnTo>
                    <a:pt x="526961" y="21043"/>
                  </a:lnTo>
                  <a:lnTo>
                    <a:pt x="525183" y="18770"/>
                  </a:lnTo>
                  <a:lnTo>
                    <a:pt x="524738" y="17360"/>
                  </a:lnTo>
                  <a:lnTo>
                    <a:pt x="524827" y="12611"/>
                  </a:lnTo>
                  <a:lnTo>
                    <a:pt x="525767" y="10642"/>
                  </a:lnTo>
                  <a:lnTo>
                    <a:pt x="529882" y="7683"/>
                  </a:lnTo>
                  <a:lnTo>
                    <a:pt x="532765" y="6946"/>
                  </a:lnTo>
                  <a:lnTo>
                    <a:pt x="540067" y="6946"/>
                  </a:lnTo>
                  <a:lnTo>
                    <a:pt x="543090" y="7785"/>
                  </a:lnTo>
                  <a:lnTo>
                    <a:pt x="547979" y="11150"/>
                  </a:lnTo>
                  <a:lnTo>
                    <a:pt x="549033" y="13322"/>
                  </a:lnTo>
                  <a:lnTo>
                    <a:pt x="549160" y="16916"/>
                  </a:lnTo>
                  <a:lnTo>
                    <a:pt x="556933" y="16916"/>
                  </a:lnTo>
                  <a:lnTo>
                    <a:pt x="556933" y="13322"/>
                  </a:lnTo>
                  <a:lnTo>
                    <a:pt x="556006" y="10312"/>
                  </a:lnTo>
                  <a:lnTo>
                    <a:pt x="553415" y="6946"/>
                  </a:lnTo>
                  <a:lnTo>
                    <a:pt x="552284" y="5473"/>
                  </a:lnTo>
                  <a:lnTo>
                    <a:pt x="549808" y="3657"/>
                  </a:lnTo>
                  <a:lnTo>
                    <a:pt x="543598" y="1244"/>
                  </a:lnTo>
                  <a:lnTo>
                    <a:pt x="540169" y="647"/>
                  </a:lnTo>
                  <a:lnTo>
                    <a:pt x="532434" y="647"/>
                  </a:lnTo>
                  <a:lnTo>
                    <a:pt x="517055" y="12611"/>
                  </a:lnTo>
                  <a:lnTo>
                    <a:pt x="517055" y="19062"/>
                  </a:lnTo>
                  <a:lnTo>
                    <a:pt x="539877" y="33528"/>
                  </a:lnTo>
                  <a:lnTo>
                    <a:pt x="542836" y="34480"/>
                  </a:lnTo>
                  <a:lnTo>
                    <a:pt x="547243" y="36410"/>
                  </a:lnTo>
                  <a:lnTo>
                    <a:pt x="548817" y="37541"/>
                  </a:lnTo>
                  <a:lnTo>
                    <a:pt x="550710" y="40132"/>
                  </a:lnTo>
                  <a:lnTo>
                    <a:pt x="551192" y="41783"/>
                  </a:lnTo>
                  <a:lnTo>
                    <a:pt x="551154" y="46215"/>
                  </a:lnTo>
                  <a:lnTo>
                    <a:pt x="540258" y="53949"/>
                  </a:lnTo>
                  <a:lnTo>
                    <a:pt x="535165" y="53949"/>
                  </a:lnTo>
                  <a:lnTo>
                    <a:pt x="523176" y="44983"/>
                  </a:lnTo>
                  <a:lnTo>
                    <a:pt x="523176" y="41897"/>
                  </a:lnTo>
                  <a:lnTo>
                    <a:pt x="515366" y="41897"/>
                  </a:lnTo>
                  <a:lnTo>
                    <a:pt x="515366" y="46215"/>
                  </a:lnTo>
                  <a:lnTo>
                    <a:pt x="516356" y="49733"/>
                  </a:lnTo>
                  <a:lnTo>
                    <a:pt x="520293" y="55143"/>
                  </a:lnTo>
                  <a:lnTo>
                    <a:pt x="522947" y="57124"/>
                  </a:lnTo>
                  <a:lnTo>
                    <a:pt x="529628" y="59651"/>
                  </a:lnTo>
                  <a:lnTo>
                    <a:pt x="533361" y="60286"/>
                  </a:lnTo>
                  <a:lnTo>
                    <a:pt x="541566" y="60286"/>
                  </a:lnTo>
                  <a:lnTo>
                    <a:pt x="545236" y="59651"/>
                  </a:lnTo>
                  <a:lnTo>
                    <a:pt x="551649" y="57200"/>
                  </a:lnTo>
                  <a:lnTo>
                    <a:pt x="554202" y="55346"/>
                  </a:lnTo>
                  <a:lnTo>
                    <a:pt x="555256" y="53949"/>
                  </a:lnTo>
                  <a:lnTo>
                    <a:pt x="557936" y="50431"/>
                  </a:lnTo>
                  <a:lnTo>
                    <a:pt x="558850" y="47396"/>
                  </a:lnTo>
                  <a:lnTo>
                    <a:pt x="558876" y="40081"/>
                  </a:lnTo>
                  <a:close/>
                </a:path>
                <a:path w="1423034" h="76200">
                  <a:moveTo>
                    <a:pt x="614133" y="59512"/>
                  </a:moveTo>
                  <a:lnTo>
                    <a:pt x="608126" y="43243"/>
                  </a:lnTo>
                  <a:lnTo>
                    <a:pt x="605713" y="36728"/>
                  </a:lnTo>
                  <a:lnTo>
                    <a:pt x="598373" y="16852"/>
                  </a:lnTo>
                  <a:lnTo>
                    <a:pt x="598373" y="36728"/>
                  </a:lnTo>
                  <a:lnTo>
                    <a:pt x="578612" y="36728"/>
                  </a:lnTo>
                  <a:lnTo>
                    <a:pt x="588530" y="9144"/>
                  </a:lnTo>
                  <a:lnTo>
                    <a:pt x="598373" y="36728"/>
                  </a:lnTo>
                  <a:lnTo>
                    <a:pt x="598373" y="16852"/>
                  </a:lnTo>
                  <a:lnTo>
                    <a:pt x="595528" y="9144"/>
                  </a:lnTo>
                  <a:lnTo>
                    <a:pt x="592683" y="1422"/>
                  </a:lnTo>
                  <a:lnTo>
                    <a:pt x="584479" y="1422"/>
                  </a:lnTo>
                  <a:lnTo>
                    <a:pt x="562724" y="59512"/>
                  </a:lnTo>
                  <a:lnTo>
                    <a:pt x="570712" y="59512"/>
                  </a:lnTo>
                  <a:lnTo>
                    <a:pt x="576491" y="43243"/>
                  </a:lnTo>
                  <a:lnTo>
                    <a:pt x="600570" y="43243"/>
                  </a:lnTo>
                  <a:lnTo>
                    <a:pt x="606094" y="59512"/>
                  </a:lnTo>
                  <a:lnTo>
                    <a:pt x="614133" y="59512"/>
                  </a:lnTo>
                  <a:close/>
                </a:path>
                <a:path w="1423034" h="76200">
                  <a:moveTo>
                    <a:pt x="658279" y="34886"/>
                  </a:moveTo>
                  <a:lnTo>
                    <a:pt x="636752" y="34886"/>
                  </a:lnTo>
                  <a:lnTo>
                    <a:pt x="636752" y="41262"/>
                  </a:lnTo>
                  <a:lnTo>
                    <a:pt x="658279" y="41262"/>
                  </a:lnTo>
                  <a:lnTo>
                    <a:pt x="658279" y="34886"/>
                  </a:lnTo>
                  <a:close/>
                </a:path>
                <a:path w="1423034" h="76200">
                  <a:moveTo>
                    <a:pt x="695083" y="1422"/>
                  </a:moveTo>
                  <a:lnTo>
                    <a:pt x="687324" y="1422"/>
                  </a:lnTo>
                  <a:lnTo>
                    <a:pt x="687324" y="59512"/>
                  </a:lnTo>
                  <a:lnTo>
                    <a:pt x="695083" y="59512"/>
                  </a:lnTo>
                  <a:lnTo>
                    <a:pt x="695083" y="1422"/>
                  </a:lnTo>
                  <a:close/>
                </a:path>
                <a:path w="1423034" h="76200">
                  <a:moveTo>
                    <a:pt x="744753" y="27482"/>
                  </a:moveTo>
                  <a:lnTo>
                    <a:pt x="736155" y="16865"/>
                  </a:lnTo>
                  <a:lnTo>
                    <a:pt x="727786" y="16865"/>
                  </a:lnTo>
                  <a:lnTo>
                    <a:pt x="724687" y="17627"/>
                  </a:lnTo>
                  <a:lnTo>
                    <a:pt x="719848" y="20650"/>
                  </a:lnTo>
                  <a:lnTo>
                    <a:pt x="717994" y="22250"/>
                  </a:lnTo>
                  <a:lnTo>
                    <a:pt x="716699" y="23952"/>
                  </a:lnTo>
                  <a:lnTo>
                    <a:pt x="716445" y="17475"/>
                  </a:lnTo>
                  <a:lnTo>
                    <a:pt x="709536" y="17475"/>
                  </a:lnTo>
                  <a:lnTo>
                    <a:pt x="709536" y="59512"/>
                  </a:lnTo>
                  <a:lnTo>
                    <a:pt x="716749" y="59512"/>
                  </a:lnTo>
                  <a:lnTo>
                    <a:pt x="716851" y="29591"/>
                  </a:lnTo>
                  <a:lnTo>
                    <a:pt x="718045" y="28028"/>
                  </a:lnTo>
                  <a:lnTo>
                    <a:pt x="719747" y="26479"/>
                  </a:lnTo>
                  <a:lnTo>
                    <a:pt x="723519" y="23952"/>
                  </a:lnTo>
                  <a:lnTo>
                    <a:pt x="724014" y="23622"/>
                  </a:lnTo>
                  <a:lnTo>
                    <a:pt x="726643" y="22910"/>
                  </a:lnTo>
                  <a:lnTo>
                    <a:pt x="731875" y="22910"/>
                  </a:lnTo>
                  <a:lnTo>
                    <a:pt x="737552" y="31407"/>
                  </a:lnTo>
                  <a:lnTo>
                    <a:pt x="737552" y="59512"/>
                  </a:lnTo>
                  <a:lnTo>
                    <a:pt x="744753" y="59512"/>
                  </a:lnTo>
                  <a:lnTo>
                    <a:pt x="744753" y="27482"/>
                  </a:lnTo>
                  <a:close/>
                </a:path>
                <a:path w="1423034" h="76200">
                  <a:moveTo>
                    <a:pt x="776732" y="17475"/>
                  </a:moveTo>
                  <a:lnTo>
                    <a:pt x="766940" y="17475"/>
                  </a:lnTo>
                  <a:lnTo>
                    <a:pt x="766940" y="12522"/>
                  </a:lnTo>
                  <a:lnTo>
                    <a:pt x="767270" y="10528"/>
                  </a:lnTo>
                  <a:lnTo>
                    <a:pt x="768629" y="7759"/>
                  </a:lnTo>
                  <a:lnTo>
                    <a:pt x="770242" y="7073"/>
                  </a:lnTo>
                  <a:lnTo>
                    <a:pt x="776693" y="7073"/>
                  </a:lnTo>
                  <a:lnTo>
                    <a:pt x="776693" y="1422"/>
                  </a:lnTo>
                  <a:lnTo>
                    <a:pt x="769747" y="1422"/>
                  </a:lnTo>
                  <a:lnTo>
                    <a:pt x="767638" y="1727"/>
                  </a:lnTo>
                  <a:lnTo>
                    <a:pt x="759777" y="17475"/>
                  </a:lnTo>
                  <a:lnTo>
                    <a:pt x="752741" y="17475"/>
                  </a:lnTo>
                  <a:lnTo>
                    <a:pt x="752741" y="23304"/>
                  </a:lnTo>
                  <a:lnTo>
                    <a:pt x="759777" y="23304"/>
                  </a:lnTo>
                  <a:lnTo>
                    <a:pt x="759777" y="59512"/>
                  </a:lnTo>
                  <a:lnTo>
                    <a:pt x="766940" y="59512"/>
                  </a:lnTo>
                  <a:lnTo>
                    <a:pt x="766940" y="23304"/>
                  </a:lnTo>
                  <a:lnTo>
                    <a:pt x="776732" y="23304"/>
                  </a:lnTo>
                  <a:lnTo>
                    <a:pt x="776732" y="17475"/>
                  </a:lnTo>
                  <a:close/>
                </a:path>
                <a:path w="1423034" h="76200">
                  <a:moveTo>
                    <a:pt x="821461" y="34010"/>
                  </a:moveTo>
                  <a:lnTo>
                    <a:pt x="820661" y="30086"/>
                  </a:lnTo>
                  <a:lnTo>
                    <a:pt x="817473" y="23558"/>
                  </a:lnTo>
                  <a:lnTo>
                    <a:pt x="816394" y="22390"/>
                  </a:lnTo>
                  <a:lnTo>
                    <a:pt x="815174" y="21043"/>
                  </a:lnTo>
                  <a:lnTo>
                    <a:pt x="814031" y="20370"/>
                  </a:lnTo>
                  <a:lnTo>
                    <a:pt x="814031" y="35471"/>
                  </a:lnTo>
                  <a:lnTo>
                    <a:pt x="814031" y="41630"/>
                  </a:lnTo>
                  <a:lnTo>
                    <a:pt x="804545" y="54457"/>
                  </a:lnTo>
                  <a:lnTo>
                    <a:pt x="798410" y="54457"/>
                  </a:lnTo>
                  <a:lnTo>
                    <a:pt x="789266" y="41630"/>
                  </a:lnTo>
                  <a:lnTo>
                    <a:pt x="789266" y="35471"/>
                  </a:lnTo>
                  <a:lnTo>
                    <a:pt x="798410" y="22390"/>
                  </a:lnTo>
                  <a:lnTo>
                    <a:pt x="804545" y="22390"/>
                  </a:lnTo>
                  <a:lnTo>
                    <a:pt x="814031" y="35471"/>
                  </a:lnTo>
                  <a:lnTo>
                    <a:pt x="814031" y="20370"/>
                  </a:lnTo>
                  <a:lnTo>
                    <a:pt x="809218" y="17526"/>
                  </a:lnTo>
                  <a:lnTo>
                    <a:pt x="805637" y="16649"/>
                  </a:lnTo>
                  <a:lnTo>
                    <a:pt x="797318" y="16649"/>
                  </a:lnTo>
                  <a:lnTo>
                    <a:pt x="781837" y="34010"/>
                  </a:lnTo>
                  <a:lnTo>
                    <a:pt x="781837" y="43040"/>
                  </a:lnTo>
                  <a:lnTo>
                    <a:pt x="797318" y="60198"/>
                  </a:lnTo>
                  <a:lnTo>
                    <a:pt x="805637" y="60198"/>
                  </a:lnTo>
                  <a:lnTo>
                    <a:pt x="809218" y="59334"/>
                  </a:lnTo>
                  <a:lnTo>
                    <a:pt x="815174" y="55854"/>
                  </a:lnTo>
                  <a:lnTo>
                    <a:pt x="816457" y="54457"/>
                  </a:lnTo>
                  <a:lnTo>
                    <a:pt x="817473" y="53365"/>
                  </a:lnTo>
                  <a:lnTo>
                    <a:pt x="820661" y="46888"/>
                  </a:lnTo>
                  <a:lnTo>
                    <a:pt x="821461" y="43040"/>
                  </a:lnTo>
                  <a:lnTo>
                    <a:pt x="821461" y="34010"/>
                  </a:lnTo>
                  <a:close/>
                </a:path>
                <a:path w="1423034" h="76200">
                  <a:moveTo>
                    <a:pt x="853998" y="16954"/>
                  </a:moveTo>
                  <a:lnTo>
                    <a:pt x="849769" y="16954"/>
                  </a:lnTo>
                  <a:lnTo>
                    <a:pt x="847039" y="17691"/>
                  </a:lnTo>
                  <a:lnTo>
                    <a:pt x="842835" y="20624"/>
                  </a:lnTo>
                  <a:lnTo>
                    <a:pt x="841197" y="22453"/>
                  </a:lnTo>
                  <a:lnTo>
                    <a:pt x="840016" y="24638"/>
                  </a:lnTo>
                  <a:lnTo>
                    <a:pt x="839762" y="17475"/>
                  </a:lnTo>
                  <a:lnTo>
                    <a:pt x="832980" y="17475"/>
                  </a:lnTo>
                  <a:lnTo>
                    <a:pt x="832980" y="59512"/>
                  </a:lnTo>
                  <a:lnTo>
                    <a:pt x="840193" y="59512"/>
                  </a:lnTo>
                  <a:lnTo>
                    <a:pt x="840193" y="29984"/>
                  </a:lnTo>
                  <a:lnTo>
                    <a:pt x="841108" y="28727"/>
                  </a:lnTo>
                  <a:lnTo>
                    <a:pt x="850912" y="23558"/>
                  </a:lnTo>
                  <a:lnTo>
                    <a:pt x="853998" y="23558"/>
                  </a:lnTo>
                  <a:lnTo>
                    <a:pt x="853998" y="16954"/>
                  </a:lnTo>
                  <a:close/>
                </a:path>
                <a:path w="1423034" h="76200">
                  <a:moveTo>
                    <a:pt x="923874" y="27520"/>
                  </a:moveTo>
                  <a:lnTo>
                    <a:pt x="922909" y="23952"/>
                  </a:lnTo>
                  <a:lnTo>
                    <a:pt x="922769" y="23609"/>
                  </a:lnTo>
                  <a:lnTo>
                    <a:pt x="922248" y="22910"/>
                  </a:lnTo>
                  <a:lnTo>
                    <a:pt x="918768" y="18237"/>
                  </a:lnTo>
                  <a:lnTo>
                    <a:pt x="915416" y="16865"/>
                  </a:lnTo>
                  <a:lnTo>
                    <a:pt x="907186" y="16865"/>
                  </a:lnTo>
                  <a:lnTo>
                    <a:pt x="895756" y="24384"/>
                  </a:lnTo>
                  <a:lnTo>
                    <a:pt x="896594" y="27520"/>
                  </a:lnTo>
                  <a:lnTo>
                    <a:pt x="895642" y="23964"/>
                  </a:lnTo>
                  <a:lnTo>
                    <a:pt x="895502" y="23609"/>
                  </a:lnTo>
                  <a:lnTo>
                    <a:pt x="894981" y="22910"/>
                  </a:lnTo>
                  <a:lnTo>
                    <a:pt x="891489" y="18237"/>
                  </a:lnTo>
                  <a:lnTo>
                    <a:pt x="888136" y="16865"/>
                  </a:lnTo>
                  <a:lnTo>
                    <a:pt x="879906" y="16865"/>
                  </a:lnTo>
                  <a:lnTo>
                    <a:pt x="876922" y="17627"/>
                  </a:lnTo>
                  <a:lnTo>
                    <a:pt x="872147" y="20650"/>
                  </a:lnTo>
                  <a:lnTo>
                    <a:pt x="870343" y="22250"/>
                  </a:lnTo>
                  <a:lnTo>
                    <a:pt x="869099" y="23952"/>
                  </a:lnTo>
                  <a:lnTo>
                    <a:pt x="868845" y="17475"/>
                  </a:lnTo>
                  <a:lnTo>
                    <a:pt x="861936" y="17475"/>
                  </a:lnTo>
                  <a:lnTo>
                    <a:pt x="861936" y="59512"/>
                  </a:lnTo>
                  <a:lnTo>
                    <a:pt x="869149" y="59512"/>
                  </a:lnTo>
                  <a:lnTo>
                    <a:pt x="869238" y="29591"/>
                  </a:lnTo>
                  <a:lnTo>
                    <a:pt x="870381" y="28028"/>
                  </a:lnTo>
                  <a:lnTo>
                    <a:pt x="872020" y="26479"/>
                  </a:lnTo>
                  <a:lnTo>
                    <a:pt x="875626" y="23952"/>
                  </a:lnTo>
                  <a:lnTo>
                    <a:pt x="876109" y="23622"/>
                  </a:lnTo>
                  <a:lnTo>
                    <a:pt x="878611" y="22910"/>
                  </a:lnTo>
                  <a:lnTo>
                    <a:pt x="883678" y="22910"/>
                  </a:lnTo>
                  <a:lnTo>
                    <a:pt x="889342" y="31407"/>
                  </a:lnTo>
                  <a:lnTo>
                    <a:pt x="889342" y="59512"/>
                  </a:lnTo>
                  <a:lnTo>
                    <a:pt x="896594" y="59512"/>
                  </a:lnTo>
                  <a:lnTo>
                    <a:pt x="896594" y="29641"/>
                  </a:lnTo>
                  <a:lnTo>
                    <a:pt x="896594" y="29324"/>
                  </a:lnTo>
                  <a:lnTo>
                    <a:pt x="897661" y="27952"/>
                  </a:lnTo>
                  <a:lnTo>
                    <a:pt x="899337" y="26403"/>
                  </a:lnTo>
                  <a:lnTo>
                    <a:pt x="903427" y="23609"/>
                  </a:lnTo>
                  <a:lnTo>
                    <a:pt x="905941" y="22910"/>
                  </a:lnTo>
                  <a:lnTo>
                    <a:pt x="911009" y="22910"/>
                  </a:lnTo>
                  <a:lnTo>
                    <a:pt x="916660" y="31407"/>
                  </a:lnTo>
                  <a:lnTo>
                    <a:pt x="916660" y="59512"/>
                  </a:lnTo>
                  <a:lnTo>
                    <a:pt x="923874" y="59512"/>
                  </a:lnTo>
                  <a:lnTo>
                    <a:pt x="923874" y="27520"/>
                  </a:lnTo>
                  <a:close/>
                </a:path>
                <a:path w="1423034" h="76200">
                  <a:moveTo>
                    <a:pt x="970102" y="39052"/>
                  </a:moveTo>
                  <a:lnTo>
                    <a:pt x="955649" y="16738"/>
                  </a:lnTo>
                  <a:lnTo>
                    <a:pt x="950125" y="16738"/>
                  </a:lnTo>
                  <a:lnTo>
                    <a:pt x="936180" y="27787"/>
                  </a:lnTo>
                  <a:lnTo>
                    <a:pt x="936180" y="31242"/>
                  </a:lnTo>
                  <a:lnTo>
                    <a:pt x="943178" y="31242"/>
                  </a:lnTo>
                  <a:lnTo>
                    <a:pt x="943292" y="27787"/>
                  </a:lnTo>
                  <a:lnTo>
                    <a:pt x="944168" y="25755"/>
                  </a:lnTo>
                  <a:lnTo>
                    <a:pt x="948131" y="22821"/>
                  </a:lnTo>
                  <a:lnTo>
                    <a:pt x="950582" y="22098"/>
                  </a:lnTo>
                  <a:lnTo>
                    <a:pt x="956221" y="22098"/>
                  </a:lnTo>
                  <a:lnTo>
                    <a:pt x="958481" y="22758"/>
                  </a:lnTo>
                  <a:lnTo>
                    <a:pt x="962050" y="25438"/>
                  </a:lnTo>
                  <a:lnTo>
                    <a:pt x="962888" y="27787"/>
                  </a:lnTo>
                  <a:lnTo>
                    <a:pt x="962939" y="34442"/>
                  </a:lnTo>
                  <a:lnTo>
                    <a:pt x="962901" y="39052"/>
                  </a:lnTo>
                  <a:lnTo>
                    <a:pt x="962901" y="47599"/>
                  </a:lnTo>
                  <a:lnTo>
                    <a:pt x="961339" y="49669"/>
                  </a:lnTo>
                  <a:lnTo>
                    <a:pt x="959421" y="51384"/>
                  </a:lnTo>
                  <a:lnTo>
                    <a:pt x="954811" y="54089"/>
                  </a:lnTo>
                  <a:lnTo>
                    <a:pt x="952220" y="54762"/>
                  </a:lnTo>
                  <a:lnTo>
                    <a:pt x="946759" y="54762"/>
                  </a:lnTo>
                  <a:lnTo>
                    <a:pt x="944791" y="54140"/>
                  </a:lnTo>
                  <a:lnTo>
                    <a:pt x="942111" y="51638"/>
                  </a:lnTo>
                  <a:lnTo>
                    <a:pt x="941451" y="49961"/>
                  </a:lnTo>
                  <a:lnTo>
                    <a:pt x="941451" y="44780"/>
                  </a:lnTo>
                  <a:lnTo>
                    <a:pt x="943114" y="42570"/>
                  </a:lnTo>
                  <a:lnTo>
                    <a:pt x="949756" y="39865"/>
                  </a:lnTo>
                  <a:lnTo>
                    <a:pt x="955243" y="39141"/>
                  </a:lnTo>
                  <a:lnTo>
                    <a:pt x="962901" y="39052"/>
                  </a:lnTo>
                  <a:lnTo>
                    <a:pt x="962901" y="34455"/>
                  </a:lnTo>
                  <a:lnTo>
                    <a:pt x="934237" y="44386"/>
                  </a:lnTo>
                  <a:lnTo>
                    <a:pt x="934237" y="50812"/>
                  </a:lnTo>
                  <a:lnTo>
                    <a:pt x="945032" y="60286"/>
                  </a:lnTo>
                  <a:lnTo>
                    <a:pt x="950836" y="60286"/>
                  </a:lnTo>
                  <a:lnTo>
                    <a:pt x="953808" y="59639"/>
                  </a:lnTo>
                  <a:lnTo>
                    <a:pt x="958900" y="57010"/>
                  </a:lnTo>
                  <a:lnTo>
                    <a:pt x="961148" y="55283"/>
                  </a:lnTo>
                  <a:lnTo>
                    <a:pt x="961605" y="54762"/>
                  </a:lnTo>
                  <a:lnTo>
                    <a:pt x="963066" y="53124"/>
                  </a:lnTo>
                  <a:lnTo>
                    <a:pt x="963371" y="59512"/>
                  </a:lnTo>
                  <a:lnTo>
                    <a:pt x="970102" y="59512"/>
                  </a:lnTo>
                  <a:lnTo>
                    <a:pt x="970102" y="53124"/>
                  </a:lnTo>
                  <a:lnTo>
                    <a:pt x="970102" y="39052"/>
                  </a:lnTo>
                  <a:close/>
                </a:path>
                <a:path w="1423034" h="76200">
                  <a:moveTo>
                    <a:pt x="1018730" y="45008"/>
                  </a:moveTo>
                  <a:lnTo>
                    <a:pt x="1011605" y="45008"/>
                  </a:lnTo>
                  <a:lnTo>
                    <a:pt x="1011516" y="48094"/>
                  </a:lnTo>
                  <a:lnTo>
                    <a:pt x="1010513" y="50431"/>
                  </a:lnTo>
                  <a:lnTo>
                    <a:pt x="1006665" y="53619"/>
                  </a:lnTo>
                  <a:lnTo>
                    <a:pt x="1004150" y="54419"/>
                  </a:lnTo>
                  <a:lnTo>
                    <a:pt x="998372" y="54419"/>
                  </a:lnTo>
                  <a:lnTo>
                    <a:pt x="988910" y="41948"/>
                  </a:lnTo>
                  <a:lnTo>
                    <a:pt x="988910" y="33515"/>
                  </a:lnTo>
                  <a:lnTo>
                    <a:pt x="989914" y="29578"/>
                  </a:lnTo>
                  <a:lnTo>
                    <a:pt x="993940" y="23964"/>
                  </a:lnTo>
                  <a:lnTo>
                    <a:pt x="996988" y="22567"/>
                  </a:lnTo>
                  <a:lnTo>
                    <a:pt x="1004150" y="22567"/>
                  </a:lnTo>
                  <a:lnTo>
                    <a:pt x="1006589" y="23342"/>
                  </a:lnTo>
                  <a:lnTo>
                    <a:pt x="1010158" y="26454"/>
                  </a:lnTo>
                  <a:lnTo>
                    <a:pt x="1011135" y="28575"/>
                  </a:lnTo>
                  <a:lnTo>
                    <a:pt x="1011313" y="31280"/>
                  </a:lnTo>
                  <a:lnTo>
                    <a:pt x="1018425" y="31280"/>
                  </a:lnTo>
                  <a:lnTo>
                    <a:pt x="1018336" y="28003"/>
                  </a:lnTo>
                  <a:lnTo>
                    <a:pt x="1017524" y="25298"/>
                  </a:lnTo>
                  <a:lnTo>
                    <a:pt x="1015542" y="22567"/>
                  </a:lnTo>
                  <a:lnTo>
                    <a:pt x="1014412" y="21005"/>
                  </a:lnTo>
                  <a:lnTo>
                    <a:pt x="1012342" y="19405"/>
                  </a:lnTo>
                  <a:lnTo>
                    <a:pt x="1007122" y="17272"/>
                  </a:lnTo>
                  <a:lnTo>
                    <a:pt x="1004201" y="16738"/>
                  </a:lnTo>
                  <a:lnTo>
                    <a:pt x="997064" y="16738"/>
                  </a:lnTo>
                  <a:lnTo>
                    <a:pt x="981481" y="43408"/>
                  </a:lnTo>
                  <a:lnTo>
                    <a:pt x="982306" y="47434"/>
                  </a:lnTo>
                  <a:lnTo>
                    <a:pt x="985621" y="53848"/>
                  </a:lnTo>
                  <a:lnTo>
                    <a:pt x="987920" y="56248"/>
                  </a:lnTo>
                  <a:lnTo>
                    <a:pt x="993787" y="59448"/>
                  </a:lnTo>
                  <a:lnTo>
                    <a:pt x="997153" y="60248"/>
                  </a:lnTo>
                  <a:lnTo>
                    <a:pt x="999604" y="60248"/>
                  </a:lnTo>
                  <a:lnTo>
                    <a:pt x="995807" y="65341"/>
                  </a:lnTo>
                  <a:lnTo>
                    <a:pt x="999985" y="65811"/>
                  </a:lnTo>
                  <a:lnTo>
                    <a:pt x="1001585" y="66192"/>
                  </a:lnTo>
                  <a:lnTo>
                    <a:pt x="1003427" y="67195"/>
                  </a:lnTo>
                  <a:lnTo>
                    <a:pt x="1003884" y="67957"/>
                  </a:lnTo>
                  <a:lnTo>
                    <a:pt x="1003884" y="69862"/>
                  </a:lnTo>
                  <a:lnTo>
                    <a:pt x="1003528" y="70548"/>
                  </a:lnTo>
                  <a:lnTo>
                    <a:pt x="1002080" y="71526"/>
                  </a:lnTo>
                  <a:lnTo>
                    <a:pt x="1001204" y="71767"/>
                  </a:lnTo>
                  <a:lnTo>
                    <a:pt x="998994" y="71767"/>
                  </a:lnTo>
                  <a:lnTo>
                    <a:pt x="997826" y="71653"/>
                  </a:lnTo>
                  <a:lnTo>
                    <a:pt x="995489" y="71158"/>
                  </a:lnTo>
                  <a:lnTo>
                    <a:pt x="994537" y="70866"/>
                  </a:lnTo>
                  <a:lnTo>
                    <a:pt x="993787" y="70523"/>
                  </a:lnTo>
                  <a:lnTo>
                    <a:pt x="992619" y="74536"/>
                  </a:lnTo>
                  <a:lnTo>
                    <a:pt x="993711" y="74968"/>
                  </a:lnTo>
                  <a:lnTo>
                    <a:pt x="994879" y="75311"/>
                  </a:lnTo>
                  <a:lnTo>
                    <a:pt x="997356" y="75857"/>
                  </a:lnTo>
                  <a:lnTo>
                    <a:pt x="998791" y="75996"/>
                  </a:lnTo>
                  <a:lnTo>
                    <a:pt x="1002131" y="75996"/>
                  </a:lnTo>
                  <a:lnTo>
                    <a:pt x="1009281" y="66789"/>
                  </a:lnTo>
                  <a:lnTo>
                    <a:pt x="1008532" y="65227"/>
                  </a:lnTo>
                  <a:lnTo>
                    <a:pt x="1005928" y="63309"/>
                  </a:lnTo>
                  <a:lnTo>
                    <a:pt x="1005573" y="63042"/>
                  </a:lnTo>
                  <a:lnTo>
                    <a:pt x="1003477" y="62433"/>
                  </a:lnTo>
                  <a:lnTo>
                    <a:pt x="1002728" y="62407"/>
                  </a:lnTo>
                  <a:lnTo>
                    <a:pt x="1004303" y="60248"/>
                  </a:lnTo>
                  <a:lnTo>
                    <a:pt x="1007237" y="59690"/>
                  </a:lnTo>
                  <a:lnTo>
                    <a:pt x="1011961" y="57696"/>
                  </a:lnTo>
                  <a:lnTo>
                    <a:pt x="1012571" y="57442"/>
                  </a:lnTo>
                  <a:lnTo>
                    <a:pt x="1014679" y="55753"/>
                  </a:lnTo>
                  <a:lnTo>
                    <a:pt x="1015593" y="54419"/>
                  </a:lnTo>
                  <a:lnTo>
                    <a:pt x="1017816" y="51231"/>
                  </a:lnTo>
                  <a:lnTo>
                    <a:pt x="1018641" y="48399"/>
                  </a:lnTo>
                  <a:lnTo>
                    <a:pt x="1018730" y="45008"/>
                  </a:lnTo>
                  <a:close/>
                </a:path>
                <a:path w="1423034" h="76200">
                  <a:moveTo>
                    <a:pt x="1059357" y="1549"/>
                  </a:moveTo>
                  <a:lnTo>
                    <a:pt x="1055128" y="1549"/>
                  </a:lnTo>
                  <a:lnTo>
                    <a:pt x="1055001" y="2768"/>
                  </a:lnTo>
                  <a:lnTo>
                    <a:pt x="1054722" y="3644"/>
                  </a:lnTo>
                  <a:lnTo>
                    <a:pt x="1053807" y="4800"/>
                  </a:lnTo>
                  <a:lnTo>
                    <a:pt x="1053223" y="5092"/>
                  </a:lnTo>
                  <a:lnTo>
                    <a:pt x="1051902" y="5092"/>
                  </a:lnTo>
                  <a:lnTo>
                    <a:pt x="1046810" y="3213"/>
                  </a:lnTo>
                  <a:lnTo>
                    <a:pt x="1045679" y="2755"/>
                  </a:lnTo>
                  <a:lnTo>
                    <a:pt x="1043444" y="1968"/>
                  </a:lnTo>
                  <a:lnTo>
                    <a:pt x="1042276" y="1765"/>
                  </a:lnTo>
                  <a:lnTo>
                    <a:pt x="1038948" y="1765"/>
                  </a:lnTo>
                  <a:lnTo>
                    <a:pt x="1037323" y="2540"/>
                  </a:lnTo>
                  <a:lnTo>
                    <a:pt x="1035164" y="5651"/>
                  </a:lnTo>
                  <a:lnTo>
                    <a:pt x="1034491" y="7670"/>
                  </a:lnTo>
                  <a:lnTo>
                    <a:pt x="1034199" y="10401"/>
                  </a:lnTo>
                  <a:lnTo>
                    <a:pt x="1038428" y="10401"/>
                  </a:lnTo>
                  <a:lnTo>
                    <a:pt x="1038491" y="9728"/>
                  </a:lnTo>
                  <a:lnTo>
                    <a:pt x="1038606" y="8953"/>
                  </a:lnTo>
                  <a:lnTo>
                    <a:pt x="1038872" y="8153"/>
                  </a:lnTo>
                  <a:lnTo>
                    <a:pt x="1039787" y="6946"/>
                  </a:lnTo>
                  <a:lnTo>
                    <a:pt x="1040409" y="6642"/>
                  </a:lnTo>
                  <a:lnTo>
                    <a:pt x="1041844" y="6642"/>
                  </a:lnTo>
                  <a:lnTo>
                    <a:pt x="1042555" y="6781"/>
                  </a:lnTo>
                  <a:lnTo>
                    <a:pt x="1043305" y="7048"/>
                  </a:lnTo>
                  <a:lnTo>
                    <a:pt x="1044917" y="7670"/>
                  </a:lnTo>
                  <a:lnTo>
                    <a:pt x="1046899" y="8534"/>
                  </a:lnTo>
                  <a:lnTo>
                    <a:pt x="1047965" y="8953"/>
                  </a:lnTo>
                  <a:lnTo>
                    <a:pt x="1050213" y="9728"/>
                  </a:lnTo>
                  <a:lnTo>
                    <a:pt x="1051407" y="9918"/>
                  </a:lnTo>
                  <a:lnTo>
                    <a:pt x="1054798" y="9918"/>
                  </a:lnTo>
                  <a:lnTo>
                    <a:pt x="1056373" y="9169"/>
                  </a:lnTo>
                  <a:lnTo>
                    <a:pt x="1058075" y="6642"/>
                  </a:lnTo>
                  <a:lnTo>
                    <a:pt x="1058418" y="6146"/>
                  </a:lnTo>
                  <a:lnTo>
                    <a:pt x="1058748" y="5092"/>
                  </a:lnTo>
                  <a:lnTo>
                    <a:pt x="1059065" y="4114"/>
                  </a:lnTo>
                  <a:lnTo>
                    <a:pt x="1059357" y="1549"/>
                  </a:lnTo>
                  <a:close/>
                </a:path>
                <a:path w="1423034" h="76200">
                  <a:moveTo>
                    <a:pt x="1063066" y="39052"/>
                  </a:moveTo>
                  <a:lnTo>
                    <a:pt x="1048613" y="16738"/>
                  </a:lnTo>
                  <a:lnTo>
                    <a:pt x="1043089" y="16738"/>
                  </a:lnTo>
                  <a:lnTo>
                    <a:pt x="1029144" y="27787"/>
                  </a:lnTo>
                  <a:lnTo>
                    <a:pt x="1029144" y="31242"/>
                  </a:lnTo>
                  <a:lnTo>
                    <a:pt x="1036142" y="31242"/>
                  </a:lnTo>
                  <a:lnTo>
                    <a:pt x="1036256" y="27787"/>
                  </a:lnTo>
                  <a:lnTo>
                    <a:pt x="1037132" y="25755"/>
                  </a:lnTo>
                  <a:lnTo>
                    <a:pt x="1041095" y="22821"/>
                  </a:lnTo>
                  <a:lnTo>
                    <a:pt x="1043546" y="22098"/>
                  </a:lnTo>
                  <a:lnTo>
                    <a:pt x="1049185" y="22098"/>
                  </a:lnTo>
                  <a:lnTo>
                    <a:pt x="1051445" y="22758"/>
                  </a:lnTo>
                  <a:lnTo>
                    <a:pt x="1055014" y="25438"/>
                  </a:lnTo>
                  <a:lnTo>
                    <a:pt x="1055852" y="27787"/>
                  </a:lnTo>
                  <a:lnTo>
                    <a:pt x="1055903" y="34442"/>
                  </a:lnTo>
                  <a:lnTo>
                    <a:pt x="1055865" y="39052"/>
                  </a:lnTo>
                  <a:lnTo>
                    <a:pt x="1055865" y="47599"/>
                  </a:lnTo>
                  <a:lnTo>
                    <a:pt x="1054303" y="49669"/>
                  </a:lnTo>
                  <a:lnTo>
                    <a:pt x="1052385" y="51384"/>
                  </a:lnTo>
                  <a:lnTo>
                    <a:pt x="1047775" y="54089"/>
                  </a:lnTo>
                  <a:lnTo>
                    <a:pt x="1045184" y="54762"/>
                  </a:lnTo>
                  <a:lnTo>
                    <a:pt x="1039723" y="54762"/>
                  </a:lnTo>
                  <a:lnTo>
                    <a:pt x="1037755" y="54140"/>
                  </a:lnTo>
                  <a:lnTo>
                    <a:pt x="1035075" y="51638"/>
                  </a:lnTo>
                  <a:lnTo>
                    <a:pt x="1034415" y="49961"/>
                  </a:lnTo>
                  <a:lnTo>
                    <a:pt x="1034415" y="44780"/>
                  </a:lnTo>
                  <a:lnTo>
                    <a:pt x="1036078" y="42570"/>
                  </a:lnTo>
                  <a:lnTo>
                    <a:pt x="1042720" y="39865"/>
                  </a:lnTo>
                  <a:lnTo>
                    <a:pt x="1048207" y="39141"/>
                  </a:lnTo>
                  <a:lnTo>
                    <a:pt x="1055865" y="39052"/>
                  </a:lnTo>
                  <a:lnTo>
                    <a:pt x="1055865" y="34455"/>
                  </a:lnTo>
                  <a:lnTo>
                    <a:pt x="1027201" y="44386"/>
                  </a:lnTo>
                  <a:lnTo>
                    <a:pt x="1027201" y="50812"/>
                  </a:lnTo>
                  <a:lnTo>
                    <a:pt x="1037996" y="60286"/>
                  </a:lnTo>
                  <a:lnTo>
                    <a:pt x="1043800" y="60286"/>
                  </a:lnTo>
                  <a:lnTo>
                    <a:pt x="1046772" y="59639"/>
                  </a:lnTo>
                  <a:lnTo>
                    <a:pt x="1051864" y="57010"/>
                  </a:lnTo>
                  <a:lnTo>
                    <a:pt x="1054112" y="55283"/>
                  </a:lnTo>
                  <a:lnTo>
                    <a:pt x="1054569" y="54762"/>
                  </a:lnTo>
                  <a:lnTo>
                    <a:pt x="1056030" y="53124"/>
                  </a:lnTo>
                  <a:lnTo>
                    <a:pt x="1056335" y="59512"/>
                  </a:lnTo>
                  <a:lnTo>
                    <a:pt x="1063066" y="59512"/>
                  </a:lnTo>
                  <a:lnTo>
                    <a:pt x="1063066" y="53124"/>
                  </a:lnTo>
                  <a:lnTo>
                    <a:pt x="1063066" y="39052"/>
                  </a:lnTo>
                  <a:close/>
                </a:path>
                <a:path w="1423034" h="76200">
                  <a:moveTo>
                    <a:pt x="1114069" y="34010"/>
                  </a:moveTo>
                  <a:lnTo>
                    <a:pt x="1113269" y="30086"/>
                  </a:lnTo>
                  <a:lnTo>
                    <a:pt x="1110081" y="23558"/>
                  </a:lnTo>
                  <a:lnTo>
                    <a:pt x="1109002" y="22390"/>
                  </a:lnTo>
                  <a:lnTo>
                    <a:pt x="1107782" y="21043"/>
                  </a:lnTo>
                  <a:lnTo>
                    <a:pt x="1106639" y="20370"/>
                  </a:lnTo>
                  <a:lnTo>
                    <a:pt x="1106639" y="35471"/>
                  </a:lnTo>
                  <a:lnTo>
                    <a:pt x="1106639" y="41630"/>
                  </a:lnTo>
                  <a:lnTo>
                    <a:pt x="1097153" y="54457"/>
                  </a:lnTo>
                  <a:lnTo>
                    <a:pt x="1091018" y="54457"/>
                  </a:lnTo>
                  <a:lnTo>
                    <a:pt x="1081874" y="41630"/>
                  </a:lnTo>
                  <a:lnTo>
                    <a:pt x="1081874" y="35471"/>
                  </a:lnTo>
                  <a:lnTo>
                    <a:pt x="1091018" y="22390"/>
                  </a:lnTo>
                  <a:lnTo>
                    <a:pt x="1097153" y="22390"/>
                  </a:lnTo>
                  <a:lnTo>
                    <a:pt x="1106639" y="35471"/>
                  </a:lnTo>
                  <a:lnTo>
                    <a:pt x="1106639" y="20370"/>
                  </a:lnTo>
                  <a:lnTo>
                    <a:pt x="1101826" y="17526"/>
                  </a:lnTo>
                  <a:lnTo>
                    <a:pt x="1098245" y="16649"/>
                  </a:lnTo>
                  <a:lnTo>
                    <a:pt x="1089926" y="16649"/>
                  </a:lnTo>
                  <a:lnTo>
                    <a:pt x="1074445" y="34010"/>
                  </a:lnTo>
                  <a:lnTo>
                    <a:pt x="1074445" y="43040"/>
                  </a:lnTo>
                  <a:lnTo>
                    <a:pt x="1089926" y="60198"/>
                  </a:lnTo>
                  <a:lnTo>
                    <a:pt x="1098245" y="60198"/>
                  </a:lnTo>
                  <a:lnTo>
                    <a:pt x="1101826" y="59334"/>
                  </a:lnTo>
                  <a:lnTo>
                    <a:pt x="1107782" y="55854"/>
                  </a:lnTo>
                  <a:lnTo>
                    <a:pt x="1109065" y="54457"/>
                  </a:lnTo>
                  <a:lnTo>
                    <a:pt x="1110081" y="53365"/>
                  </a:lnTo>
                  <a:lnTo>
                    <a:pt x="1113269" y="46888"/>
                  </a:lnTo>
                  <a:lnTo>
                    <a:pt x="1114069" y="43040"/>
                  </a:lnTo>
                  <a:lnTo>
                    <a:pt x="1114069" y="34010"/>
                  </a:lnTo>
                  <a:close/>
                </a:path>
                <a:path w="1423034" h="76200">
                  <a:moveTo>
                    <a:pt x="1190625" y="23050"/>
                  </a:moveTo>
                  <a:lnTo>
                    <a:pt x="1190599" y="15379"/>
                  </a:lnTo>
                  <a:lnTo>
                    <a:pt x="1189799" y="12166"/>
                  </a:lnTo>
                  <a:lnTo>
                    <a:pt x="1187056" y="7810"/>
                  </a:lnTo>
                  <a:lnTo>
                    <a:pt x="1186459" y="6845"/>
                  </a:lnTo>
                  <a:lnTo>
                    <a:pt x="1184186" y="4838"/>
                  </a:lnTo>
                  <a:lnTo>
                    <a:pt x="1182776" y="4178"/>
                  </a:lnTo>
                  <a:lnTo>
                    <a:pt x="1182776" y="15379"/>
                  </a:lnTo>
                  <a:lnTo>
                    <a:pt x="1182725" y="23050"/>
                  </a:lnTo>
                  <a:lnTo>
                    <a:pt x="1181684" y="25666"/>
                  </a:lnTo>
                  <a:lnTo>
                    <a:pt x="1177340" y="29260"/>
                  </a:lnTo>
                  <a:lnTo>
                    <a:pt x="1174508" y="30162"/>
                  </a:lnTo>
                  <a:lnTo>
                    <a:pt x="1158392" y="30162"/>
                  </a:lnTo>
                  <a:lnTo>
                    <a:pt x="1158392" y="7810"/>
                  </a:lnTo>
                  <a:lnTo>
                    <a:pt x="1174470" y="7810"/>
                  </a:lnTo>
                  <a:lnTo>
                    <a:pt x="1177302" y="8737"/>
                  </a:lnTo>
                  <a:lnTo>
                    <a:pt x="1181684" y="12484"/>
                  </a:lnTo>
                  <a:lnTo>
                    <a:pt x="1182776" y="15379"/>
                  </a:lnTo>
                  <a:lnTo>
                    <a:pt x="1182776" y="4178"/>
                  </a:lnTo>
                  <a:lnTo>
                    <a:pt x="1178433" y="2095"/>
                  </a:lnTo>
                  <a:lnTo>
                    <a:pt x="1175194" y="1422"/>
                  </a:lnTo>
                  <a:lnTo>
                    <a:pt x="1150620" y="1422"/>
                  </a:lnTo>
                  <a:lnTo>
                    <a:pt x="1150620" y="59512"/>
                  </a:lnTo>
                  <a:lnTo>
                    <a:pt x="1158392" y="59512"/>
                  </a:lnTo>
                  <a:lnTo>
                    <a:pt x="1158392" y="36588"/>
                  </a:lnTo>
                  <a:lnTo>
                    <a:pt x="1175194" y="36588"/>
                  </a:lnTo>
                  <a:lnTo>
                    <a:pt x="1178433" y="35928"/>
                  </a:lnTo>
                  <a:lnTo>
                    <a:pt x="1184186" y="33286"/>
                  </a:lnTo>
                  <a:lnTo>
                    <a:pt x="1186459" y="31343"/>
                  </a:lnTo>
                  <a:lnTo>
                    <a:pt x="1187221" y="30162"/>
                  </a:lnTo>
                  <a:lnTo>
                    <a:pt x="1189799" y="26225"/>
                  </a:lnTo>
                  <a:lnTo>
                    <a:pt x="1190625" y="23050"/>
                  </a:lnTo>
                  <a:close/>
                </a:path>
                <a:path w="1423034" h="76200">
                  <a:moveTo>
                    <a:pt x="1230871" y="0"/>
                  </a:moveTo>
                  <a:lnTo>
                    <a:pt x="1222489" y="0"/>
                  </a:lnTo>
                  <a:lnTo>
                    <a:pt x="1213726" y="11607"/>
                  </a:lnTo>
                  <a:lnTo>
                    <a:pt x="1219301" y="11607"/>
                  </a:lnTo>
                  <a:lnTo>
                    <a:pt x="1230871" y="0"/>
                  </a:lnTo>
                  <a:close/>
                </a:path>
                <a:path w="1423034" h="76200">
                  <a:moveTo>
                    <a:pt x="1235748" y="17475"/>
                  </a:moveTo>
                  <a:lnTo>
                    <a:pt x="1228496" y="17475"/>
                  </a:lnTo>
                  <a:lnTo>
                    <a:pt x="1228496" y="47256"/>
                  </a:lnTo>
                  <a:lnTo>
                    <a:pt x="1227201" y="48983"/>
                  </a:lnTo>
                  <a:lnTo>
                    <a:pt x="1225435" y="50520"/>
                  </a:lnTo>
                  <a:lnTo>
                    <a:pt x="1221232" y="53111"/>
                  </a:lnTo>
                  <a:lnTo>
                    <a:pt x="1218577" y="53771"/>
                  </a:lnTo>
                  <a:lnTo>
                    <a:pt x="1213142" y="53771"/>
                  </a:lnTo>
                  <a:lnTo>
                    <a:pt x="1207084" y="45834"/>
                  </a:lnTo>
                  <a:lnTo>
                    <a:pt x="1207084" y="17475"/>
                  </a:lnTo>
                  <a:lnTo>
                    <a:pt x="1199832" y="17475"/>
                  </a:lnTo>
                  <a:lnTo>
                    <a:pt x="1199832" y="49669"/>
                  </a:lnTo>
                  <a:lnTo>
                    <a:pt x="1200912" y="53403"/>
                  </a:lnTo>
                  <a:lnTo>
                    <a:pt x="1205230" y="58813"/>
                  </a:lnTo>
                  <a:lnTo>
                    <a:pt x="1208735" y="60159"/>
                  </a:lnTo>
                  <a:lnTo>
                    <a:pt x="1217307" y="60159"/>
                  </a:lnTo>
                  <a:lnTo>
                    <a:pt x="1220393" y="59385"/>
                  </a:lnTo>
                  <a:lnTo>
                    <a:pt x="1225321" y="56311"/>
                  </a:lnTo>
                  <a:lnTo>
                    <a:pt x="1227226" y="54711"/>
                  </a:lnTo>
                  <a:lnTo>
                    <a:pt x="1227975" y="53771"/>
                  </a:lnTo>
                  <a:lnTo>
                    <a:pt x="1228572" y="53035"/>
                  </a:lnTo>
                  <a:lnTo>
                    <a:pt x="1228788" y="59512"/>
                  </a:lnTo>
                  <a:lnTo>
                    <a:pt x="1235748" y="59512"/>
                  </a:lnTo>
                  <a:lnTo>
                    <a:pt x="1235748" y="53035"/>
                  </a:lnTo>
                  <a:lnTo>
                    <a:pt x="1235748" y="17475"/>
                  </a:lnTo>
                  <a:close/>
                </a:path>
                <a:path w="1423034" h="76200">
                  <a:moveTo>
                    <a:pt x="1287056" y="33401"/>
                  </a:moveTo>
                  <a:lnTo>
                    <a:pt x="1286421" y="29679"/>
                  </a:lnTo>
                  <a:lnTo>
                    <a:pt x="1283677" y="23228"/>
                  </a:lnTo>
                  <a:lnTo>
                    <a:pt x="1283119" y="22529"/>
                  </a:lnTo>
                  <a:lnTo>
                    <a:pt x="1281747" y="20802"/>
                  </a:lnTo>
                  <a:lnTo>
                    <a:pt x="1279677" y="19469"/>
                  </a:lnTo>
                  <a:lnTo>
                    <a:pt x="1279677" y="33401"/>
                  </a:lnTo>
                  <a:lnTo>
                    <a:pt x="1279677" y="43611"/>
                  </a:lnTo>
                  <a:lnTo>
                    <a:pt x="1278699" y="47510"/>
                  </a:lnTo>
                  <a:lnTo>
                    <a:pt x="1274787" y="52997"/>
                  </a:lnTo>
                  <a:lnTo>
                    <a:pt x="1271905" y="54381"/>
                  </a:lnTo>
                  <a:lnTo>
                    <a:pt x="1265237" y="54381"/>
                  </a:lnTo>
                  <a:lnTo>
                    <a:pt x="1262811" y="53682"/>
                  </a:lnTo>
                  <a:lnTo>
                    <a:pt x="1262634" y="53555"/>
                  </a:lnTo>
                  <a:lnTo>
                    <a:pt x="1258900" y="50888"/>
                  </a:lnTo>
                  <a:lnTo>
                    <a:pt x="1257363" y="49123"/>
                  </a:lnTo>
                  <a:lnTo>
                    <a:pt x="1256245" y="46990"/>
                  </a:lnTo>
                  <a:lnTo>
                    <a:pt x="1256245" y="30810"/>
                  </a:lnTo>
                  <a:lnTo>
                    <a:pt x="1265821" y="22529"/>
                  </a:lnTo>
                  <a:lnTo>
                    <a:pt x="1272413" y="22529"/>
                  </a:lnTo>
                  <a:lnTo>
                    <a:pt x="1275105" y="23901"/>
                  </a:lnTo>
                  <a:lnTo>
                    <a:pt x="1278763" y="29425"/>
                  </a:lnTo>
                  <a:lnTo>
                    <a:pt x="1279677" y="33401"/>
                  </a:lnTo>
                  <a:lnTo>
                    <a:pt x="1279677" y="19469"/>
                  </a:lnTo>
                  <a:lnTo>
                    <a:pt x="1276743" y="17551"/>
                  </a:lnTo>
                  <a:lnTo>
                    <a:pt x="1273784" y="16738"/>
                  </a:lnTo>
                  <a:lnTo>
                    <a:pt x="1267155" y="16738"/>
                  </a:lnTo>
                  <a:lnTo>
                    <a:pt x="1264373" y="17437"/>
                  </a:lnTo>
                  <a:lnTo>
                    <a:pt x="1259624" y="20193"/>
                  </a:lnTo>
                  <a:lnTo>
                    <a:pt x="1257706" y="21996"/>
                  </a:lnTo>
                  <a:lnTo>
                    <a:pt x="1256245" y="24206"/>
                  </a:lnTo>
                  <a:lnTo>
                    <a:pt x="1256245" y="1422"/>
                  </a:lnTo>
                  <a:lnTo>
                    <a:pt x="1249032" y="1422"/>
                  </a:lnTo>
                  <a:lnTo>
                    <a:pt x="1249032" y="59512"/>
                  </a:lnTo>
                  <a:lnTo>
                    <a:pt x="1255763" y="59512"/>
                  </a:lnTo>
                  <a:lnTo>
                    <a:pt x="1256157" y="53555"/>
                  </a:lnTo>
                  <a:lnTo>
                    <a:pt x="1257541" y="55651"/>
                  </a:lnTo>
                  <a:lnTo>
                    <a:pt x="1259319" y="57302"/>
                  </a:lnTo>
                  <a:lnTo>
                    <a:pt x="1263688" y="59690"/>
                  </a:lnTo>
                  <a:lnTo>
                    <a:pt x="1266342" y="60286"/>
                  </a:lnTo>
                  <a:lnTo>
                    <a:pt x="1273009" y="60286"/>
                  </a:lnTo>
                  <a:lnTo>
                    <a:pt x="1276121" y="59474"/>
                  </a:lnTo>
                  <a:lnTo>
                    <a:pt x="1281417" y="56184"/>
                  </a:lnTo>
                  <a:lnTo>
                    <a:pt x="1282928" y="54381"/>
                  </a:lnTo>
                  <a:lnTo>
                    <a:pt x="1283462" y="53746"/>
                  </a:lnTo>
                  <a:lnTo>
                    <a:pt x="1286370" y="47282"/>
                  </a:lnTo>
                  <a:lnTo>
                    <a:pt x="1287043" y="43611"/>
                  </a:lnTo>
                  <a:lnTo>
                    <a:pt x="1287056" y="33401"/>
                  </a:lnTo>
                  <a:close/>
                </a:path>
                <a:path w="1423034" h="76200">
                  <a:moveTo>
                    <a:pt x="1313827" y="53644"/>
                  </a:moveTo>
                  <a:lnTo>
                    <a:pt x="1309319" y="53644"/>
                  </a:lnTo>
                  <a:lnTo>
                    <a:pt x="1307706" y="52946"/>
                  </a:lnTo>
                  <a:lnTo>
                    <a:pt x="1306347" y="50190"/>
                  </a:lnTo>
                  <a:lnTo>
                    <a:pt x="1306106" y="48768"/>
                  </a:lnTo>
                  <a:lnTo>
                    <a:pt x="1306017" y="1422"/>
                  </a:lnTo>
                  <a:lnTo>
                    <a:pt x="1298854" y="1422"/>
                  </a:lnTo>
                  <a:lnTo>
                    <a:pt x="1298854" y="48768"/>
                  </a:lnTo>
                  <a:lnTo>
                    <a:pt x="1299184" y="51206"/>
                  </a:lnTo>
                  <a:lnTo>
                    <a:pt x="1300505" y="55257"/>
                  </a:lnTo>
                  <a:lnTo>
                    <a:pt x="1301737" y="56819"/>
                  </a:lnTo>
                  <a:lnTo>
                    <a:pt x="1305369" y="58978"/>
                  </a:lnTo>
                  <a:lnTo>
                    <a:pt x="1307985" y="59512"/>
                  </a:lnTo>
                  <a:lnTo>
                    <a:pt x="1313827" y="59512"/>
                  </a:lnTo>
                  <a:lnTo>
                    <a:pt x="1313827" y="53644"/>
                  </a:lnTo>
                  <a:close/>
                </a:path>
                <a:path w="1423034" h="76200">
                  <a:moveTo>
                    <a:pt x="1329385" y="17475"/>
                  </a:moveTo>
                  <a:lnTo>
                    <a:pt x="1322184" y="17475"/>
                  </a:lnTo>
                  <a:lnTo>
                    <a:pt x="1322184" y="59512"/>
                  </a:lnTo>
                  <a:lnTo>
                    <a:pt x="1329385" y="59512"/>
                  </a:lnTo>
                  <a:lnTo>
                    <a:pt x="1329385" y="17475"/>
                  </a:lnTo>
                  <a:close/>
                </a:path>
                <a:path w="1423034" h="76200">
                  <a:moveTo>
                    <a:pt x="1330299" y="4178"/>
                  </a:moveTo>
                  <a:lnTo>
                    <a:pt x="1329880" y="3175"/>
                  </a:lnTo>
                  <a:lnTo>
                    <a:pt x="1328216" y="1600"/>
                  </a:lnTo>
                  <a:lnTo>
                    <a:pt x="1327124" y="1206"/>
                  </a:lnTo>
                  <a:lnTo>
                    <a:pt x="1324419" y="1206"/>
                  </a:lnTo>
                  <a:lnTo>
                    <a:pt x="1323327" y="1600"/>
                  </a:lnTo>
                  <a:lnTo>
                    <a:pt x="1321689" y="3175"/>
                  </a:lnTo>
                  <a:lnTo>
                    <a:pt x="1321282" y="4178"/>
                  </a:lnTo>
                  <a:lnTo>
                    <a:pt x="1321282" y="6591"/>
                  </a:lnTo>
                  <a:lnTo>
                    <a:pt x="1321689" y="7594"/>
                  </a:lnTo>
                  <a:lnTo>
                    <a:pt x="1323327" y="9182"/>
                  </a:lnTo>
                  <a:lnTo>
                    <a:pt x="1324419" y="9575"/>
                  </a:lnTo>
                  <a:lnTo>
                    <a:pt x="1327124" y="9575"/>
                  </a:lnTo>
                  <a:lnTo>
                    <a:pt x="1328216" y="9182"/>
                  </a:lnTo>
                  <a:lnTo>
                    <a:pt x="1329880" y="7594"/>
                  </a:lnTo>
                  <a:lnTo>
                    <a:pt x="1330299" y="6591"/>
                  </a:lnTo>
                  <a:lnTo>
                    <a:pt x="1330299" y="4178"/>
                  </a:lnTo>
                  <a:close/>
                </a:path>
                <a:path w="1423034" h="76200">
                  <a:moveTo>
                    <a:pt x="1378394" y="45008"/>
                  </a:moveTo>
                  <a:lnTo>
                    <a:pt x="1371257" y="45008"/>
                  </a:lnTo>
                  <a:lnTo>
                    <a:pt x="1371180" y="48094"/>
                  </a:lnTo>
                  <a:lnTo>
                    <a:pt x="1370177" y="50431"/>
                  </a:lnTo>
                  <a:lnTo>
                    <a:pt x="1366329" y="53619"/>
                  </a:lnTo>
                  <a:lnTo>
                    <a:pt x="1363802" y="54419"/>
                  </a:lnTo>
                  <a:lnTo>
                    <a:pt x="1358036" y="54419"/>
                  </a:lnTo>
                  <a:lnTo>
                    <a:pt x="1348574" y="41948"/>
                  </a:lnTo>
                  <a:lnTo>
                    <a:pt x="1348574" y="33515"/>
                  </a:lnTo>
                  <a:lnTo>
                    <a:pt x="1349578" y="29578"/>
                  </a:lnTo>
                  <a:lnTo>
                    <a:pt x="1353604" y="23964"/>
                  </a:lnTo>
                  <a:lnTo>
                    <a:pt x="1356652" y="22567"/>
                  </a:lnTo>
                  <a:lnTo>
                    <a:pt x="1363802" y="22567"/>
                  </a:lnTo>
                  <a:lnTo>
                    <a:pt x="1366240" y="23342"/>
                  </a:lnTo>
                  <a:lnTo>
                    <a:pt x="1369822" y="26454"/>
                  </a:lnTo>
                  <a:lnTo>
                    <a:pt x="1370799" y="28575"/>
                  </a:lnTo>
                  <a:lnTo>
                    <a:pt x="1370965" y="31280"/>
                  </a:lnTo>
                  <a:lnTo>
                    <a:pt x="1378077" y="31280"/>
                  </a:lnTo>
                  <a:lnTo>
                    <a:pt x="1363865" y="16738"/>
                  </a:lnTo>
                  <a:lnTo>
                    <a:pt x="1356715" y="16738"/>
                  </a:lnTo>
                  <a:lnTo>
                    <a:pt x="1341145" y="43408"/>
                  </a:lnTo>
                  <a:lnTo>
                    <a:pt x="1341970" y="47434"/>
                  </a:lnTo>
                  <a:lnTo>
                    <a:pt x="1345285" y="53848"/>
                  </a:lnTo>
                  <a:lnTo>
                    <a:pt x="1347584" y="56248"/>
                  </a:lnTo>
                  <a:lnTo>
                    <a:pt x="1353451" y="59448"/>
                  </a:lnTo>
                  <a:lnTo>
                    <a:pt x="1356817" y="60248"/>
                  </a:lnTo>
                  <a:lnTo>
                    <a:pt x="1363903" y="60248"/>
                  </a:lnTo>
                  <a:lnTo>
                    <a:pt x="1366913" y="59690"/>
                  </a:lnTo>
                  <a:lnTo>
                    <a:pt x="1372222" y="57442"/>
                  </a:lnTo>
                  <a:lnTo>
                    <a:pt x="1374343" y="55753"/>
                  </a:lnTo>
                  <a:lnTo>
                    <a:pt x="1375257" y="54419"/>
                  </a:lnTo>
                  <a:lnTo>
                    <a:pt x="1377467" y="51231"/>
                  </a:lnTo>
                  <a:lnTo>
                    <a:pt x="1378305" y="48399"/>
                  </a:lnTo>
                  <a:lnTo>
                    <a:pt x="1378394" y="45008"/>
                  </a:lnTo>
                  <a:close/>
                </a:path>
                <a:path w="1423034" h="76200">
                  <a:moveTo>
                    <a:pt x="1422730" y="39052"/>
                  </a:moveTo>
                  <a:lnTo>
                    <a:pt x="1408277" y="16738"/>
                  </a:lnTo>
                  <a:lnTo>
                    <a:pt x="1402740" y="16738"/>
                  </a:lnTo>
                  <a:lnTo>
                    <a:pt x="1388808" y="27787"/>
                  </a:lnTo>
                  <a:lnTo>
                    <a:pt x="1388808" y="31242"/>
                  </a:lnTo>
                  <a:lnTo>
                    <a:pt x="1395793" y="31242"/>
                  </a:lnTo>
                  <a:lnTo>
                    <a:pt x="1395920" y="27787"/>
                  </a:lnTo>
                  <a:lnTo>
                    <a:pt x="1396796" y="25755"/>
                  </a:lnTo>
                  <a:lnTo>
                    <a:pt x="1400759" y="22821"/>
                  </a:lnTo>
                  <a:lnTo>
                    <a:pt x="1403210" y="22098"/>
                  </a:lnTo>
                  <a:lnTo>
                    <a:pt x="1408849" y="22098"/>
                  </a:lnTo>
                  <a:lnTo>
                    <a:pt x="1411109" y="22758"/>
                  </a:lnTo>
                  <a:lnTo>
                    <a:pt x="1414678" y="25438"/>
                  </a:lnTo>
                  <a:lnTo>
                    <a:pt x="1415516" y="27787"/>
                  </a:lnTo>
                  <a:lnTo>
                    <a:pt x="1415567" y="34442"/>
                  </a:lnTo>
                  <a:lnTo>
                    <a:pt x="1415529" y="39052"/>
                  </a:lnTo>
                  <a:lnTo>
                    <a:pt x="1415529" y="47599"/>
                  </a:lnTo>
                  <a:lnTo>
                    <a:pt x="1413967" y="49669"/>
                  </a:lnTo>
                  <a:lnTo>
                    <a:pt x="1412036" y="51384"/>
                  </a:lnTo>
                  <a:lnTo>
                    <a:pt x="1407439" y="54089"/>
                  </a:lnTo>
                  <a:lnTo>
                    <a:pt x="1404835" y="54762"/>
                  </a:lnTo>
                  <a:lnTo>
                    <a:pt x="1399387" y="54762"/>
                  </a:lnTo>
                  <a:lnTo>
                    <a:pt x="1397419" y="54140"/>
                  </a:lnTo>
                  <a:lnTo>
                    <a:pt x="1394739" y="51638"/>
                  </a:lnTo>
                  <a:lnTo>
                    <a:pt x="1394066" y="49961"/>
                  </a:lnTo>
                  <a:lnTo>
                    <a:pt x="1394066" y="44780"/>
                  </a:lnTo>
                  <a:lnTo>
                    <a:pt x="1395742" y="42570"/>
                  </a:lnTo>
                  <a:lnTo>
                    <a:pt x="1402372" y="39865"/>
                  </a:lnTo>
                  <a:lnTo>
                    <a:pt x="1407871" y="39141"/>
                  </a:lnTo>
                  <a:lnTo>
                    <a:pt x="1415529" y="39052"/>
                  </a:lnTo>
                  <a:lnTo>
                    <a:pt x="1415529" y="34455"/>
                  </a:lnTo>
                  <a:lnTo>
                    <a:pt x="1386865" y="44386"/>
                  </a:lnTo>
                  <a:lnTo>
                    <a:pt x="1386865" y="50812"/>
                  </a:lnTo>
                  <a:lnTo>
                    <a:pt x="1397660" y="60286"/>
                  </a:lnTo>
                  <a:lnTo>
                    <a:pt x="1403464" y="60286"/>
                  </a:lnTo>
                  <a:lnTo>
                    <a:pt x="1406423" y="59639"/>
                  </a:lnTo>
                  <a:lnTo>
                    <a:pt x="1411528" y="57010"/>
                  </a:lnTo>
                  <a:lnTo>
                    <a:pt x="1413776" y="55283"/>
                  </a:lnTo>
                  <a:lnTo>
                    <a:pt x="1414233" y="54762"/>
                  </a:lnTo>
                  <a:lnTo>
                    <a:pt x="1415681" y="53124"/>
                  </a:lnTo>
                  <a:lnTo>
                    <a:pt x="1415999" y="59512"/>
                  </a:lnTo>
                  <a:lnTo>
                    <a:pt x="1422730" y="59512"/>
                  </a:lnTo>
                  <a:lnTo>
                    <a:pt x="1422730" y="53124"/>
                  </a:lnTo>
                  <a:lnTo>
                    <a:pt x="1422730" y="39052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156691" cy="787399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630436" y="713247"/>
            <a:ext cx="767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EADDC9"/>
                </a:solidFill>
                <a:latin typeface="Mulish"/>
                <a:cs typeface="Mulish"/>
              </a:rPr>
              <a:t>B</a:t>
            </a:r>
            <a:r>
              <a:rPr sz="1200" spc="-50" dirty="0">
                <a:solidFill>
                  <a:srgbClr val="EADDC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EADDC9"/>
                </a:solidFill>
                <a:latin typeface="Mulish"/>
                <a:cs typeface="Mulish"/>
              </a:rPr>
              <a:t>A</a:t>
            </a:r>
            <a:r>
              <a:rPr sz="1200" spc="-40" dirty="0">
                <a:solidFill>
                  <a:srgbClr val="EADDC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EADDC9"/>
                </a:solidFill>
                <a:latin typeface="Mulish"/>
                <a:cs typeface="Mulish"/>
              </a:rPr>
              <a:t>N</a:t>
            </a:r>
            <a:r>
              <a:rPr sz="1200" spc="-40" dirty="0">
                <a:solidFill>
                  <a:srgbClr val="EADDC9"/>
                </a:solidFill>
                <a:latin typeface="Mulish"/>
                <a:cs typeface="Mulish"/>
              </a:rPr>
              <a:t> </a:t>
            </a:r>
            <a:r>
              <a:rPr sz="1200" spc="145" dirty="0">
                <a:solidFill>
                  <a:srgbClr val="EADDC9"/>
                </a:solidFill>
                <a:latin typeface="Mulish"/>
                <a:cs typeface="Mulish"/>
              </a:rPr>
              <a:t>CO</a:t>
            </a:r>
            <a:r>
              <a:rPr sz="1200" spc="-20" dirty="0">
                <a:solidFill>
                  <a:srgbClr val="EADDC9"/>
                </a:solidFill>
                <a:latin typeface="Mulish"/>
                <a:cs typeface="Mulish"/>
              </a:rPr>
              <a:t> </a:t>
            </a:r>
            <a:endParaRPr sz="1200">
              <a:latin typeface="Mulish"/>
              <a:cs typeface="Mulish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30058" y="430486"/>
            <a:ext cx="3898265" cy="2479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940"/>
              </a:lnSpc>
              <a:spcBef>
                <a:spcPts val="100"/>
              </a:spcBef>
            </a:pPr>
            <a:r>
              <a:rPr sz="15000" i="0" spc="1560" dirty="0">
                <a:solidFill>
                  <a:srgbClr val="E9DBC5"/>
                </a:solidFill>
                <a:latin typeface="Vogue"/>
                <a:cs typeface="Vogue"/>
              </a:rPr>
              <a:t>PIN</a:t>
            </a:r>
            <a:r>
              <a:rPr sz="15000" i="0" dirty="0">
                <a:solidFill>
                  <a:srgbClr val="E9DBC5"/>
                </a:solidFill>
                <a:latin typeface="Vogue"/>
                <a:cs typeface="Vogue"/>
              </a:rPr>
              <a:t>e</a:t>
            </a:r>
            <a:endParaRPr sz="15000" dirty="0">
              <a:latin typeface="Vogue"/>
              <a:cs typeface="Vogue"/>
            </a:endParaRPr>
          </a:p>
          <a:p>
            <a:pPr marL="363220">
              <a:lnSpc>
                <a:spcPts val="1380"/>
              </a:lnSpc>
              <a:tabLst>
                <a:tab pos="1614805" algn="l"/>
                <a:tab pos="3184525" algn="l"/>
              </a:tabLst>
            </a:pP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E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A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R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N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I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N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G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S	C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O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N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F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E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R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E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N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C</a:t>
            </a:r>
            <a:r>
              <a:rPr sz="1200" i="0" spc="1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E	C A L</a:t>
            </a:r>
            <a:r>
              <a:rPr sz="1200" i="0" spc="-5" dirty="0">
                <a:solidFill>
                  <a:srgbClr val="EADDCA"/>
                </a:solidFill>
                <a:latin typeface="Mulish"/>
                <a:cs typeface="Mulish"/>
              </a:rPr>
              <a:t> </a:t>
            </a:r>
            <a:r>
              <a:rPr sz="1200" i="0" dirty="0">
                <a:solidFill>
                  <a:srgbClr val="EADDCA"/>
                </a:solidFill>
                <a:latin typeface="Mulish"/>
                <a:cs typeface="Mulish"/>
              </a:rPr>
              <a:t>L</a:t>
            </a:r>
            <a:endParaRPr sz="1200" dirty="0">
              <a:latin typeface="Mulish"/>
              <a:cs typeface="Mulis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110" y="476796"/>
            <a:ext cx="31070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0785" algn="l"/>
                <a:tab pos="2285365" algn="l"/>
              </a:tabLst>
            </a:pPr>
            <a:r>
              <a:rPr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FIRST</a:t>
            </a:r>
            <a:r>
              <a:rPr lang="pt-BR"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 </a:t>
            </a:r>
            <a:r>
              <a:rPr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HALF</a:t>
            </a:r>
            <a:r>
              <a:rPr lang="pt-BR"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 </a:t>
            </a:r>
            <a:r>
              <a:rPr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2</a:t>
            </a:r>
            <a:r>
              <a:rPr lang="pt-BR"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0</a:t>
            </a:r>
            <a:r>
              <a:rPr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2</a:t>
            </a:r>
            <a:r>
              <a:rPr lang="pt-BR" sz="2000" spc="190" dirty="0">
                <a:solidFill>
                  <a:srgbClr val="EADDCA"/>
                </a:solidFill>
                <a:latin typeface="Vogue" pitchFamily="2" charset="0"/>
                <a:cs typeface="Palatino Linotype"/>
              </a:rPr>
              <a:t>6 </a:t>
            </a:r>
            <a:endParaRPr sz="2000" spc="190" dirty="0">
              <a:latin typeface="Vogue" pitchFamily="2" charset="0"/>
              <a:cs typeface="Palatino Linotyp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hink-cell data - do not delete" hidden="1">
            <a:extLst>
              <a:ext uri="{FF2B5EF4-FFF2-40B4-BE49-F238E27FC236}">
                <a16:creationId xmlns:a16="http://schemas.microsoft.com/office/drawing/2014/main" id="{5C44ECE9-2557-3EEB-5EBA-00FB1E691D3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53547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475026" y="7503058"/>
            <a:ext cx="1809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60" dirty="0">
                <a:solidFill>
                  <a:srgbClr val="B4ACA0"/>
                </a:solidFill>
                <a:latin typeface="Mulish"/>
                <a:cs typeface="Mulish"/>
              </a:rPr>
              <a:t>10</a:t>
            </a:r>
            <a:r>
              <a:rPr sz="800" spc="-80" dirty="0">
                <a:solidFill>
                  <a:srgbClr val="B4ACA0"/>
                </a:solidFill>
                <a:latin typeface="Mulish"/>
                <a:cs typeface="Mulish"/>
              </a:rPr>
              <a:t> </a:t>
            </a:r>
            <a:endParaRPr sz="800">
              <a:latin typeface="Mulish"/>
              <a:cs typeface="Mulish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35637" y="5322887"/>
            <a:ext cx="25400" cy="1393825"/>
          </a:xfrm>
          <a:custGeom>
            <a:avLst/>
            <a:gdLst/>
            <a:ahLst/>
            <a:cxnLst/>
            <a:rect l="l" t="t" r="r" b="b"/>
            <a:pathLst>
              <a:path w="25400" h="1393825">
                <a:moveTo>
                  <a:pt x="25196" y="0"/>
                </a:moveTo>
                <a:lnTo>
                  <a:pt x="0" y="0"/>
                </a:lnTo>
                <a:lnTo>
                  <a:pt x="0" y="1393355"/>
                </a:lnTo>
                <a:lnTo>
                  <a:pt x="25196" y="1393355"/>
                </a:lnTo>
                <a:lnTo>
                  <a:pt x="25196" y="0"/>
                </a:lnTo>
                <a:close/>
              </a:path>
            </a:pathLst>
          </a:custGeom>
          <a:solidFill>
            <a:srgbClr val="A88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71500" y="1560296"/>
            <a:ext cx="4269740" cy="2736215"/>
            <a:chOff x="571500" y="1560296"/>
            <a:chExt cx="4269740" cy="2736215"/>
          </a:xfrm>
        </p:grpSpPr>
        <p:sp>
          <p:nvSpPr>
            <p:cNvPr id="5" name="object 5"/>
            <p:cNvSpPr/>
            <p:nvPr/>
          </p:nvSpPr>
          <p:spPr>
            <a:xfrm>
              <a:off x="571500" y="1560296"/>
              <a:ext cx="24130" cy="2736215"/>
            </a:xfrm>
            <a:custGeom>
              <a:avLst/>
              <a:gdLst/>
              <a:ahLst/>
              <a:cxnLst/>
              <a:rect l="l" t="t" r="r" b="b"/>
              <a:pathLst>
                <a:path w="24129" h="2736215">
                  <a:moveTo>
                    <a:pt x="23774" y="0"/>
                  </a:moveTo>
                  <a:lnTo>
                    <a:pt x="0" y="0"/>
                  </a:lnTo>
                  <a:lnTo>
                    <a:pt x="0" y="2735998"/>
                  </a:lnTo>
                  <a:lnTo>
                    <a:pt x="23774" y="2735998"/>
                  </a:lnTo>
                  <a:lnTo>
                    <a:pt x="23774" y="0"/>
                  </a:lnTo>
                  <a:close/>
                </a:path>
              </a:pathLst>
            </a:custGeom>
            <a:solidFill>
              <a:srgbClr val="9B21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3697" y="3828008"/>
              <a:ext cx="4217670" cy="467995"/>
            </a:xfrm>
            <a:custGeom>
              <a:avLst/>
              <a:gdLst/>
              <a:ahLst/>
              <a:cxnLst/>
              <a:rect l="l" t="t" r="r" b="b"/>
              <a:pathLst>
                <a:path w="4217670" h="467995">
                  <a:moveTo>
                    <a:pt x="421726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4217263" y="467995"/>
                  </a:lnTo>
                  <a:lnTo>
                    <a:pt x="4217263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3697" y="3828008"/>
              <a:ext cx="22225" cy="467995"/>
            </a:xfrm>
            <a:custGeom>
              <a:avLst/>
              <a:gdLst/>
              <a:ahLst/>
              <a:cxnLst/>
              <a:rect l="l" t="t" r="r" b="b"/>
              <a:pathLst>
                <a:path w="22225" h="467995">
                  <a:moveTo>
                    <a:pt x="21945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21945" y="467995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63826" y="1560296"/>
            <a:ext cx="22225" cy="494030"/>
          </a:xfrm>
          <a:custGeom>
            <a:avLst/>
            <a:gdLst/>
            <a:ahLst/>
            <a:cxnLst/>
            <a:rect l="l" t="t" r="r" b="b"/>
            <a:pathLst>
              <a:path w="22225" h="494030">
                <a:moveTo>
                  <a:pt x="21945" y="0"/>
                </a:moveTo>
                <a:lnTo>
                  <a:pt x="0" y="0"/>
                </a:lnTo>
                <a:lnTo>
                  <a:pt x="0" y="493776"/>
                </a:lnTo>
                <a:lnTo>
                  <a:pt x="21945" y="493776"/>
                </a:lnTo>
                <a:lnTo>
                  <a:pt x="21945" y="0"/>
                </a:lnTo>
                <a:close/>
              </a:path>
            </a:pathLst>
          </a:custGeom>
          <a:solidFill>
            <a:srgbClr val="B88D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89507" y="2127224"/>
            <a:ext cx="22225" cy="494030"/>
          </a:xfrm>
          <a:custGeom>
            <a:avLst/>
            <a:gdLst/>
            <a:ahLst/>
            <a:cxnLst/>
            <a:rect l="l" t="t" r="r" b="b"/>
            <a:pathLst>
              <a:path w="22225" h="494030">
                <a:moveTo>
                  <a:pt x="21945" y="0"/>
                </a:moveTo>
                <a:lnTo>
                  <a:pt x="0" y="0"/>
                </a:lnTo>
                <a:lnTo>
                  <a:pt x="0" y="493776"/>
                </a:lnTo>
                <a:lnTo>
                  <a:pt x="21945" y="493776"/>
                </a:lnTo>
                <a:lnTo>
                  <a:pt x="21945" y="0"/>
                </a:lnTo>
                <a:close/>
              </a:path>
            </a:pathLst>
          </a:custGeom>
          <a:solidFill>
            <a:srgbClr val="B88D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15186" y="2694152"/>
            <a:ext cx="3726179" cy="494030"/>
            <a:chOff x="1115186" y="2694152"/>
            <a:chExt cx="3726179" cy="494030"/>
          </a:xfrm>
        </p:grpSpPr>
        <p:sp>
          <p:nvSpPr>
            <p:cNvPr id="11" name="object 11"/>
            <p:cNvSpPr/>
            <p:nvPr/>
          </p:nvSpPr>
          <p:spPr>
            <a:xfrm>
              <a:off x="1115186" y="2694152"/>
              <a:ext cx="3726179" cy="494030"/>
            </a:xfrm>
            <a:custGeom>
              <a:avLst/>
              <a:gdLst/>
              <a:ahLst/>
              <a:cxnLst/>
              <a:rect l="l" t="t" r="r" b="b"/>
              <a:pathLst>
                <a:path w="3726179" h="494030">
                  <a:moveTo>
                    <a:pt x="3725773" y="0"/>
                  </a:moveTo>
                  <a:lnTo>
                    <a:pt x="0" y="0"/>
                  </a:lnTo>
                  <a:lnTo>
                    <a:pt x="0" y="493776"/>
                  </a:lnTo>
                  <a:lnTo>
                    <a:pt x="3725773" y="493776"/>
                  </a:lnTo>
                  <a:lnTo>
                    <a:pt x="3725773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15186" y="2694152"/>
              <a:ext cx="22225" cy="494030"/>
            </a:xfrm>
            <a:custGeom>
              <a:avLst/>
              <a:gdLst/>
              <a:ahLst/>
              <a:cxnLst/>
              <a:rect l="l" t="t" r="r" b="b"/>
              <a:pathLst>
                <a:path w="22225" h="494030">
                  <a:moveTo>
                    <a:pt x="21945" y="0"/>
                  </a:moveTo>
                  <a:lnTo>
                    <a:pt x="0" y="0"/>
                  </a:lnTo>
                  <a:lnTo>
                    <a:pt x="0" y="493776"/>
                  </a:lnTo>
                  <a:lnTo>
                    <a:pt x="21945" y="493776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840866" y="3261080"/>
            <a:ext cx="4000500" cy="494030"/>
            <a:chOff x="840866" y="3261080"/>
            <a:chExt cx="4000500" cy="494030"/>
          </a:xfrm>
        </p:grpSpPr>
        <p:sp>
          <p:nvSpPr>
            <p:cNvPr id="14" name="object 14"/>
            <p:cNvSpPr/>
            <p:nvPr/>
          </p:nvSpPr>
          <p:spPr>
            <a:xfrm>
              <a:off x="840866" y="3261080"/>
              <a:ext cx="4000500" cy="494030"/>
            </a:xfrm>
            <a:custGeom>
              <a:avLst/>
              <a:gdLst/>
              <a:ahLst/>
              <a:cxnLst/>
              <a:rect l="l" t="t" r="r" b="b"/>
              <a:pathLst>
                <a:path w="4000500" h="494029">
                  <a:moveTo>
                    <a:pt x="4000093" y="0"/>
                  </a:moveTo>
                  <a:lnTo>
                    <a:pt x="0" y="0"/>
                  </a:lnTo>
                  <a:lnTo>
                    <a:pt x="0" y="493776"/>
                  </a:lnTo>
                  <a:lnTo>
                    <a:pt x="4000093" y="493776"/>
                  </a:lnTo>
                  <a:lnTo>
                    <a:pt x="4000093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0866" y="3261080"/>
              <a:ext cx="22225" cy="494030"/>
            </a:xfrm>
            <a:custGeom>
              <a:avLst/>
              <a:gdLst/>
              <a:ahLst/>
              <a:cxnLst/>
              <a:rect l="l" t="t" r="r" b="b"/>
              <a:pathLst>
                <a:path w="22225" h="494029">
                  <a:moveTo>
                    <a:pt x="21945" y="0"/>
                  </a:moveTo>
                  <a:lnTo>
                    <a:pt x="0" y="0"/>
                  </a:lnTo>
                  <a:lnTo>
                    <a:pt x="0" y="493776"/>
                  </a:lnTo>
                  <a:lnTo>
                    <a:pt x="21945" y="493776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200775" y="4586287"/>
            <a:ext cx="1903730" cy="1957705"/>
            <a:chOff x="6200775" y="4586287"/>
            <a:chExt cx="1903730" cy="1957705"/>
          </a:xfrm>
        </p:grpSpPr>
        <p:sp>
          <p:nvSpPr>
            <p:cNvPr id="17" name="object 17"/>
            <p:cNvSpPr/>
            <p:nvPr/>
          </p:nvSpPr>
          <p:spPr>
            <a:xfrm>
              <a:off x="6412992" y="4586286"/>
              <a:ext cx="1480185" cy="1952625"/>
            </a:xfrm>
            <a:custGeom>
              <a:avLst/>
              <a:gdLst/>
              <a:ahLst/>
              <a:cxnLst/>
              <a:rect l="l" t="t" r="r" b="b"/>
              <a:pathLst>
                <a:path w="1480184" h="1952625">
                  <a:moveTo>
                    <a:pt x="527291" y="275285"/>
                  </a:moveTo>
                  <a:lnTo>
                    <a:pt x="0" y="275285"/>
                  </a:lnTo>
                  <a:lnTo>
                    <a:pt x="0" y="1952625"/>
                  </a:lnTo>
                  <a:lnTo>
                    <a:pt x="527291" y="1952625"/>
                  </a:lnTo>
                  <a:lnTo>
                    <a:pt x="527291" y="275285"/>
                  </a:lnTo>
                  <a:close/>
                </a:path>
                <a:path w="1480184" h="1952625">
                  <a:moveTo>
                    <a:pt x="1479778" y="0"/>
                  </a:moveTo>
                  <a:lnTo>
                    <a:pt x="950976" y="0"/>
                  </a:lnTo>
                  <a:lnTo>
                    <a:pt x="950976" y="1952625"/>
                  </a:lnTo>
                  <a:lnTo>
                    <a:pt x="1479778" y="1952625"/>
                  </a:lnTo>
                  <a:lnTo>
                    <a:pt x="1479778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00775" y="6538913"/>
              <a:ext cx="1903730" cy="0"/>
            </a:xfrm>
            <a:custGeom>
              <a:avLst/>
              <a:gdLst/>
              <a:ahLst/>
              <a:cxnLst/>
              <a:rect l="l" t="t" r="r" b="b"/>
              <a:pathLst>
                <a:path w="1903729">
                  <a:moveTo>
                    <a:pt x="0" y="0"/>
                  </a:moveTo>
                  <a:lnTo>
                    <a:pt x="19034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4980190" y="2866478"/>
            <a:ext cx="180975" cy="180340"/>
          </a:xfrm>
          <a:custGeom>
            <a:avLst/>
            <a:gdLst/>
            <a:ahLst/>
            <a:cxnLst/>
            <a:rect l="l" t="t" r="r" b="b"/>
            <a:pathLst>
              <a:path w="180975" h="180339">
                <a:moveTo>
                  <a:pt x="180619" y="76200"/>
                </a:moveTo>
                <a:lnTo>
                  <a:pt x="103860" y="76200"/>
                </a:lnTo>
                <a:lnTo>
                  <a:pt x="103860" y="0"/>
                </a:lnTo>
                <a:lnTo>
                  <a:pt x="76758" y="0"/>
                </a:lnTo>
                <a:lnTo>
                  <a:pt x="76758" y="76200"/>
                </a:lnTo>
                <a:lnTo>
                  <a:pt x="0" y="76200"/>
                </a:lnTo>
                <a:lnTo>
                  <a:pt x="0" y="104140"/>
                </a:lnTo>
                <a:lnTo>
                  <a:pt x="76758" y="104140"/>
                </a:lnTo>
                <a:lnTo>
                  <a:pt x="76758" y="180340"/>
                </a:lnTo>
                <a:lnTo>
                  <a:pt x="103860" y="180340"/>
                </a:lnTo>
                <a:lnTo>
                  <a:pt x="103860" y="104140"/>
                </a:lnTo>
                <a:lnTo>
                  <a:pt x="180619" y="104140"/>
                </a:lnTo>
                <a:lnTo>
                  <a:pt x="180619" y="76200"/>
                </a:lnTo>
                <a:close/>
              </a:path>
            </a:pathLst>
          </a:custGeom>
          <a:solidFill>
            <a:srgbClr val="791C2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7217918" y="1650542"/>
            <a:ext cx="4275455" cy="1588135"/>
            <a:chOff x="7217918" y="1650542"/>
            <a:chExt cx="4275455" cy="1588135"/>
          </a:xfrm>
        </p:grpSpPr>
        <p:sp>
          <p:nvSpPr>
            <p:cNvPr id="21" name="object 21"/>
            <p:cNvSpPr/>
            <p:nvPr/>
          </p:nvSpPr>
          <p:spPr>
            <a:xfrm>
              <a:off x="7217918" y="1650542"/>
              <a:ext cx="4275455" cy="1587500"/>
            </a:xfrm>
            <a:custGeom>
              <a:avLst/>
              <a:gdLst/>
              <a:ahLst/>
              <a:cxnLst/>
              <a:rect l="l" t="t" r="r" b="b"/>
              <a:pathLst>
                <a:path w="4275455" h="1587500">
                  <a:moveTo>
                    <a:pt x="4275454" y="0"/>
                  </a:moveTo>
                  <a:lnTo>
                    <a:pt x="0" y="0"/>
                  </a:lnTo>
                  <a:lnTo>
                    <a:pt x="0" y="1587271"/>
                  </a:lnTo>
                  <a:lnTo>
                    <a:pt x="4275454" y="1587271"/>
                  </a:lnTo>
                  <a:lnTo>
                    <a:pt x="4275454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17918" y="1650542"/>
              <a:ext cx="24765" cy="1588135"/>
            </a:xfrm>
            <a:custGeom>
              <a:avLst/>
              <a:gdLst/>
              <a:ahLst/>
              <a:cxnLst/>
              <a:rect l="l" t="t" r="r" b="b"/>
              <a:pathLst>
                <a:path w="24765" h="1588135">
                  <a:moveTo>
                    <a:pt x="24688" y="0"/>
                  </a:moveTo>
                  <a:lnTo>
                    <a:pt x="0" y="0"/>
                  </a:lnTo>
                  <a:lnTo>
                    <a:pt x="0" y="1587601"/>
                  </a:lnTo>
                  <a:lnTo>
                    <a:pt x="24688" y="1587601"/>
                  </a:lnTo>
                  <a:lnTo>
                    <a:pt x="24688" y="0"/>
                  </a:lnTo>
                  <a:close/>
                </a:path>
              </a:pathLst>
            </a:custGeom>
            <a:solidFill>
              <a:srgbClr val="9B21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60387" y="5460999"/>
            <a:ext cx="4606925" cy="1084580"/>
            <a:chOff x="560387" y="5460999"/>
            <a:chExt cx="4606925" cy="1084580"/>
          </a:xfrm>
        </p:grpSpPr>
        <p:sp>
          <p:nvSpPr>
            <p:cNvPr id="24" name="object 24"/>
            <p:cNvSpPr/>
            <p:nvPr/>
          </p:nvSpPr>
          <p:spPr>
            <a:xfrm>
              <a:off x="765048" y="5460999"/>
              <a:ext cx="4197350" cy="1079500"/>
            </a:xfrm>
            <a:custGeom>
              <a:avLst/>
              <a:gdLst/>
              <a:ahLst/>
              <a:cxnLst/>
              <a:rect l="l" t="t" r="r" b="b"/>
              <a:pathLst>
                <a:path w="4197350" h="1079500">
                  <a:moveTo>
                    <a:pt x="512051" y="48272"/>
                  </a:moveTo>
                  <a:lnTo>
                    <a:pt x="0" y="48272"/>
                  </a:lnTo>
                  <a:lnTo>
                    <a:pt x="0" y="1079500"/>
                  </a:lnTo>
                  <a:lnTo>
                    <a:pt x="512051" y="1079500"/>
                  </a:lnTo>
                  <a:lnTo>
                    <a:pt x="512051" y="48272"/>
                  </a:lnTo>
                  <a:close/>
                </a:path>
                <a:path w="4197350" h="1079500">
                  <a:moveTo>
                    <a:pt x="1434084" y="212852"/>
                  </a:moveTo>
                  <a:lnTo>
                    <a:pt x="922020" y="212852"/>
                  </a:lnTo>
                  <a:lnTo>
                    <a:pt x="922020" y="1079500"/>
                  </a:lnTo>
                  <a:lnTo>
                    <a:pt x="1434084" y="1079500"/>
                  </a:lnTo>
                  <a:lnTo>
                    <a:pt x="1434084" y="212852"/>
                  </a:lnTo>
                  <a:close/>
                </a:path>
                <a:path w="4197350" h="1079500">
                  <a:moveTo>
                    <a:pt x="2354580" y="48272"/>
                  </a:moveTo>
                  <a:lnTo>
                    <a:pt x="1842516" y="48272"/>
                  </a:lnTo>
                  <a:lnTo>
                    <a:pt x="1842516" y="1079500"/>
                  </a:lnTo>
                  <a:lnTo>
                    <a:pt x="2354580" y="1079500"/>
                  </a:lnTo>
                  <a:lnTo>
                    <a:pt x="2354580" y="48272"/>
                  </a:lnTo>
                  <a:close/>
                </a:path>
                <a:path w="4197350" h="1079500">
                  <a:moveTo>
                    <a:pt x="3276600" y="322580"/>
                  </a:moveTo>
                  <a:lnTo>
                    <a:pt x="2764536" y="322580"/>
                  </a:lnTo>
                  <a:lnTo>
                    <a:pt x="2764536" y="1079500"/>
                  </a:lnTo>
                  <a:lnTo>
                    <a:pt x="3276600" y="1079500"/>
                  </a:lnTo>
                  <a:lnTo>
                    <a:pt x="3276600" y="322580"/>
                  </a:lnTo>
                  <a:close/>
                </a:path>
                <a:path w="4197350" h="1079500">
                  <a:moveTo>
                    <a:pt x="4197096" y="0"/>
                  </a:moveTo>
                  <a:lnTo>
                    <a:pt x="3685032" y="0"/>
                  </a:lnTo>
                  <a:lnTo>
                    <a:pt x="3685032" y="1079500"/>
                  </a:lnTo>
                  <a:lnTo>
                    <a:pt x="4197096" y="1079500"/>
                  </a:lnTo>
                  <a:lnTo>
                    <a:pt x="4197096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0387" y="6540500"/>
              <a:ext cx="4606925" cy="0"/>
            </a:xfrm>
            <a:custGeom>
              <a:avLst/>
              <a:gdLst/>
              <a:ahLst/>
              <a:cxnLst/>
              <a:rect l="l" t="t" r="r" b="b"/>
              <a:pathLst>
                <a:path w="4606925">
                  <a:moveTo>
                    <a:pt x="0" y="0"/>
                  </a:moveTo>
                  <a:lnTo>
                    <a:pt x="460692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242606" y="1769982"/>
            <a:ext cx="4251325" cy="1232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395" algn="just">
              <a:lnSpc>
                <a:spcPct val="100000"/>
              </a:lnSpc>
              <a:spcBef>
                <a:spcPts val="95"/>
              </a:spcBef>
            </a:pPr>
            <a:r>
              <a:rPr sz="1000" b="1" spc="-100" dirty="0">
                <a:solidFill>
                  <a:srgbClr val="9B2242"/>
                </a:solidFill>
                <a:latin typeface="Century Gothic"/>
                <a:cs typeface="Century Gothic"/>
              </a:rPr>
              <a:t>C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9B2242"/>
                </a:solidFill>
                <a:latin typeface="Century Gothic"/>
                <a:cs typeface="Century Gothic"/>
              </a:rPr>
              <a:t>A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85" dirty="0">
                <a:solidFill>
                  <a:srgbClr val="9B2242"/>
                </a:solidFill>
                <a:latin typeface="Century Gothic"/>
                <a:cs typeface="Century Gothic"/>
              </a:rPr>
              <a:t>P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25" dirty="0">
                <a:solidFill>
                  <a:srgbClr val="9B2242"/>
                </a:solidFill>
                <a:latin typeface="Century Gothic"/>
                <a:cs typeface="Century Gothic"/>
              </a:rPr>
              <a:t>I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80" dirty="0">
                <a:solidFill>
                  <a:srgbClr val="9B2242"/>
                </a:solidFill>
                <a:latin typeface="Century Gothic"/>
                <a:cs typeface="Century Gothic"/>
              </a:rPr>
              <a:t>T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9B2242"/>
                </a:solidFill>
                <a:latin typeface="Century Gothic"/>
                <a:cs typeface="Century Gothic"/>
              </a:rPr>
              <a:t>A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00" dirty="0">
                <a:solidFill>
                  <a:srgbClr val="9B2242"/>
                </a:solidFill>
                <a:latin typeface="Century Gothic"/>
                <a:cs typeface="Century Gothic"/>
              </a:rPr>
              <a:t>L</a:t>
            </a:r>
            <a:r>
              <a:rPr sz="1000" b="1" dirty="0">
                <a:solidFill>
                  <a:srgbClr val="9B2242"/>
                </a:solidFill>
                <a:latin typeface="Century Gothic"/>
                <a:cs typeface="Century Gothic"/>
              </a:rPr>
              <a:t>  </a:t>
            </a:r>
            <a:r>
              <a:rPr sz="1000" b="1" spc="9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50" dirty="0">
                <a:solidFill>
                  <a:srgbClr val="9B2242"/>
                </a:solidFill>
                <a:latin typeface="Century Gothic"/>
                <a:cs typeface="Century Gothic"/>
              </a:rPr>
              <a:t>M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9B2242"/>
                </a:solidFill>
                <a:latin typeface="Century Gothic"/>
                <a:cs typeface="Century Gothic"/>
              </a:rPr>
              <a:t>A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05" dirty="0">
                <a:solidFill>
                  <a:srgbClr val="9B2242"/>
                </a:solidFill>
                <a:latin typeface="Century Gothic"/>
                <a:cs typeface="Century Gothic"/>
              </a:rPr>
              <a:t>R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0" dirty="0">
                <a:solidFill>
                  <a:srgbClr val="9B2242"/>
                </a:solidFill>
                <a:latin typeface="Century Gothic"/>
                <a:cs typeface="Century Gothic"/>
              </a:rPr>
              <a:t>K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65" dirty="0">
                <a:solidFill>
                  <a:srgbClr val="9B2242"/>
                </a:solidFill>
                <a:latin typeface="Century Gothic"/>
                <a:cs typeface="Century Gothic"/>
              </a:rPr>
              <a:t>E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80" dirty="0">
                <a:solidFill>
                  <a:srgbClr val="9B2242"/>
                </a:solidFill>
                <a:latin typeface="Century Gothic"/>
                <a:cs typeface="Century Gothic"/>
              </a:rPr>
              <a:t>T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00" dirty="0">
                <a:solidFill>
                  <a:srgbClr val="9B2242"/>
                </a:solidFill>
                <a:latin typeface="Century Gothic"/>
                <a:cs typeface="Century Gothic"/>
              </a:rPr>
              <a:t>S</a:t>
            </a:r>
            <a:r>
              <a:rPr sz="1000" b="1" dirty="0">
                <a:solidFill>
                  <a:srgbClr val="9B2242"/>
                </a:solidFill>
                <a:latin typeface="Century Gothic"/>
                <a:cs typeface="Century Gothic"/>
              </a:rPr>
              <a:t>  </a:t>
            </a:r>
            <a:r>
              <a:rPr sz="1000" b="1" spc="9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9B2242"/>
                </a:solidFill>
                <a:latin typeface="Century Gothic"/>
                <a:cs typeface="Century Gothic"/>
              </a:rPr>
              <a:t>A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9B2242"/>
                </a:solidFill>
                <a:latin typeface="Century Gothic"/>
                <a:cs typeface="Century Gothic"/>
              </a:rPr>
              <a:t>N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40" dirty="0">
                <a:solidFill>
                  <a:srgbClr val="9B2242"/>
                </a:solidFill>
                <a:latin typeface="Century Gothic"/>
                <a:cs typeface="Century Gothic"/>
              </a:rPr>
              <a:t>D</a:t>
            </a:r>
            <a:r>
              <a:rPr sz="1000" b="1" dirty="0">
                <a:solidFill>
                  <a:srgbClr val="9B2242"/>
                </a:solidFill>
                <a:latin typeface="Century Gothic"/>
                <a:cs typeface="Century Gothic"/>
              </a:rPr>
              <a:t>  </a:t>
            </a:r>
            <a:r>
              <a:rPr sz="1000" b="1" spc="9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25" dirty="0">
                <a:solidFill>
                  <a:srgbClr val="9B2242"/>
                </a:solidFill>
                <a:latin typeface="Century Gothic"/>
                <a:cs typeface="Century Gothic"/>
              </a:rPr>
              <a:t>I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9B2242"/>
                </a:solidFill>
                <a:latin typeface="Century Gothic"/>
                <a:cs typeface="Century Gothic"/>
              </a:rPr>
              <a:t>N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00" dirty="0">
                <a:solidFill>
                  <a:srgbClr val="9B2242"/>
                </a:solidFill>
                <a:latin typeface="Century Gothic"/>
                <a:cs typeface="Century Gothic"/>
              </a:rPr>
              <a:t>S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85" dirty="0">
                <a:solidFill>
                  <a:srgbClr val="9B2242"/>
                </a:solidFill>
                <a:latin typeface="Century Gothic"/>
                <a:cs typeface="Century Gothic"/>
              </a:rPr>
              <a:t>U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105" dirty="0">
                <a:solidFill>
                  <a:srgbClr val="9B2242"/>
                </a:solidFill>
                <a:latin typeface="Century Gothic"/>
                <a:cs typeface="Century Gothic"/>
              </a:rPr>
              <a:t>R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10" dirty="0">
                <a:solidFill>
                  <a:srgbClr val="9B2242"/>
                </a:solidFill>
                <a:latin typeface="Century Gothic"/>
                <a:cs typeface="Century Gothic"/>
              </a:rPr>
              <a:t>A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dirty="0">
                <a:solidFill>
                  <a:srgbClr val="9B2242"/>
                </a:solidFill>
                <a:latin typeface="Century Gothic"/>
                <a:cs typeface="Century Gothic"/>
              </a:rPr>
              <a:t>N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-100" dirty="0">
                <a:solidFill>
                  <a:srgbClr val="9B2242"/>
                </a:solidFill>
                <a:latin typeface="Century Gothic"/>
                <a:cs typeface="Century Gothic"/>
              </a:rPr>
              <a:t>C</a:t>
            </a:r>
            <a:r>
              <a:rPr sz="1000" b="1" spc="-5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000" b="1" spc="65" dirty="0">
                <a:solidFill>
                  <a:srgbClr val="9B2242"/>
                </a:solidFill>
                <a:latin typeface="Century Gothic"/>
                <a:cs typeface="Century Gothic"/>
              </a:rPr>
              <a:t>E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050">
              <a:latin typeface="Century Gothic"/>
              <a:cs typeface="Century Gothic"/>
            </a:endParaRPr>
          </a:p>
          <a:p>
            <a:pPr marL="110489" marR="106045" algn="just">
              <a:lnSpc>
                <a:spcPts val="1400"/>
              </a:lnSpc>
            </a:pP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Pine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originates,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structures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and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distributes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assets</a:t>
            </a:r>
            <a:r>
              <a:rPr sz="1200" spc="31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via 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b="1" spc="-10" dirty="0">
                <a:solidFill>
                  <a:srgbClr val="2A2A2A"/>
                </a:solidFill>
                <a:latin typeface="Century Gothic"/>
                <a:cs typeface="Century Gothic"/>
              </a:rPr>
              <a:t>FIDC,</a:t>
            </a:r>
            <a:r>
              <a:rPr sz="1200" b="1" spc="-5" dirty="0">
                <a:solidFill>
                  <a:srgbClr val="2A2A2A"/>
                </a:solidFill>
                <a:latin typeface="Century Gothic"/>
                <a:cs typeface="Century Gothic"/>
              </a:rPr>
              <a:t> </a:t>
            </a:r>
            <a:r>
              <a:rPr sz="1200" b="1" spc="-15" dirty="0">
                <a:solidFill>
                  <a:srgbClr val="2A2A2A"/>
                </a:solidFill>
                <a:latin typeface="Century Gothic"/>
                <a:cs typeface="Century Gothic"/>
              </a:rPr>
              <a:t>CRA,</a:t>
            </a:r>
            <a:r>
              <a:rPr sz="1200" b="1" spc="-10" dirty="0">
                <a:solidFill>
                  <a:srgbClr val="2A2A2A"/>
                </a:solidFill>
                <a:latin typeface="Century Gothic"/>
                <a:cs typeface="Century Gothic"/>
              </a:rPr>
              <a:t> </a:t>
            </a:r>
            <a:r>
              <a:rPr sz="1200" b="1" spc="-20" dirty="0">
                <a:solidFill>
                  <a:srgbClr val="2A2A2A"/>
                </a:solidFill>
                <a:latin typeface="Century Gothic"/>
                <a:cs typeface="Century Gothic"/>
              </a:rPr>
              <a:t>CRI,</a:t>
            </a:r>
            <a:r>
              <a:rPr sz="1200" b="1" spc="-15" dirty="0">
                <a:solidFill>
                  <a:srgbClr val="2A2A2A"/>
                </a:solidFill>
                <a:latin typeface="Century Gothic"/>
                <a:cs typeface="Century Gothic"/>
              </a:rPr>
              <a:t> FIAGRO,</a:t>
            </a:r>
            <a:r>
              <a:rPr sz="1200" b="1" spc="-10" dirty="0">
                <a:solidFill>
                  <a:srgbClr val="2A2A2A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private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credit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funds,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securitization and debentures, with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artificial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intelligence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supporting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fund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management.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It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also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operates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in </a:t>
            </a:r>
            <a:r>
              <a:rPr sz="120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b="1" spc="-35" dirty="0">
                <a:solidFill>
                  <a:srgbClr val="2A2A2A"/>
                </a:solidFill>
                <a:latin typeface="Century Gothic"/>
                <a:cs typeface="Century Gothic"/>
              </a:rPr>
              <a:t>insurance</a:t>
            </a:r>
            <a:r>
              <a:rPr sz="1200" b="1" spc="-20" dirty="0">
                <a:solidFill>
                  <a:srgbClr val="2A2A2A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through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b="1" spc="-10" dirty="0">
                <a:solidFill>
                  <a:srgbClr val="2A2A2A"/>
                </a:solidFill>
                <a:latin typeface="Century Gothic"/>
                <a:cs typeface="Century Gothic"/>
              </a:rPr>
              <a:t>Pine</a:t>
            </a:r>
            <a:r>
              <a:rPr sz="1200" b="1" spc="-20" dirty="0">
                <a:solidFill>
                  <a:srgbClr val="2A2A2A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2A2A2A"/>
                </a:solidFill>
                <a:latin typeface="Century Gothic"/>
                <a:cs typeface="Century Gothic"/>
              </a:rPr>
              <a:t>Corretora,</a:t>
            </a:r>
            <a:r>
              <a:rPr sz="1200" b="1" spc="-20" dirty="0">
                <a:solidFill>
                  <a:srgbClr val="2A2A2A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in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Benefits</a:t>
            </a:r>
            <a:r>
              <a:rPr sz="1200" spc="5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and</a:t>
            </a:r>
            <a:r>
              <a:rPr sz="1200" spc="10" dirty="0">
                <a:solidFill>
                  <a:srgbClr val="2A2A2A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2A2A2A"/>
                </a:solidFill>
                <a:latin typeface="Mulish"/>
                <a:cs typeface="Mulish"/>
              </a:rPr>
              <a:t>P&amp;C.</a:t>
            </a:r>
            <a:endParaRPr sz="1200">
              <a:latin typeface="Mulish"/>
              <a:cs typeface="Mulis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49396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71090" algn="l"/>
                <a:tab pos="3314700" algn="l"/>
              </a:tabLst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CROSS 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–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SELL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AND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S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E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RVICES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8284" y="672412"/>
            <a:ext cx="5629910" cy="67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Service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revenues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of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R$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37.3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million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in</a:t>
            </a:r>
            <a:r>
              <a:rPr sz="1200" spc="10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the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quarter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and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R$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9B2242"/>
                </a:solidFill>
                <a:latin typeface="Mulish"/>
                <a:cs typeface="Mulish"/>
              </a:rPr>
              <a:t>63.5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million</a:t>
            </a:r>
            <a:r>
              <a:rPr sz="1200" spc="10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in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the</a:t>
            </a:r>
            <a:r>
              <a:rPr sz="1200" spc="5" dirty="0">
                <a:solidFill>
                  <a:srgbClr val="9B2242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9B2242"/>
                </a:solidFill>
                <a:latin typeface="Mulish"/>
                <a:cs typeface="Mulish"/>
              </a:rPr>
              <a:t>half.</a:t>
            </a:r>
            <a:endParaRPr sz="12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tabLst>
                <a:tab pos="1093470" algn="l"/>
                <a:tab pos="1261110" algn="l"/>
                <a:tab pos="1870075" algn="l"/>
                <a:tab pos="2636520" algn="l"/>
                <a:tab pos="2984500" algn="l"/>
                <a:tab pos="3867150" algn="l"/>
              </a:tabLst>
            </a:pP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	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	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	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-1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1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15" dirty="0">
                <a:latin typeface="Century Gothic"/>
                <a:cs typeface="Century Gothic"/>
              </a:rPr>
              <a:t> </a:t>
            </a:r>
            <a:r>
              <a:rPr sz="1000" b="1" spc="10" dirty="0">
                <a:latin typeface="Century Gothic"/>
                <a:cs typeface="Century Gothic"/>
              </a:rPr>
              <a:t>K</a:t>
            </a:r>
            <a:r>
              <a:rPr sz="1000" b="1" spc="-1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1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1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8284" y="4522037"/>
            <a:ext cx="27127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92175" algn="l"/>
                <a:tab pos="1950085" algn="l"/>
                <a:tab pos="2120265" algn="l"/>
                <a:tab pos="2460625" algn="l"/>
              </a:tabLst>
            </a:pPr>
            <a:r>
              <a:rPr sz="1000" b="1" spc="100" dirty="0">
                <a:latin typeface="Century Gothic"/>
                <a:cs typeface="Century Gothic"/>
              </a:rPr>
              <a:t>S </a:t>
            </a:r>
            <a:r>
              <a:rPr sz="1000" b="1" spc="65" dirty="0">
                <a:latin typeface="Century Gothic"/>
                <a:cs typeface="Century Gothic"/>
              </a:rPr>
              <a:t>E </a:t>
            </a:r>
            <a:r>
              <a:rPr sz="1000" b="1" spc="105" dirty="0">
                <a:latin typeface="Century Gothic"/>
                <a:cs typeface="Century Gothic"/>
              </a:rPr>
              <a:t>R </a:t>
            </a:r>
            <a:r>
              <a:rPr sz="1000" b="1" spc="-5" dirty="0">
                <a:latin typeface="Century Gothic"/>
                <a:cs typeface="Century Gothic"/>
              </a:rPr>
              <a:t>V </a:t>
            </a:r>
            <a:r>
              <a:rPr sz="1000" b="1" spc="-25" dirty="0">
                <a:latin typeface="Century Gothic"/>
                <a:cs typeface="Century Gothic"/>
              </a:rPr>
              <a:t>I </a:t>
            </a:r>
            <a:r>
              <a:rPr sz="1000" b="1" spc="-100" dirty="0">
                <a:latin typeface="Century Gothic"/>
                <a:cs typeface="Century Gothic"/>
              </a:rPr>
              <a:t>C </a:t>
            </a:r>
            <a:r>
              <a:rPr sz="1000" b="1" spc="65" dirty="0">
                <a:latin typeface="Century Gothic"/>
                <a:cs typeface="Century Gothic"/>
              </a:rPr>
              <a:t>E	</a:t>
            </a:r>
            <a:r>
              <a:rPr sz="1000" b="1" spc="105" dirty="0">
                <a:latin typeface="Century Gothic"/>
                <a:cs typeface="Century Gothic"/>
              </a:rPr>
              <a:t>R </a:t>
            </a:r>
            <a:r>
              <a:rPr sz="1000" b="1" spc="65" dirty="0">
                <a:latin typeface="Century Gothic"/>
                <a:cs typeface="Century Gothic"/>
              </a:rPr>
              <a:t>E </a:t>
            </a:r>
            <a:r>
              <a:rPr sz="1000" b="1" spc="-5" dirty="0">
                <a:latin typeface="Century Gothic"/>
                <a:cs typeface="Century Gothic"/>
              </a:rPr>
              <a:t>V </a:t>
            </a:r>
            <a:r>
              <a:rPr sz="1000" b="1" spc="65" dirty="0">
                <a:latin typeface="Century Gothic"/>
                <a:cs typeface="Century Gothic"/>
              </a:rPr>
              <a:t>E </a:t>
            </a:r>
            <a:r>
              <a:rPr sz="1000" b="1" dirty="0">
                <a:latin typeface="Century Gothic"/>
                <a:cs typeface="Century Gothic"/>
              </a:rPr>
              <a:t>N </a:t>
            </a:r>
            <a:r>
              <a:rPr sz="1000" b="1" spc="85" dirty="0">
                <a:latin typeface="Century Gothic"/>
                <a:cs typeface="Century Gothic"/>
              </a:rPr>
              <a:t>U </a:t>
            </a:r>
            <a:r>
              <a:rPr sz="1000" b="1" spc="65" dirty="0">
                <a:latin typeface="Century Gothic"/>
                <a:cs typeface="Century Gothic"/>
              </a:rPr>
              <a:t>E </a:t>
            </a:r>
            <a:r>
              <a:rPr sz="1000" b="1" spc="100" dirty="0">
                <a:latin typeface="Century Gothic"/>
                <a:cs typeface="Century Gothic"/>
              </a:rPr>
              <a:t>S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105" dirty="0">
                <a:latin typeface="Century Gothic"/>
                <a:cs typeface="Century Gothic"/>
              </a:rPr>
              <a:t>R </a:t>
            </a:r>
            <a:r>
              <a:rPr sz="1000" b="1" spc="35" dirty="0">
                <a:latin typeface="Century Gothic"/>
                <a:cs typeface="Century Gothic"/>
              </a:rPr>
              <a:t>$	</a:t>
            </a:r>
            <a:r>
              <a:rPr sz="1000" b="1" spc="-50" dirty="0">
                <a:latin typeface="Century Gothic"/>
                <a:cs typeface="Century Gothic"/>
              </a:rPr>
              <a:t>M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256973" y="2751142"/>
            <a:ext cx="1127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60" dirty="0">
                <a:solidFill>
                  <a:srgbClr val="9B2242"/>
                </a:solidFill>
                <a:latin typeface="Century Gothic"/>
                <a:cs typeface="Century Gothic"/>
              </a:rPr>
              <a:t>PROFITABILITY  </a:t>
            </a:r>
            <a:r>
              <a:rPr sz="1200" b="1" spc="105" dirty="0">
                <a:solidFill>
                  <a:srgbClr val="9B2242"/>
                </a:solidFill>
                <a:latin typeface="Century Gothic"/>
                <a:cs typeface="Century Gothic"/>
              </a:rPr>
              <a:t>PER</a:t>
            </a:r>
            <a:r>
              <a:rPr sz="1200" b="1" spc="-35" dirty="0">
                <a:solidFill>
                  <a:srgbClr val="9B2242"/>
                </a:solidFill>
                <a:latin typeface="Century Gothic"/>
                <a:cs typeface="Century Gothic"/>
              </a:rPr>
              <a:t> </a:t>
            </a:r>
            <a:r>
              <a:rPr sz="1200" b="1" spc="45" dirty="0">
                <a:solidFill>
                  <a:srgbClr val="9B2242"/>
                </a:solidFill>
                <a:latin typeface="Century Gothic"/>
                <a:cs typeface="Century Gothic"/>
              </a:rPr>
              <a:t>CLIENT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85772" y="1560296"/>
            <a:ext cx="3155315" cy="494030"/>
          </a:xfrm>
          <a:prstGeom prst="rect">
            <a:avLst/>
          </a:prstGeom>
          <a:solidFill>
            <a:srgbClr val="3D1521"/>
          </a:solidFill>
        </p:spPr>
        <p:txBody>
          <a:bodyPr vert="horz" wrap="square" lIns="0" tIns="9017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710"/>
              </a:spcBef>
            </a:pP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Capital</a:t>
            </a:r>
            <a:r>
              <a:rPr sz="1200" b="1" spc="-2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Century Gothic"/>
                <a:cs typeface="Century Gothic"/>
              </a:rPr>
              <a:t>Markets</a:t>
            </a:r>
            <a:endParaRPr sz="1200">
              <a:latin typeface="Century Gothic"/>
              <a:cs typeface="Century Gothic"/>
            </a:endParaRPr>
          </a:p>
          <a:p>
            <a:pPr marL="78105">
              <a:lnSpc>
                <a:spcPct val="100000"/>
              </a:lnSpc>
              <a:spcBef>
                <a:spcPts val="254"/>
              </a:spcBef>
            </a:pP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structuring and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distribution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·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higher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profitability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11452" y="2127224"/>
            <a:ext cx="3429635" cy="494030"/>
          </a:xfrm>
          <a:prstGeom prst="rect">
            <a:avLst/>
          </a:prstGeom>
          <a:solidFill>
            <a:srgbClr val="F4EDE6"/>
          </a:solidFill>
        </p:spPr>
        <p:txBody>
          <a:bodyPr vert="horz" wrap="square" lIns="0" tIns="9017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710"/>
              </a:spcBef>
            </a:pPr>
            <a:r>
              <a:rPr sz="1200" b="1" spc="-15" dirty="0">
                <a:solidFill>
                  <a:srgbClr val="491018"/>
                </a:solidFill>
                <a:latin typeface="Century Gothic"/>
                <a:cs typeface="Century Gothic"/>
              </a:rPr>
              <a:t>Investments</a:t>
            </a:r>
            <a:endParaRPr sz="1200">
              <a:latin typeface="Century Gothic"/>
              <a:cs typeface="Century Gothic"/>
            </a:endParaRPr>
          </a:p>
          <a:p>
            <a:pPr marL="78105">
              <a:lnSpc>
                <a:spcPct val="100000"/>
              </a:lnSpc>
              <a:spcBef>
                <a:spcPts val="254"/>
              </a:spcBef>
            </a:pPr>
            <a:r>
              <a:rPr sz="1000" spc="-5" dirty="0">
                <a:latin typeface="Mulish"/>
                <a:cs typeface="Mulish"/>
              </a:rPr>
              <a:t>client</a:t>
            </a:r>
            <a:r>
              <a:rPr sz="1000" spc="-1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asset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allocation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37132" y="2731949"/>
            <a:ext cx="3703954" cy="43307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409"/>
              </a:spcBef>
            </a:pPr>
            <a:r>
              <a:rPr sz="1200" b="1" spc="-40" dirty="0">
                <a:solidFill>
                  <a:srgbClr val="491018"/>
                </a:solidFill>
                <a:latin typeface="Century Gothic"/>
                <a:cs typeface="Century Gothic"/>
              </a:rPr>
              <a:t>Insurance</a:t>
            </a:r>
            <a:endParaRPr sz="1200">
              <a:latin typeface="Century Gothic"/>
              <a:cs typeface="Century Gothic"/>
            </a:endParaRPr>
          </a:p>
          <a:p>
            <a:pPr marL="78105">
              <a:lnSpc>
                <a:spcPct val="100000"/>
              </a:lnSpc>
              <a:spcBef>
                <a:spcPts val="260"/>
              </a:spcBef>
            </a:pPr>
            <a:r>
              <a:rPr sz="1000" spc="-5" dirty="0">
                <a:latin typeface="Mulish"/>
                <a:cs typeface="Mulish"/>
              </a:rPr>
              <a:t>Pine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Corretora ·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Benefits and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P&amp;C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45642" y="3298877"/>
            <a:ext cx="4195445" cy="100012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409"/>
              </a:spcBef>
            </a:pPr>
            <a:r>
              <a:rPr sz="1200" b="1" spc="-15" dirty="0">
                <a:solidFill>
                  <a:srgbClr val="491018"/>
                </a:solidFill>
                <a:latin typeface="Century Gothic"/>
                <a:cs typeface="Century Gothic"/>
              </a:rPr>
              <a:t>Derivatives</a:t>
            </a:r>
            <a:r>
              <a:rPr sz="1200" b="1" spc="-40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5" dirty="0">
                <a:solidFill>
                  <a:srgbClr val="491018"/>
                </a:solidFill>
                <a:latin typeface="Century Gothic"/>
                <a:cs typeface="Century Gothic"/>
              </a:rPr>
              <a:t>+</a:t>
            </a:r>
            <a:r>
              <a:rPr sz="1200" b="1" spc="-35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30" dirty="0">
                <a:solidFill>
                  <a:srgbClr val="491018"/>
                </a:solidFill>
                <a:latin typeface="Century Gothic"/>
                <a:cs typeface="Century Gothic"/>
              </a:rPr>
              <a:t>FX</a:t>
            </a:r>
            <a:endParaRPr sz="1200">
              <a:latin typeface="Century Gothic"/>
              <a:cs typeface="Century Gothic"/>
            </a:endParaRPr>
          </a:p>
          <a:p>
            <a:pPr marL="295275">
              <a:lnSpc>
                <a:spcPct val="100000"/>
              </a:lnSpc>
              <a:spcBef>
                <a:spcPts val="260"/>
              </a:spcBef>
            </a:pPr>
            <a:r>
              <a:rPr sz="1000" spc="-5" dirty="0">
                <a:latin typeface="Mulish"/>
                <a:cs typeface="Mulish"/>
              </a:rPr>
              <a:t>client</a:t>
            </a:r>
            <a:r>
              <a:rPr sz="1000" spc="-1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risk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management</a:t>
            </a:r>
            <a:endParaRPr sz="1000">
              <a:latin typeface="Mulish"/>
              <a:cs typeface="Mulish"/>
            </a:endParaRPr>
          </a:p>
          <a:p>
            <a:pPr>
              <a:lnSpc>
                <a:spcPct val="100000"/>
              </a:lnSpc>
            </a:pPr>
            <a:endParaRPr sz="1150">
              <a:latin typeface="Mulish"/>
              <a:cs typeface="Mulish"/>
            </a:endParaRPr>
          </a:p>
          <a:p>
            <a:pPr marL="71755">
              <a:lnSpc>
                <a:spcPct val="100000"/>
              </a:lnSpc>
            </a:pPr>
            <a:r>
              <a:rPr sz="1200" b="1" spc="-35" dirty="0">
                <a:solidFill>
                  <a:srgbClr val="491018"/>
                </a:solidFill>
                <a:latin typeface="Century Gothic"/>
                <a:cs typeface="Century Gothic"/>
              </a:rPr>
              <a:t>Credit</a:t>
            </a:r>
            <a:endParaRPr sz="1200">
              <a:latin typeface="Century Gothic"/>
              <a:cs typeface="Century Gothic"/>
            </a:endParaRPr>
          </a:p>
          <a:p>
            <a:pPr marL="78105">
              <a:lnSpc>
                <a:spcPct val="100000"/>
              </a:lnSpc>
              <a:spcBef>
                <a:spcPts val="254"/>
              </a:spcBef>
            </a:pPr>
            <a:r>
              <a:rPr sz="1000" spc="-5" dirty="0">
                <a:latin typeface="Mulish"/>
                <a:cs typeface="Mulish"/>
              </a:rPr>
              <a:t>relationship</a:t>
            </a:r>
            <a:r>
              <a:rPr sz="1000" spc="-1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foundation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522257" y="4655102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54.6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473989" y="4381135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63.5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94216" y="6549312"/>
            <a:ext cx="38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1H25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445106" y="6566137"/>
            <a:ext cx="38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1H26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6711" y="5303445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35.7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788158" y="5468330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30.0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709605" y="5303446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35.7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631052" y="5578814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26.2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52499" y="5255775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37.3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38249" y="6550876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760537" y="6550876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81283" y="6550876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03571" y="6550876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524317" y="6550876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2Q26</a:t>
            </a:r>
            <a:endParaRPr sz="11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C1EB3E4F-DB34-F612-EAFD-9B96300F4E9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857109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/>
          <p:nvPr/>
        </p:nvSpPr>
        <p:spPr>
          <a:xfrm>
            <a:off x="-1" y="4"/>
            <a:ext cx="13157200" cy="7874634"/>
          </a:xfrm>
          <a:custGeom>
            <a:avLst/>
            <a:gdLst/>
            <a:ahLst/>
            <a:cxnLst/>
            <a:rect l="l" t="t" r="r" b="b"/>
            <a:pathLst>
              <a:path w="13157200" h="7874634">
                <a:moveTo>
                  <a:pt x="13156684" y="7874508"/>
                </a:moveTo>
                <a:lnTo>
                  <a:pt x="0" y="7874508"/>
                </a:lnTo>
                <a:lnTo>
                  <a:pt x="0" y="0"/>
                </a:lnTo>
                <a:lnTo>
                  <a:pt x="13156684" y="0"/>
                </a:lnTo>
                <a:lnTo>
                  <a:pt x="13156684" y="7874508"/>
                </a:lnTo>
                <a:close/>
              </a:path>
            </a:pathLst>
          </a:custGeom>
          <a:solidFill>
            <a:srgbClr val="4910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330844" y="5360918"/>
            <a:ext cx="826135" cy="847725"/>
          </a:xfrm>
          <a:custGeom>
            <a:avLst/>
            <a:gdLst/>
            <a:ahLst/>
            <a:cxnLst/>
            <a:rect l="l" t="t" r="r" b="b"/>
            <a:pathLst>
              <a:path w="826134" h="847725">
                <a:moveTo>
                  <a:pt x="639150" y="847184"/>
                </a:moveTo>
                <a:lnTo>
                  <a:pt x="0" y="338395"/>
                </a:lnTo>
                <a:lnTo>
                  <a:pt x="0" y="0"/>
                </a:lnTo>
                <a:lnTo>
                  <a:pt x="639150" y="536888"/>
                </a:lnTo>
                <a:lnTo>
                  <a:pt x="825847" y="380062"/>
                </a:lnTo>
              </a:path>
              <a:path w="826134" h="847725">
                <a:moveTo>
                  <a:pt x="825847" y="698565"/>
                </a:moveTo>
                <a:lnTo>
                  <a:pt x="639150" y="847184"/>
                </a:lnTo>
              </a:path>
            </a:pathLst>
          </a:custGeom>
          <a:ln w="7772">
            <a:solidFill>
              <a:srgbClr val="A982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70349" y="5360918"/>
            <a:ext cx="1278890" cy="847725"/>
          </a:xfrm>
          <a:custGeom>
            <a:avLst/>
            <a:gdLst/>
            <a:ahLst/>
            <a:cxnLst/>
            <a:rect l="l" t="t" r="r" b="b"/>
            <a:pathLst>
              <a:path w="1278890" h="847725">
                <a:moveTo>
                  <a:pt x="639149" y="847184"/>
                </a:moveTo>
                <a:lnTo>
                  <a:pt x="0" y="338395"/>
                </a:lnTo>
                <a:lnTo>
                  <a:pt x="0" y="0"/>
                </a:lnTo>
                <a:lnTo>
                  <a:pt x="639149" y="536888"/>
                </a:lnTo>
                <a:lnTo>
                  <a:pt x="1278298" y="0"/>
                </a:lnTo>
                <a:lnTo>
                  <a:pt x="1278298" y="338395"/>
                </a:lnTo>
                <a:lnTo>
                  <a:pt x="639149" y="847184"/>
                </a:lnTo>
              </a:path>
            </a:pathLst>
          </a:custGeom>
          <a:ln w="7772">
            <a:solidFill>
              <a:srgbClr val="A982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370349" y="4081474"/>
            <a:ext cx="1278890" cy="847725"/>
          </a:xfrm>
          <a:custGeom>
            <a:avLst/>
            <a:gdLst/>
            <a:ahLst/>
            <a:cxnLst/>
            <a:rect l="l" t="t" r="r" b="b"/>
            <a:pathLst>
              <a:path w="1278890" h="847725">
                <a:moveTo>
                  <a:pt x="1278298" y="0"/>
                </a:moveTo>
                <a:lnTo>
                  <a:pt x="1278298" y="338395"/>
                </a:lnTo>
                <a:lnTo>
                  <a:pt x="639149" y="847183"/>
                </a:lnTo>
                <a:lnTo>
                  <a:pt x="0" y="338395"/>
                </a:lnTo>
                <a:lnTo>
                  <a:pt x="0" y="0"/>
                </a:lnTo>
                <a:lnTo>
                  <a:pt x="639149" y="536888"/>
                </a:lnTo>
                <a:lnTo>
                  <a:pt x="1278298" y="0"/>
                </a:lnTo>
              </a:path>
            </a:pathLst>
          </a:custGeom>
          <a:ln w="7772">
            <a:solidFill>
              <a:srgbClr val="A982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8617380" y="2456516"/>
            <a:ext cx="4544060" cy="5422265"/>
            <a:chOff x="8617380" y="2456516"/>
            <a:chExt cx="4544060" cy="5422265"/>
          </a:xfrm>
        </p:grpSpPr>
        <p:sp>
          <p:nvSpPr>
            <p:cNvPr id="7" name="object 7"/>
            <p:cNvSpPr/>
            <p:nvPr/>
          </p:nvSpPr>
          <p:spPr>
            <a:xfrm>
              <a:off x="9048404" y="2868392"/>
              <a:ext cx="4108450" cy="5006340"/>
            </a:xfrm>
            <a:custGeom>
              <a:avLst/>
              <a:gdLst/>
              <a:ahLst/>
              <a:cxnLst/>
              <a:rect l="l" t="t" r="r" b="b"/>
              <a:pathLst>
                <a:path w="4108450" h="5006340">
                  <a:moveTo>
                    <a:pt x="4108286" y="1911646"/>
                  </a:moveTo>
                  <a:lnTo>
                    <a:pt x="3921589" y="2060264"/>
                  </a:lnTo>
                  <a:lnTo>
                    <a:pt x="3282439" y="1551476"/>
                  </a:lnTo>
                  <a:lnTo>
                    <a:pt x="3282439" y="1213081"/>
                  </a:lnTo>
                  <a:lnTo>
                    <a:pt x="3921589" y="1749969"/>
                  </a:lnTo>
                  <a:lnTo>
                    <a:pt x="4108286" y="1593143"/>
                  </a:lnTo>
                </a:path>
                <a:path w="4108450" h="5006340">
                  <a:moveTo>
                    <a:pt x="4108286" y="632151"/>
                  </a:moveTo>
                  <a:lnTo>
                    <a:pt x="3921589" y="780820"/>
                  </a:lnTo>
                  <a:lnTo>
                    <a:pt x="2941042" y="0"/>
                  </a:lnTo>
                  <a:lnTo>
                    <a:pt x="1961093" y="780820"/>
                  </a:lnTo>
                  <a:lnTo>
                    <a:pt x="980546" y="0"/>
                  </a:lnTo>
                  <a:lnTo>
                    <a:pt x="0" y="780820"/>
                  </a:lnTo>
                  <a:lnTo>
                    <a:pt x="0" y="1749969"/>
                  </a:lnTo>
                  <a:lnTo>
                    <a:pt x="639149" y="1213081"/>
                  </a:lnTo>
                  <a:lnTo>
                    <a:pt x="639149" y="1551476"/>
                  </a:lnTo>
                  <a:lnTo>
                    <a:pt x="0" y="2060264"/>
                  </a:lnTo>
                  <a:lnTo>
                    <a:pt x="0" y="3029414"/>
                  </a:lnTo>
                  <a:lnTo>
                    <a:pt x="639149" y="2492525"/>
                  </a:lnTo>
                  <a:lnTo>
                    <a:pt x="639149" y="2830921"/>
                  </a:lnTo>
                  <a:lnTo>
                    <a:pt x="0" y="3339709"/>
                  </a:lnTo>
                  <a:lnTo>
                    <a:pt x="0" y="4308859"/>
                  </a:lnTo>
                  <a:lnTo>
                    <a:pt x="639149" y="3771971"/>
                  </a:lnTo>
                  <a:lnTo>
                    <a:pt x="639149" y="5006114"/>
                  </a:lnTo>
                </a:path>
                <a:path w="4108450" h="5006340">
                  <a:moveTo>
                    <a:pt x="1321944" y="5006114"/>
                  </a:moveTo>
                  <a:lnTo>
                    <a:pt x="1321944" y="3771971"/>
                  </a:lnTo>
                  <a:lnTo>
                    <a:pt x="1961093" y="4308859"/>
                  </a:lnTo>
                  <a:lnTo>
                    <a:pt x="2600242" y="3771971"/>
                  </a:lnTo>
                  <a:lnTo>
                    <a:pt x="2600242" y="5006114"/>
                  </a:lnTo>
                </a:path>
                <a:path w="4108450" h="5006340">
                  <a:moveTo>
                    <a:pt x="3282439" y="5006114"/>
                  </a:moveTo>
                  <a:lnTo>
                    <a:pt x="3282439" y="3771971"/>
                  </a:lnTo>
                  <a:lnTo>
                    <a:pt x="3921589" y="4308859"/>
                  </a:lnTo>
                  <a:lnTo>
                    <a:pt x="4108286" y="4152033"/>
                  </a:lnTo>
                </a:path>
              </a:pathLst>
            </a:custGeom>
            <a:ln w="7772">
              <a:solidFill>
                <a:srgbClr val="A982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818215" y="2660333"/>
              <a:ext cx="450850" cy="5214620"/>
            </a:xfrm>
            <a:custGeom>
              <a:avLst/>
              <a:gdLst/>
              <a:ahLst/>
              <a:cxnLst/>
              <a:rect l="l" t="t" r="r" b="b"/>
              <a:pathLst>
                <a:path w="450850" h="5214620">
                  <a:moveTo>
                    <a:pt x="450812" y="0"/>
                  </a:moveTo>
                  <a:lnTo>
                    <a:pt x="404761" y="2371"/>
                  </a:lnTo>
                  <a:lnTo>
                    <a:pt x="360030" y="9331"/>
                  </a:lnTo>
                  <a:lnTo>
                    <a:pt x="316848" y="20647"/>
                  </a:lnTo>
                  <a:lnTo>
                    <a:pt x="275442" y="36087"/>
                  </a:lnTo>
                  <a:lnTo>
                    <a:pt x="236040" y="55419"/>
                  </a:lnTo>
                  <a:lnTo>
                    <a:pt x="198869" y="78411"/>
                  </a:lnTo>
                  <a:lnTo>
                    <a:pt x="164158" y="104830"/>
                  </a:lnTo>
                  <a:lnTo>
                    <a:pt x="132134" y="134446"/>
                  </a:lnTo>
                  <a:lnTo>
                    <a:pt x="103025" y="167025"/>
                  </a:lnTo>
                  <a:lnTo>
                    <a:pt x="77058" y="202336"/>
                  </a:lnTo>
                  <a:lnTo>
                    <a:pt x="54461" y="240146"/>
                  </a:lnTo>
                  <a:lnTo>
                    <a:pt x="35462" y="280224"/>
                  </a:lnTo>
                  <a:lnTo>
                    <a:pt x="20289" y="322337"/>
                  </a:lnTo>
                  <a:lnTo>
                    <a:pt x="9169" y="366253"/>
                  </a:lnTo>
                  <a:lnTo>
                    <a:pt x="2330" y="411740"/>
                  </a:lnTo>
                  <a:lnTo>
                    <a:pt x="0" y="458567"/>
                  </a:lnTo>
                  <a:lnTo>
                    <a:pt x="0" y="5214174"/>
                  </a:lnTo>
                </a:path>
              </a:pathLst>
            </a:custGeom>
            <a:ln w="7772">
              <a:solidFill>
                <a:srgbClr val="A982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067245" y="2660333"/>
              <a:ext cx="89535" cy="0"/>
            </a:xfrm>
            <a:custGeom>
              <a:avLst/>
              <a:gdLst/>
              <a:ahLst/>
              <a:cxnLst/>
              <a:rect l="l" t="t" r="r" b="b"/>
              <a:pathLst>
                <a:path w="89534">
                  <a:moveTo>
                    <a:pt x="0" y="0"/>
                  </a:moveTo>
                  <a:lnTo>
                    <a:pt x="89445" y="0"/>
                  </a:lnTo>
                </a:path>
              </a:pathLst>
            </a:custGeom>
            <a:ln w="7772">
              <a:solidFill>
                <a:srgbClr val="A982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621508" y="2460644"/>
              <a:ext cx="4535805" cy="5414010"/>
            </a:xfrm>
            <a:custGeom>
              <a:avLst/>
              <a:gdLst/>
              <a:ahLst/>
              <a:cxnLst/>
              <a:rect l="l" t="t" r="r" b="b"/>
              <a:pathLst>
                <a:path w="4535805" h="5414009">
                  <a:moveTo>
                    <a:pt x="0" y="5413863"/>
                  </a:moveTo>
                  <a:lnTo>
                    <a:pt x="0" y="658256"/>
                  </a:lnTo>
                  <a:lnTo>
                    <a:pt x="1780" y="609209"/>
                  </a:lnTo>
                  <a:lnTo>
                    <a:pt x="7035" y="561127"/>
                  </a:lnTo>
                  <a:lnTo>
                    <a:pt x="15641" y="514140"/>
                  </a:lnTo>
                  <a:lnTo>
                    <a:pt x="27469" y="468375"/>
                  </a:lnTo>
                  <a:lnTo>
                    <a:pt x="42395" y="423962"/>
                  </a:lnTo>
                  <a:lnTo>
                    <a:pt x="60291" y="381027"/>
                  </a:lnTo>
                  <a:lnTo>
                    <a:pt x="81031" y="339701"/>
                  </a:lnTo>
                  <a:lnTo>
                    <a:pt x="104489" y="300110"/>
                  </a:lnTo>
                  <a:lnTo>
                    <a:pt x="130538" y="262384"/>
                  </a:lnTo>
                  <a:lnTo>
                    <a:pt x="159052" y="226650"/>
                  </a:lnTo>
                  <a:lnTo>
                    <a:pt x="189906" y="193037"/>
                  </a:lnTo>
                  <a:lnTo>
                    <a:pt x="222971" y="161674"/>
                  </a:lnTo>
                  <a:lnTo>
                    <a:pt x="258123" y="132689"/>
                  </a:lnTo>
                  <a:lnTo>
                    <a:pt x="295235" y="106210"/>
                  </a:lnTo>
                  <a:lnTo>
                    <a:pt x="334180" y="82365"/>
                  </a:lnTo>
                  <a:lnTo>
                    <a:pt x="374832" y="61283"/>
                  </a:lnTo>
                  <a:lnTo>
                    <a:pt x="417065" y="43092"/>
                  </a:lnTo>
                  <a:lnTo>
                    <a:pt x="460752" y="27921"/>
                  </a:lnTo>
                  <a:lnTo>
                    <a:pt x="505768" y="15898"/>
                  </a:lnTo>
                  <a:lnTo>
                    <a:pt x="551985" y="7151"/>
                  </a:lnTo>
                  <a:lnTo>
                    <a:pt x="599278" y="1809"/>
                  </a:lnTo>
                  <a:lnTo>
                    <a:pt x="647519" y="0"/>
                  </a:lnTo>
                  <a:lnTo>
                    <a:pt x="4535183" y="0"/>
                  </a:lnTo>
                </a:path>
              </a:pathLst>
            </a:custGeom>
            <a:ln w="7772">
              <a:solidFill>
                <a:srgbClr val="A982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0427" y="3165742"/>
            <a:ext cx="3743960" cy="1002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54"/>
              </a:lnSpc>
            </a:pPr>
            <a:r>
              <a:rPr sz="3250" i="1" spc="-135" dirty="0">
                <a:solidFill>
                  <a:srgbClr val="EADDC9"/>
                </a:solidFill>
                <a:latin typeface="Gatwick Ultralight"/>
                <a:cs typeface="Gatwick Ultralight"/>
              </a:rPr>
              <a:t>F</a:t>
            </a:r>
            <a:r>
              <a:rPr sz="3250" i="1" spc="50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250" i="1" spc="-170" dirty="0">
                <a:solidFill>
                  <a:srgbClr val="EADDC9"/>
                </a:solidFill>
                <a:latin typeface="Gatwick Ultralight"/>
                <a:cs typeface="Gatwick Ultralight"/>
              </a:rPr>
              <a:t>U</a:t>
            </a:r>
            <a:r>
              <a:rPr sz="3250" i="1" spc="-7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250" i="1" spc="-165" dirty="0">
                <a:solidFill>
                  <a:srgbClr val="EADDC9"/>
                </a:solidFill>
                <a:latin typeface="Gatwick Ultralight"/>
                <a:cs typeface="Gatwick Ultralight"/>
              </a:rPr>
              <a:t>N</a:t>
            </a:r>
            <a:r>
              <a:rPr sz="3250" i="1" spc="30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250" i="1" spc="-165" dirty="0">
                <a:solidFill>
                  <a:srgbClr val="EADDC9"/>
                </a:solidFill>
                <a:latin typeface="Gatwick Ultralight"/>
                <a:cs typeface="Gatwick Ultralight"/>
              </a:rPr>
              <a:t>D</a:t>
            </a:r>
            <a:r>
              <a:rPr sz="3250" i="1" spc="5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250" i="1" spc="-50" dirty="0">
                <a:solidFill>
                  <a:srgbClr val="EADDC9"/>
                </a:solidFill>
                <a:latin typeface="Gatwick Ultralight"/>
                <a:cs typeface="Gatwick Ultralight"/>
              </a:rPr>
              <a:t>I</a:t>
            </a:r>
            <a:r>
              <a:rPr sz="3250" i="1" spc="6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250" i="1" spc="-165" dirty="0">
                <a:solidFill>
                  <a:srgbClr val="EADDC9"/>
                </a:solidFill>
                <a:latin typeface="Gatwick Ultralight"/>
                <a:cs typeface="Gatwick Ultralight"/>
              </a:rPr>
              <a:t>N</a:t>
            </a:r>
            <a:r>
              <a:rPr sz="3250" i="1" spc="5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250" i="1" spc="-170" dirty="0">
                <a:solidFill>
                  <a:srgbClr val="EADDC9"/>
                </a:solidFill>
                <a:latin typeface="Gatwick Ultralight"/>
                <a:cs typeface="Gatwick Ultralight"/>
              </a:rPr>
              <a:t>G</a:t>
            </a:r>
            <a:endParaRPr sz="3250">
              <a:latin typeface="Gatwick Ultralight"/>
              <a:cs typeface="Gatwick Ultralight"/>
            </a:endParaRPr>
          </a:p>
          <a:p>
            <a:pPr>
              <a:lnSpc>
                <a:spcPct val="100000"/>
              </a:lnSpc>
              <a:spcBef>
                <a:spcPts val="710"/>
              </a:spcBef>
              <a:tabLst>
                <a:tab pos="728345" algn="l"/>
              </a:tabLst>
            </a:pP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E	C</a:t>
            </a:r>
            <a:r>
              <a:rPr sz="3100" b="0" spc="110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A</a:t>
            </a:r>
            <a:r>
              <a:rPr sz="3100" b="0" spc="8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P</a:t>
            </a:r>
            <a:r>
              <a:rPr sz="3100" b="0" spc="150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I</a:t>
            </a:r>
            <a:r>
              <a:rPr sz="3100" b="0" spc="150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T</a:t>
            </a:r>
            <a:r>
              <a:rPr sz="3100" b="0" spc="-46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A</a:t>
            </a:r>
            <a:r>
              <a:rPr sz="3100" b="0" spc="85" dirty="0">
                <a:solidFill>
                  <a:srgbClr val="EADDC9"/>
                </a:solidFill>
                <a:latin typeface="Gatwick Ultralight"/>
                <a:cs typeface="Gatwick Ultralight"/>
              </a:rPr>
              <a:t> </a:t>
            </a:r>
            <a:r>
              <a:rPr sz="3100" b="0" spc="-5" dirty="0">
                <a:solidFill>
                  <a:srgbClr val="EADDC9"/>
                </a:solidFill>
                <a:latin typeface="Gatwick Ultralight"/>
                <a:cs typeface="Gatwick Ultralight"/>
              </a:rPr>
              <a:t>L</a:t>
            </a:r>
            <a:endParaRPr sz="3100">
              <a:latin typeface="Gatwick Ultralight"/>
              <a:cs typeface="Gatwick Ultraligh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13074015" cy="7887334"/>
            <a:chOff x="0" y="0"/>
            <a:chExt cx="13074015" cy="7887334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13067665" cy="7874634"/>
            </a:xfrm>
            <a:custGeom>
              <a:avLst/>
              <a:gdLst/>
              <a:ahLst/>
              <a:cxnLst/>
              <a:rect l="l" t="t" r="r" b="b"/>
              <a:pathLst>
                <a:path w="13067665" h="7874634">
                  <a:moveTo>
                    <a:pt x="13067245" y="0"/>
                  </a:moveTo>
                  <a:lnTo>
                    <a:pt x="0" y="0"/>
                  </a:lnTo>
                  <a:lnTo>
                    <a:pt x="0" y="7874508"/>
                  </a:lnTo>
                  <a:lnTo>
                    <a:pt x="13067245" y="7874508"/>
                  </a:lnTo>
                  <a:lnTo>
                    <a:pt x="13067245" y="0"/>
                  </a:lnTo>
                  <a:close/>
                </a:path>
              </a:pathLst>
            </a:custGeom>
            <a:solidFill>
              <a:srgbClr val="4314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067245" y="0"/>
              <a:ext cx="0" cy="7874634"/>
            </a:xfrm>
            <a:custGeom>
              <a:avLst/>
              <a:gdLst/>
              <a:ahLst/>
              <a:cxnLst/>
              <a:rect l="l" t="t" r="r" b="b"/>
              <a:pathLst>
                <a:path h="7874634">
                  <a:moveTo>
                    <a:pt x="0" y="0"/>
                  </a:moveTo>
                  <a:lnTo>
                    <a:pt x="0" y="7874507"/>
                  </a:lnTo>
                </a:path>
              </a:pathLst>
            </a:custGeom>
            <a:ln w="12700">
              <a:solidFill>
                <a:srgbClr val="16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29918" y="3638614"/>
            <a:ext cx="4253281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r">
              <a:spcBef>
                <a:spcPts val="130"/>
              </a:spcBef>
            </a:pPr>
            <a:r>
              <a:rPr sz="2400" spc="190" dirty="0">
                <a:latin typeface="Gatwick Light" panose="00000500000000000000" pitchFamily="2" charset="0"/>
              </a:rPr>
              <a:t>FUNDING</a:t>
            </a:r>
            <a:r>
              <a:rPr lang="pt-BR" sz="2400" spc="190" dirty="0">
                <a:latin typeface="Gatwick Light" panose="00000500000000000000" pitchFamily="2" charset="0"/>
              </a:rPr>
              <a:t>   </a:t>
            </a:r>
            <a:r>
              <a:rPr lang="pt-BR" sz="2400" i="0" spc="19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AND CAPITAL</a:t>
            </a:r>
            <a:br>
              <a:rPr lang="pt-BR" sz="2400" spc="190" dirty="0">
                <a:latin typeface="Gatwick Light" panose="00000500000000000000" pitchFamily="2" charset="0"/>
                <a:cs typeface="Arial"/>
              </a:rPr>
            </a:br>
            <a:endParaRPr sz="2400" spc="190" dirty="0">
              <a:latin typeface="Gatwick Light" panose="00000500000000000000" pitchFamily="2" charset="0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32031" y="888999"/>
            <a:ext cx="7624660" cy="63636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think-cell data - do not delete" hidden="1">
            <a:extLst>
              <a:ext uri="{FF2B5EF4-FFF2-40B4-BE49-F238E27FC236}">
                <a16:creationId xmlns:a16="http://schemas.microsoft.com/office/drawing/2014/main" id="{211D67A8-444F-8687-66F1-C13A6B4E3FC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27887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475026" y="7503058"/>
            <a:ext cx="1809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60" dirty="0">
                <a:solidFill>
                  <a:srgbClr val="B4ACA0"/>
                </a:solidFill>
                <a:latin typeface="Mulish"/>
                <a:cs typeface="Mulish"/>
              </a:rPr>
              <a:t>12</a:t>
            </a:r>
            <a:r>
              <a:rPr sz="800" spc="-80" dirty="0">
                <a:solidFill>
                  <a:srgbClr val="B4ACA0"/>
                </a:solidFill>
                <a:latin typeface="Mulish"/>
                <a:cs typeface="Mulish"/>
              </a:rPr>
              <a:t> </a:t>
            </a:r>
            <a:endParaRPr sz="800">
              <a:latin typeface="Mulish"/>
              <a:cs typeface="Mulish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1500" y="1717687"/>
            <a:ext cx="8813800" cy="1881505"/>
            <a:chOff x="571500" y="1717687"/>
            <a:chExt cx="8813800" cy="1881505"/>
          </a:xfrm>
        </p:grpSpPr>
        <p:sp>
          <p:nvSpPr>
            <p:cNvPr id="4" name="object 4"/>
            <p:cNvSpPr/>
            <p:nvPr/>
          </p:nvSpPr>
          <p:spPr>
            <a:xfrm>
              <a:off x="963168" y="3514343"/>
              <a:ext cx="980440" cy="13335"/>
            </a:xfrm>
            <a:custGeom>
              <a:avLst/>
              <a:gdLst/>
              <a:ahLst/>
              <a:cxnLst/>
              <a:rect l="l" t="t" r="r" b="b"/>
              <a:pathLst>
                <a:path w="980439" h="13335">
                  <a:moveTo>
                    <a:pt x="979932" y="0"/>
                  </a:moveTo>
                  <a:lnTo>
                    <a:pt x="0" y="0"/>
                  </a:lnTo>
                  <a:lnTo>
                    <a:pt x="0" y="13080"/>
                  </a:lnTo>
                  <a:lnTo>
                    <a:pt x="979932" y="13080"/>
                  </a:lnTo>
                  <a:lnTo>
                    <a:pt x="979932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168" y="3392423"/>
              <a:ext cx="980440" cy="122555"/>
            </a:xfrm>
            <a:custGeom>
              <a:avLst/>
              <a:gdLst/>
              <a:ahLst/>
              <a:cxnLst/>
              <a:rect l="l" t="t" r="r" b="b"/>
              <a:pathLst>
                <a:path w="980439" h="122554">
                  <a:moveTo>
                    <a:pt x="979932" y="0"/>
                  </a:moveTo>
                  <a:lnTo>
                    <a:pt x="0" y="0"/>
                  </a:lnTo>
                  <a:lnTo>
                    <a:pt x="0" y="33401"/>
                  </a:lnTo>
                  <a:lnTo>
                    <a:pt x="0" y="54038"/>
                  </a:lnTo>
                  <a:lnTo>
                    <a:pt x="0" y="121932"/>
                  </a:lnTo>
                  <a:lnTo>
                    <a:pt x="979932" y="121932"/>
                  </a:lnTo>
                  <a:lnTo>
                    <a:pt x="979932" y="54038"/>
                  </a:lnTo>
                  <a:lnTo>
                    <a:pt x="979932" y="33401"/>
                  </a:lnTo>
                  <a:lnTo>
                    <a:pt x="979932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3168" y="3307079"/>
              <a:ext cx="980440" cy="85725"/>
            </a:xfrm>
            <a:custGeom>
              <a:avLst/>
              <a:gdLst/>
              <a:ahLst/>
              <a:cxnLst/>
              <a:rect l="l" t="t" r="r" b="b"/>
              <a:pathLst>
                <a:path w="980439" h="85725">
                  <a:moveTo>
                    <a:pt x="979932" y="0"/>
                  </a:moveTo>
                  <a:lnTo>
                    <a:pt x="0" y="0"/>
                  </a:lnTo>
                  <a:lnTo>
                    <a:pt x="0" y="42545"/>
                  </a:lnTo>
                  <a:lnTo>
                    <a:pt x="0" y="85356"/>
                  </a:lnTo>
                  <a:lnTo>
                    <a:pt x="979932" y="85356"/>
                  </a:lnTo>
                  <a:lnTo>
                    <a:pt x="979932" y="42545"/>
                  </a:lnTo>
                  <a:lnTo>
                    <a:pt x="979932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3168" y="3240023"/>
              <a:ext cx="980440" cy="67310"/>
            </a:xfrm>
            <a:custGeom>
              <a:avLst/>
              <a:gdLst/>
              <a:ahLst/>
              <a:cxnLst/>
              <a:rect l="l" t="t" r="r" b="b"/>
              <a:pathLst>
                <a:path w="980439" h="67310">
                  <a:moveTo>
                    <a:pt x="979932" y="0"/>
                  </a:moveTo>
                  <a:lnTo>
                    <a:pt x="0" y="0"/>
                  </a:lnTo>
                  <a:lnTo>
                    <a:pt x="0" y="34988"/>
                  </a:lnTo>
                  <a:lnTo>
                    <a:pt x="0" y="67056"/>
                  </a:lnTo>
                  <a:lnTo>
                    <a:pt x="979932" y="67056"/>
                  </a:lnTo>
                  <a:lnTo>
                    <a:pt x="979932" y="34988"/>
                  </a:lnTo>
                  <a:lnTo>
                    <a:pt x="979932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63168" y="3108959"/>
              <a:ext cx="980440" cy="131445"/>
            </a:xfrm>
            <a:custGeom>
              <a:avLst/>
              <a:gdLst/>
              <a:ahLst/>
              <a:cxnLst/>
              <a:rect l="l" t="t" r="r" b="b"/>
              <a:pathLst>
                <a:path w="980439" h="131444">
                  <a:moveTo>
                    <a:pt x="979932" y="0"/>
                  </a:moveTo>
                  <a:lnTo>
                    <a:pt x="0" y="0"/>
                  </a:lnTo>
                  <a:lnTo>
                    <a:pt x="0" y="89852"/>
                  </a:lnTo>
                  <a:lnTo>
                    <a:pt x="0" y="131076"/>
                  </a:lnTo>
                  <a:lnTo>
                    <a:pt x="979932" y="131076"/>
                  </a:lnTo>
                  <a:lnTo>
                    <a:pt x="979932" y="89852"/>
                  </a:lnTo>
                  <a:lnTo>
                    <a:pt x="979932" y="0"/>
                  </a:lnTo>
                  <a:close/>
                </a:path>
              </a:pathLst>
            </a:custGeom>
            <a:solidFill>
              <a:srgbClr val="AC49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1500" y="3527425"/>
              <a:ext cx="514350" cy="0"/>
            </a:xfrm>
            <a:custGeom>
              <a:avLst/>
              <a:gdLst/>
              <a:ahLst/>
              <a:cxnLst/>
              <a:rect l="l" t="t" r="r" b="b"/>
              <a:pathLst>
                <a:path w="514350">
                  <a:moveTo>
                    <a:pt x="0" y="0"/>
                  </a:moveTo>
                  <a:lnTo>
                    <a:pt x="51435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26435" y="3517391"/>
              <a:ext cx="978535" cy="10160"/>
            </a:xfrm>
            <a:custGeom>
              <a:avLst/>
              <a:gdLst/>
              <a:ahLst/>
              <a:cxnLst/>
              <a:rect l="l" t="t" r="r" b="b"/>
              <a:pathLst>
                <a:path w="978535" h="10160">
                  <a:moveTo>
                    <a:pt x="978408" y="0"/>
                  </a:moveTo>
                  <a:lnTo>
                    <a:pt x="0" y="0"/>
                  </a:lnTo>
                  <a:lnTo>
                    <a:pt x="0" y="10033"/>
                  </a:lnTo>
                  <a:lnTo>
                    <a:pt x="978408" y="10033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26436" y="3371087"/>
              <a:ext cx="978535" cy="146685"/>
            </a:xfrm>
            <a:custGeom>
              <a:avLst/>
              <a:gdLst/>
              <a:ahLst/>
              <a:cxnLst/>
              <a:rect l="l" t="t" r="r" b="b"/>
              <a:pathLst>
                <a:path w="978535" h="146685">
                  <a:moveTo>
                    <a:pt x="978408" y="0"/>
                  </a:moveTo>
                  <a:lnTo>
                    <a:pt x="0" y="0"/>
                  </a:lnTo>
                  <a:lnTo>
                    <a:pt x="0" y="27749"/>
                  </a:lnTo>
                  <a:lnTo>
                    <a:pt x="0" y="76962"/>
                  </a:lnTo>
                  <a:lnTo>
                    <a:pt x="0" y="146304"/>
                  </a:lnTo>
                  <a:lnTo>
                    <a:pt x="978408" y="146304"/>
                  </a:lnTo>
                  <a:lnTo>
                    <a:pt x="978408" y="76962"/>
                  </a:lnTo>
                  <a:lnTo>
                    <a:pt x="978408" y="27749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26436" y="3275075"/>
              <a:ext cx="978535" cy="96520"/>
            </a:xfrm>
            <a:custGeom>
              <a:avLst/>
              <a:gdLst/>
              <a:ahLst/>
              <a:cxnLst/>
              <a:rect l="l" t="t" r="r" b="b"/>
              <a:pathLst>
                <a:path w="978535" h="96520">
                  <a:moveTo>
                    <a:pt x="978408" y="0"/>
                  </a:moveTo>
                  <a:lnTo>
                    <a:pt x="0" y="0"/>
                  </a:lnTo>
                  <a:lnTo>
                    <a:pt x="0" y="49149"/>
                  </a:lnTo>
                  <a:lnTo>
                    <a:pt x="0" y="96012"/>
                  </a:lnTo>
                  <a:lnTo>
                    <a:pt x="978408" y="96012"/>
                  </a:lnTo>
                  <a:lnTo>
                    <a:pt x="978408" y="49149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26436" y="3220211"/>
              <a:ext cx="978535" cy="55244"/>
            </a:xfrm>
            <a:custGeom>
              <a:avLst/>
              <a:gdLst/>
              <a:ahLst/>
              <a:cxnLst/>
              <a:rect l="l" t="t" r="r" b="b"/>
              <a:pathLst>
                <a:path w="978535" h="55245">
                  <a:moveTo>
                    <a:pt x="978408" y="0"/>
                  </a:moveTo>
                  <a:lnTo>
                    <a:pt x="0" y="0"/>
                  </a:lnTo>
                  <a:lnTo>
                    <a:pt x="0" y="27813"/>
                  </a:lnTo>
                  <a:lnTo>
                    <a:pt x="0" y="54876"/>
                  </a:lnTo>
                  <a:lnTo>
                    <a:pt x="978408" y="54876"/>
                  </a:lnTo>
                  <a:lnTo>
                    <a:pt x="978408" y="27813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27150" y="3527425"/>
              <a:ext cx="1522730" cy="0"/>
            </a:xfrm>
            <a:custGeom>
              <a:avLst/>
              <a:gdLst/>
              <a:ahLst/>
              <a:cxnLst/>
              <a:rect l="l" t="t" r="r" b="b"/>
              <a:pathLst>
                <a:path w="1522730">
                  <a:moveTo>
                    <a:pt x="0" y="0"/>
                  </a:moveTo>
                  <a:lnTo>
                    <a:pt x="15224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488179" y="3512819"/>
              <a:ext cx="980440" cy="14604"/>
            </a:xfrm>
            <a:custGeom>
              <a:avLst/>
              <a:gdLst/>
              <a:ahLst/>
              <a:cxnLst/>
              <a:rect l="l" t="t" r="r" b="b"/>
              <a:pathLst>
                <a:path w="980439" h="14604">
                  <a:moveTo>
                    <a:pt x="979931" y="0"/>
                  </a:moveTo>
                  <a:lnTo>
                    <a:pt x="0" y="0"/>
                  </a:lnTo>
                  <a:lnTo>
                    <a:pt x="0" y="14604"/>
                  </a:lnTo>
                  <a:lnTo>
                    <a:pt x="979931" y="14604"/>
                  </a:lnTo>
                  <a:lnTo>
                    <a:pt x="979931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88180" y="3377183"/>
              <a:ext cx="980440" cy="135890"/>
            </a:xfrm>
            <a:custGeom>
              <a:avLst/>
              <a:gdLst/>
              <a:ahLst/>
              <a:cxnLst/>
              <a:rect l="l" t="t" r="r" b="b"/>
              <a:pathLst>
                <a:path w="980439" h="135889">
                  <a:moveTo>
                    <a:pt x="979919" y="0"/>
                  </a:moveTo>
                  <a:lnTo>
                    <a:pt x="0" y="0"/>
                  </a:lnTo>
                  <a:lnTo>
                    <a:pt x="0" y="20066"/>
                  </a:lnTo>
                  <a:lnTo>
                    <a:pt x="0" y="67691"/>
                  </a:lnTo>
                  <a:lnTo>
                    <a:pt x="0" y="135636"/>
                  </a:lnTo>
                  <a:lnTo>
                    <a:pt x="979919" y="135636"/>
                  </a:lnTo>
                  <a:lnTo>
                    <a:pt x="979919" y="67691"/>
                  </a:lnTo>
                  <a:lnTo>
                    <a:pt x="979919" y="20066"/>
                  </a:lnTo>
                  <a:lnTo>
                    <a:pt x="979919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88180" y="3265931"/>
              <a:ext cx="980440" cy="111760"/>
            </a:xfrm>
            <a:custGeom>
              <a:avLst/>
              <a:gdLst/>
              <a:ahLst/>
              <a:cxnLst/>
              <a:rect l="l" t="t" r="r" b="b"/>
              <a:pathLst>
                <a:path w="980439" h="111760">
                  <a:moveTo>
                    <a:pt x="979919" y="0"/>
                  </a:moveTo>
                  <a:lnTo>
                    <a:pt x="0" y="0"/>
                  </a:lnTo>
                  <a:lnTo>
                    <a:pt x="0" y="56705"/>
                  </a:lnTo>
                  <a:lnTo>
                    <a:pt x="0" y="111264"/>
                  </a:lnTo>
                  <a:lnTo>
                    <a:pt x="979919" y="111264"/>
                  </a:lnTo>
                  <a:lnTo>
                    <a:pt x="979919" y="56705"/>
                  </a:lnTo>
                  <a:lnTo>
                    <a:pt x="979919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88180" y="3227831"/>
              <a:ext cx="980440" cy="38100"/>
            </a:xfrm>
            <a:custGeom>
              <a:avLst/>
              <a:gdLst/>
              <a:ahLst/>
              <a:cxnLst/>
              <a:rect l="l" t="t" r="r" b="b"/>
              <a:pathLst>
                <a:path w="980439" h="38100">
                  <a:moveTo>
                    <a:pt x="979919" y="0"/>
                  </a:moveTo>
                  <a:lnTo>
                    <a:pt x="0" y="0"/>
                  </a:lnTo>
                  <a:lnTo>
                    <a:pt x="0" y="18605"/>
                  </a:lnTo>
                  <a:lnTo>
                    <a:pt x="0" y="38100"/>
                  </a:lnTo>
                  <a:lnTo>
                    <a:pt x="979919" y="38100"/>
                  </a:lnTo>
                  <a:lnTo>
                    <a:pt x="979919" y="18605"/>
                  </a:lnTo>
                  <a:lnTo>
                    <a:pt x="979919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90862" y="3527425"/>
              <a:ext cx="1520825" cy="0"/>
            </a:xfrm>
            <a:custGeom>
              <a:avLst/>
              <a:gdLst/>
              <a:ahLst/>
              <a:cxnLst/>
              <a:rect l="l" t="t" r="r" b="b"/>
              <a:pathLst>
                <a:path w="1520825">
                  <a:moveTo>
                    <a:pt x="0" y="0"/>
                  </a:moveTo>
                  <a:lnTo>
                    <a:pt x="152082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51448" y="3517391"/>
              <a:ext cx="980440" cy="10160"/>
            </a:xfrm>
            <a:custGeom>
              <a:avLst/>
              <a:gdLst/>
              <a:ahLst/>
              <a:cxnLst/>
              <a:rect l="l" t="t" r="r" b="b"/>
              <a:pathLst>
                <a:path w="980440" h="10160">
                  <a:moveTo>
                    <a:pt x="123952" y="0"/>
                  </a:moveTo>
                  <a:lnTo>
                    <a:pt x="0" y="0"/>
                  </a:lnTo>
                  <a:lnTo>
                    <a:pt x="0" y="10045"/>
                  </a:lnTo>
                  <a:lnTo>
                    <a:pt x="123952" y="10045"/>
                  </a:lnTo>
                  <a:lnTo>
                    <a:pt x="123952" y="0"/>
                  </a:lnTo>
                  <a:close/>
                </a:path>
                <a:path w="980440" h="10160">
                  <a:moveTo>
                    <a:pt x="979932" y="0"/>
                  </a:moveTo>
                  <a:lnTo>
                    <a:pt x="365252" y="0"/>
                  </a:lnTo>
                  <a:lnTo>
                    <a:pt x="365252" y="10045"/>
                  </a:lnTo>
                  <a:lnTo>
                    <a:pt x="979932" y="10045"/>
                  </a:lnTo>
                  <a:lnTo>
                    <a:pt x="979932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51498" y="3480218"/>
              <a:ext cx="979805" cy="36830"/>
            </a:xfrm>
            <a:custGeom>
              <a:avLst/>
              <a:gdLst/>
              <a:ahLst/>
              <a:cxnLst/>
              <a:rect l="l" t="t" r="r" b="b"/>
              <a:pathLst>
                <a:path w="979804" h="36829">
                  <a:moveTo>
                    <a:pt x="979309" y="0"/>
                  </a:moveTo>
                  <a:lnTo>
                    <a:pt x="0" y="0"/>
                  </a:lnTo>
                  <a:lnTo>
                    <a:pt x="0" y="36614"/>
                  </a:lnTo>
                  <a:lnTo>
                    <a:pt x="979309" y="36614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51499" y="3353396"/>
              <a:ext cx="979805" cy="127000"/>
            </a:xfrm>
            <a:custGeom>
              <a:avLst/>
              <a:gdLst/>
              <a:ahLst/>
              <a:cxnLst/>
              <a:rect l="l" t="t" r="r" b="b"/>
              <a:pathLst>
                <a:path w="979804" h="127000">
                  <a:moveTo>
                    <a:pt x="979297" y="0"/>
                  </a:moveTo>
                  <a:lnTo>
                    <a:pt x="0" y="0"/>
                  </a:lnTo>
                  <a:lnTo>
                    <a:pt x="0" y="69253"/>
                  </a:lnTo>
                  <a:lnTo>
                    <a:pt x="0" y="126822"/>
                  </a:lnTo>
                  <a:lnTo>
                    <a:pt x="979297" y="126822"/>
                  </a:lnTo>
                  <a:lnTo>
                    <a:pt x="979297" y="69253"/>
                  </a:lnTo>
                  <a:lnTo>
                    <a:pt x="979297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52987" y="3527425"/>
              <a:ext cx="1522730" cy="0"/>
            </a:xfrm>
            <a:custGeom>
              <a:avLst/>
              <a:gdLst/>
              <a:ahLst/>
              <a:cxnLst/>
              <a:rect l="l" t="t" r="r" b="b"/>
              <a:pathLst>
                <a:path w="1522729">
                  <a:moveTo>
                    <a:pt x="0" y="0"/>
                  </a:moveTo>
                  <a:lnTo>
                    <a:pt x="15224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014716" y="3510266"/>
              <a:ext cx="978535" cy="17780"/>
            </a:xfrm>
            <a:custGeom>
              <a:avLst/>
              <a:gdLst/>
              <a:ahLst/>
              <a:cxnLst/>
              <a:rect l="l" t="t" r="r" b="b"/>
              <a:pathLst>
                <a:path w="978534" h="17779">
                  <a:moveTo>
                    <a:pt x="613346" y="0"/>
                  </a:moveTo>
                  <a:lnTo>
                    <a:pt x="0" y="0"/>
                  </a:lnTo>
                  <a:lnTo>
                    <a:pt x="0" y="17170"/>
                  </a:lnTo>
                  <a:lnTo>
                    <a:pt x="613346" y="17170"/>
                  </a:lnTo>
                  <a:lnTo>
                    <a:pt x="613346" y="0"/>
                  </a:lnTo>
                  <a:close/>
                </a:path>
                <a:path w="978534" h="17779">
                  <a:moveTo>
                    <a:pt x="978395" y="0"/>
                  </a:moveTo>
                  <a:lnTo>
                    <a:pt x="854646" y="0"/>
                  </a:lnTo>
                  <a:lnTo>
                    <a:pt x="854646" y="17170"/>
                  </a:lnTo>
                  <a:lnTo>
                    <a:pt x="978395" y="17170"/>
                  </a:lnTo>
                  <a:lnTo>
                    <a:pt x="978395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014258" y="3441038"/>
              <a:ext cx="979805" cy="69850"/>
            </a:xfrm>
            <a:custGeom>
              <a:avLst/>
              <a:gdLst/>
              <a:ahLst/>
              <a:cxnLst/>
              <a:rect l="l" t="t" r="r" b="b"/>
              <a:pathLst>
                <a:path w="979804" h="69850">
                  <a:moveTo>
                    <a:pt x="979309" y="0"/>
                  </a:moveTo>
                  <a:lnTo>
                    <a:pt x="0" y="0"/>
                  </a:lnTo>
                  <a:lnTo>
                    <a:pt x="0" y="2247"/>
                  </a:lnTo>
                  <a:lnTo>
                    <a:pt x="0" y="69227"/>
                  </a:lnTo>
                  <a:lnTo>
                    <a:pt x="979309" y="69227"/>
                  </a:lnTo>
                  <a:lnTo>
                    <a:pt x="979309" y="2247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14258" y="3261295"/>
              <a:ext cx="979805" cy="180340"/>
            </a:xfrm>
            <a:custGeom>
              <a:avLst/>
              <a:gdLst/>
              <a:ahLst/>
              <a:cxnLst/>
              <a:rect l="l" t="t" r="r" b="b"/>
              <a:pathLst>
                <a:path w="979804" h="180339">
                  <a:moveTo>
                    <a:pt x="979309" y="0"/>
                  </a:moveTo>
                  <a:lnTo>
                    <a:pt x="0" y="0"/>
                  </a:lnTo>
                  <a:lnTo>
                    <a:pt x="0" y="139128"/>
                  </a:lnTo>
                  <a:lnTo>
                    <a:pt x="0" y="179755"/>
                  </a:lnTo>
                  <a:lnTo>
                    <a:pt x="979309" y="179755"/>
                  </a:lnTo>
                  <a:lnTo>
                    <a:pt x="979309" y="139128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14258" y="3136975"/>
              <a:ext cx="979805" cy="124460"/>
            </a:xfrm>
            <a:custGeom>
              <a:avLst/>
              <a:gdLst/>
              <a:ahLst/>
              <a:cxnLst/>
              <a:rect l="l" t="t" r="r" b="b"/>
              <a:pathLst>
                <a:path w="979804" h="124460">
                  <a:moveTo>
                    <a:pt x="979309" y="0"/>
                  </a:moveTo>
                  <a:lnTo>
                    <a:pt x="0" y="0"/>
                  </a:lnTo>
                  <a:lnTo>
                    <a:pt x="0" y="41198"/>
                  </a:lnTo>
                  <a:lnTo>
                    <a:pt x="0" y="124333"/>
                  </a:lnTo>
                  <a:lnTo>
                    <a:pt x="979309" y="124333"/>
                  </a:lnTo>
                  <a:lnTo>
                    <a:pt x="979309" y="41198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14258" y="3067036"/>
              <a:ext cx="979805" cy="70485"/>
            </a:xfrm>
            <a:custGeom>
              <a:avLst/>
              <a:gdLst/>
              <a:ahLst/>
              <a:cxnLst/>
              <a:rect l="l" t="t" r="r" b="b"/>
              <a:pathLst>
                <a:path w="979804" h="70485">
                  <a:moveTo>
                    <a:pt x="979309" y="0"/>
                  </a:moveTo>
                  <a:lnTo>
                    <a:pt x="0" y="0"/>
                  </a:lnTo>
                  <a:lnTo>
                    <a:pt x="0" y="69938"/>
                  </a:lnTo>
                  <a:lnTo>
                    <a:pt x="979309" y="69938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14258" y="2918230"/>
              <a:ext cx="979805" cy="149225"/>
            </a:xfrm>
            <a:custGeom>
              <a:avLst/>
              <a:gdLst/>
              <a:ahLst/>
              <a:cxnLst/>
              <a:rect l="l" t="t" r="r" b="b"/>
              <a:pathLst>
                <a:path w="979804" h="149225">
                  <a:moveTo>
                    <a:pt x="979309" y="0"/>
                  </a:moveTo>
                  <a:lnTo>
                    <a:pt x="0" y="0"/>
                  </a:lnTo>
                  <a:lnTo>
                    <a:pt x="0" y="109131"/>
                  </a:lnTo>
                  <a:lnTo>
                    <a:pt x="0" y="148818"/>
                  </a:lnTo>
                  <a:lnTo>
                    <a:pt x="979309" y="148818"/>
                  </a:lnTo>
                  <a:lnTo>
                    <a:pt x="979309" y="109131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AC49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014716" y="1717687"/>
              <a:ext cx="978535" cy="1200785"/>
            </a:xfrm>
            <a:custGeom>
              <a:avLst/>
              <a:gdLst/>
              <a:ahLst/>
              <a:cxnLst/>
              <a:rect l="l" t="t" r="r" b="b"/>
              <a:pathLst>
                <a:path w="978534" h="1200785">
                  <a:moveTo>
                    <a:pt x="978407" y="0"/>
                  </a:moveTo>
                  <a:lnTo>
                    <a:pt x="0" y="0"/>
                  </a:lnTo>
                  <a:lnTo>
                    <a:pt x="0" y="1200772"/>
                  </a:lnTo>
                  <a:lnTo>
                    <a:pt x="978407" y="1200772"/>
                  </a:lnTo>
                  <a:lnTo>
                    <a:pt x="978407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16700" y="3527425"/>
              <a:ext cx="2768600" cy="0"/>
            </a:xfrm>
            <a:custGeom>
              <a:avLst/>
              <a:gdLst/>
              <a:ahLst/>
              <a:cxnLst/>
              <a:rect l="l" t="t" r="r" b="b"/>
              <a:pathLst>
                <a:path w="2768600">
                  <a:moveTo>
                    <a:pt x="0" y="0"/>
                  </a:moveTo>
                  <a:lnTo>
                    <a:pt x="1520825" y="0"/>
                  </a:lnTo>
                </a:path>
                <a:path w="2768600">
                  <a:moveTo>
                    <a:pt x="1762125" y="0"/>
                  </a:moveTo>
                  <a:lnTo>
                    <a:pt x="2011362" y="0"/>
                  </a:lnTo>
                </a:path>
                <a:path w="2768600">
                  <a:moveTo>
                    <a:pt x="2252662" y="0"/>
                  </a:moveTo>
                  <a:lnTo>
                    <a:pt x="276860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54864" y="3425824"/>
              <a:ext cx="93980" cy="95250"/>
            </a:xfrm>
            <a:custGeom>
              <a:avLst/>
              <a:gdLst/>
              <a:ahLst/>
              <a:cxnLst/>
              <a:rect l="l" t="t" r="r" b="b"/>
              <a:pathLst>
                <a:path w="93979" h="95250">
                  <a:moveTo>
                    <a:pt x="93662" y="0"/>
                  </a:moveTo>
                  <a:lnTo>
                    <a:pt x="0" y="9525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76387" y="3198812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85850" y="3275012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85850" y="3446462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40100" y="3173412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49562" y="3448049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102225" y="3171824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611687" y="3246437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611687" y="3444874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51498" y="3161956"/>
              <a:ext cx="979805" cy="74930"/>
            </a:xfrm>
            <a:custGeom>
              <a:avLst/>
              <a:gdLst/>
              <a:ahLst/>
              <a:cxnLst/>
              <a:rect l="l" t="t" r="r" b="b"/>
              <a:pathLst>
                <a:path w="979804" h="74930">
                  <a:moveTo>
                    <a:pt x="979309" y="0"/>
                  </a:moveTo>
                  <a:lnTo>
                    <a:pt x="0" y="0"/>
                  </a:lnTo>
                  <a:lnTo>
                    <a:pt x="0" y="74409"/>
                  </a:lnTo>
                  <a:lnTo>
                    <a:pt x="979309" y="74409"/>
                  </a:lnTo>
                  <a:lnTo>
                    <a:pt x="979309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251499" y="3002558"/>
              <a:ext cx="979805" cy="160020"/>
            </a:xfrm>
            <a:custGeom>
              <a:avLst/>
              <a:gdLst/>
              <a:ahLst/>
              <a:cxnLst/>
              <a:rect l="l" t="t" r="r" b="b"/>
              <a:pathLst>
                <a:path w="979804" h="160019">
                  <a:moveTo>
                    <a:pt x="979297" y="0"/>
                  </a:moveTo>
                  <a:lnTo>
                    <a:pt x="0" y="0"/>
                  </a:lnTo>
                  <a:lnTo>
                    <a:pt x="0" y="121640"/>
                  </a:lnTo>
                  <a:lnTo>
                    <a:pt x="0" y="159397"/>
                  </a:lnTo>
                  <a:lnTo>
                    <a:pt x="979297" y="159397"/>
                  </a:lnTo>
                  <a:lnTo>
                    <a:pt x="979297" y="121640"/>
                  </a:lnTo>
                  <a:lnTo>
                    <a:pt x="979297" y="0"/>
                  </a:lnTo>
                  <a:close/>
                </a:path>
              </a:pathLst>
            </a:custGeom>
            <a:solidFill>
              <a:srgbClr val="AC49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51447" y="1850135"/>
              <a:ext cx="980440" cy="1152525"/>
            </a:xfrm>
            <a:custGeom>
              <a:avLst/>
              <a:gdLst/>
              <a:ahLst/>
              <a:cxnLst/>
              <a:rect l="l" t="t" r="r" b="b"/>
              <a:pathLst>
                <a:path w="980440" h="1152525">
                  <a:moveTo>
                    <a:pt x="979944" y="0"/>
                  </a:moveTo>
                  <a:lnTo>
                    <a:pt x="0" y="0"/>
                  </a:lnTo>
                  <a:lnTo>
                    <a:pt x="0" y="1152144"/>
                  </a:lnTo>
                  <a:lnTo>
                    <a:pt x="979944" y="1152144"/>
                  </a:lnTo>
                  <a:lnTo>
                    <a:pt x="979944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865937" y="3124199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375400" y="3422649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137525" y="3027362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30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628062" y="3400424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137525" y="3443287"/>
              <a:ext cx="241300" cy="151130"/>
            </a:xfrm>
            <a:custGeom>
              <a:avLst/>
              <a:gdLst/>
              <a:ahLst/>
              <a:cxnLst/>
              <a:rect l="l" t="t" r="r" b="b"/>
              <a:pathLst>
                <a:path w="241300" h="151129">
                  <a:moveTo>
                    <a:pt x="241300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41300" y="150812"/>
                  </a:lnTo>
                  <a:lnTo>
                    <a:pt x="241300" y="0"/>
                  </a:lnTo>
                  <a:close/>
                </a:path>
              </a:pathLst>
            </a:custGeom>
            <a:solidFill>
              <a:srgbClr val="77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571500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16025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C49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154237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88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740025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BDBD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276725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E24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13475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861300" y="389889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779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6" name="object 56"/>
          <p:cNvGraphicFramePr>
            <a:graphicFrameLocks noGrp="1"/>
          </p:cNvGraphicFramePr>
          <p:nvPr/>
        </p:nvGraphicFramePr>
        <p:xfrm>
          <a:off x="787400" y="3621286"/>
          <a:ext cx="7973056" cy="4379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74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4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13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77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90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Jun-25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30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Sep-25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5486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Dec-25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952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Mar-26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457834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Jun-26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900">
                <a:tc>
                  <a:txBody>
                    <a:bodyPr/>
                    <a:lstStyle/>
                    <a:p>
                      <a:pPr marL="31750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CDB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285750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LCI</a:t>
                      </a:r>
                      <a:r>
                        <a:rPr sz="1100" spc="-40" dirty="0">
                          <a:latin typeface="Mulish"/>
                          <a:cs typeface="Mulish"/>
                        </a:rPr>
                        <a:t> </a:t>
                      </a:r>
                      <a:r>
                        <a:rPr sz="1100" dirty="0">
                          <a:latin typeface="Mulish"/>
                          <a:cs typeface="Mulish"/>
                        </a:rPr>
                        <a:t>l</a:t>
                      </a:r>
                      <a:r>
                        <a:rPr sz="1100" spc="-25" dirty="0">
                          <a:latin typeface="Mulish"/>
                          <a:cs typeface="Mulish"/>
                        </a:rPr>
                        <a:t> </a:t>
                      </a:r>
                      <a:r>
                        <a:rPr sz="1100" dirty="0">
                          <a:latin typeface="Mulish"/>
                          <a:cs typeface="Mulish"/>
                        </a:rPr>
                        <a:t>LCA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297815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CDI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297815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Financial</a:t>
                      </a:r>
                      <a:r>
                        <a:rPr sz="1100" spc="-20" dirty="0">
                          <a:latin typeface="Mulish"/>
                          <a:cs typeface="Mulish"/>
                        </a:rPr>
                        <a:t> </a:t>
                      </a:r>
                      <a:r>
                        <a:rPr sz="1100" dirty="0">
                          <a:latin typeface="Mulish"/>
                          <a:cs typeface="Mulish"/>
                        </a:rPr>
                        <a:t>Bills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327025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spc="-5" dirty="0">
                          <a:latin typeface="Mulish"/>
                          <a:cs typeface="Mulish"/>
                        </a:rPr>
                        <a:t>Financial</a:t>
                      </a:r>
                      <a:r>
                        <a:rPr sz="1100" spc="-10" dirty="0">
                          <a:latin typeface="Mulish"/>
                          <a:cs typeface="Mulish"/>
                        </a:rPr>
                        <a:t> </a:t>
                      </a:r>
                      <a:r>
                        <a:rPr sz="1100" dirty="0">
                          <a:latin typeface="Mulish"/>
                          <a:cs typeface="Mulish"/>
                        </a:rPr>
                        <a:t>Debentures</a:t>
                      </a:r>
                      <a:r>
                        <a:rPr sz="1050" baseline="23809" dirty="0">
                          <a:latin typeface="Mulish"/>
                          <a:cs typeface="Mulish"/>
                        </a:rPr>
                        <a:t>2</a:t>
                      </a:r>
                      <a:endParaRPr sz="1050" baseline="23809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External</a:t>
                      </a:r>
                      <a:r>
                        <a:rPr sz="1100" spc="-20" dirty="0">
                          <a:latin typeface="Mulish"/>
                          <a:cs typeface="Mulish"/>
                        </a:rPr>
                        <a:t> </a:t>
                      </a:r>
                      <a:r>
                        <a:rPr sz="1100" dirty="0">
                          <a:latin typeface="Mulish"/>
                          <a:cs typeface="Mulish"/>
                        </a:rPr>
                        <a:t>Funding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ts val="1275"/>
                        </a:lnSpc>
                        <a:spcBef>
                          <a:spcPts val="345"/>
                        </a:spcBef>
                      </a:pPr>
                      <a:r>
                        <a:rPr sz="1100" dirty="0">
                          <a:latin typeface="Mulish"/>
                          <a:cs typeface="Mulish"/>
                        </a:rPr>
                        <a:t>Others</a:t>
                      </a:r>
                      <a:endParaRPr sz="1100">
                        <a:latin typeface="Mulish"/>
                        <a:cs typeface="Mulish"/>
                      </a:endParaRPr>
                    </a:p>
                  </a:txBody>
                  <a:tcPr marL="0" marR="0" marT="4381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7" name="object 57"/>
          <p:cNvGrpSpPr/>
          <p:nvPr/>
        </p:nvGrpSpPr>
        <p:grpSpPr>
          <a:xfrm>
            <a:off x="1235773" y="5048821"/>
            <a:ext cx="7444105" cy="149860"/>
            <a:chOff x="1235773" y="5048821"/>
            <a:chExt cx="7444105" cy="149860"/>
          </a:xfrm>
        </p:grpSpPr>
        <p:sp>
          <p:nvSpPr>
            <p:cNvPr id="58" name="object 58"/>
            <p:cNvSpPr/>
            <p:nvPr/>
          </p:nvSpPr>
          <p:spPr>
            <a:xfrm>
              <a:off x="1273175" y="5086349"/>
              <a:ext cx="7371080" cy="76200"/>
            </a:xfrm>
            <a:custGeom>
              <a:avLst/>
              <a:gdLst/>
              <a:ahLst/>
              <a:cxnLst/>
              <a:rect l="l" t="t" r="r" b="b"/>
              <a:pathLst>
                <a:path w="7371080" h="76200">
                  <a:moveTo>
                    <a:pt x="0" y="52577"/>
                  </a:moveTo>
                  <a:lnTo>
                    <a:pt x="1843405" y="76085"/>
                  </a:lnTo>
                  <a:lnTo>
                    <a:pt x="3685921" y="0"/>
                  </a:lnTo>
                  <a:lnTo>
                    <a:pt x="5528437" y="17525"/>
                  </a:lnTo>
                  <a:lnTo>
                    <a:pt x="7370762" y="40385"/>
                  </a:lnTo>
                </a:path>
              </a:pathLst>
            </a:custGeom>
            <a:ln w="28574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5773" y="5102161"/>
              <a:ext cx="73533" cy="7353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8289" y="5125021"/>
              <a:ext cx="73532" cy="7353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0805" y="5048821"/>
              <a:ext cx="73533" cy="7353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63321" y="5067109"/>
              <a:ext cx="73532" cy="7353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5837" y="5089969"/>
              <a:ext cx="73532" cy="73533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1235773" y="5259133"/>
            <a:ext cx="7444105" cy="149860"/>
            <a:chOff x="1235773" y="5259133"/>
            <a:chExt cx="7444105" cy="149860"/>
          </a:xfrm>
        </p:grpSpPr>
        <p:sp>
          <p:nvSpPr>
            <p:cNvPr id="65" name="object 65"/>
            <p:cNvSpPr/>
            <p:nvPr/>
          </p:nvSpPr>
          <p:spPr>
            <a:xfrm>
              <a:off x="1273175" y="5297042"/>
              <a:ext cx="7371080" cy="76200"/>
            </a:xfrm>
            <a:custGeom>
              <a:avLst/>
              <a:gdLst/>
              <a:ahLst/>
              <a:cxnLst/>
              <a:rect l="l" t="t" r="r" b="b"/>
              <a:pathLst>
                <a:path w="7371080" h="76200">
                  <a:moveTo>
                    <a:pt x="0" y="70485"/>
                  </a:moveTo>
                  <a:lnTo>
                    <a:pt x="1843405" y="76085"/>
                  </a:lnTo>
                  <a:lnTo>
                    <a:pt x="3685921" y="6477"/>
                  </a:lnTo>
                  <a:lnTo>
                    <a:pt x="5528437" y="0"/>
                  </a:lnTo>
                  <a:lnTo>
                    <a:pt x="7370762" y="11049"/>
                  </a:lnTo>
                </a:path>
              </a:pathLst>
            </a:custGeom>
            <a:ln w="28574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5773" y="5329237"/>
              <a:ext cx="73533" cy="7353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8289" y="5335333"/>
              <a:ext cx="73532" cy="7353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0805" y="5265229"/>
              <a:ext cx="73533" cy="7353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63321" y="5259133"/>
              <a:ext cx="73532" cy="7353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05837" y="5271325"/>
              <a:ext cx="73532" cy="73533"/>
            </a:xfrm>
            <a:prstGeom prst="rect">
              <a:avLst/>
            </a:prstGeom>
          </p:spPr>
        </p:pic>
      </p:grpSp>
      <p:grpSp>
        <p:nvGrpSpPr>
          <p:cNvPr id="71" name="object 71"/>
          <p:cNvGrpSpPr/>
          <p:nvPr/>
        </p:nvGrpSpPr>
        <p:grpSpPr>
          <a:xfrm>
            <a:off x="5119687" y="6992937"/>
            <a:ext cx="241300" cy="73025"/>
            <a:chOff x="5119687" y="6992937"/>
            <a:chExt cx="241300" cy="73025"/>
          </a:xfrm>
        </p:grpSpPr>
        <p:sp>
          <p:nvSpPr>
            <p:cNvPr id="72" name="object 72"/>
            <p:cNvSpPr/>
            <p:nvPr/>
          </p:nvSpPr>
          <p:spPr>
            <a:xfrm>
              <a:off x="5119687" y="7029450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1300" y="0"/>
                  </a:lnTo>
                </a:path>
              </a:pathLst>
            </a:custGeom>
            <a:ln w="2857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208587" y="6997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31750" y="0"/>
                  </a:moveTo>
                  <a:lnTo>
                    <a:pt x="19389" y="2494"/>
                  </a:lnTo>
                  <a:lnTo>
                    <a:pt x="9297" y="9297"/>
                  </a:lnTo>
                  <a:lnTo>
                    <a:pt x="2494" y="19389"/>
                  </a:lnTo>
                  <a:lnTo>
                    <a:pt x="0" y="31749"/>
                  </a:lnTo>
                  <a:lnTo>
                    <a:pt x="2494" y="44110"/>
                  </a:lnTo>
                  <a:lnTo>
                    <a:pt x="9297" y="54202"/>
                  </a:lnTo>
                  <a:lnTo>
                    <a:pt x="19389" y="61005"/>
                  </a:lnTo>
                  <a:lnTo>
                    <a:pt x="31750" y="63499"/>
                  </a:lnTo>
                  <a:lnTo>
                    <a:pt x="44110" y="61005"/>
                  </a:lnTo>
                  <a:lnTo>
                    <a:pt x="54202" y="54202"/>
                  </a:lnTo>
                  <a:lnTo>
                    <a:pt x="61005" y="44110"/>
                  </a:lnTo>
                  <a:lnTo>
                    <a:pt x="63500" y="31749"/>
                  </a:lnTo>
                  <a:lnTo>
                    <a:pt x="61005" y="19389"/>
                  </a:lnTo>
                  <a:lnTo>
                    <a:pt x="54202" y="9297"/>
                  </a:lnTo>
                  <a:lnTo>
                    <a:pt x="44110" y="2494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208587" y="6997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49"/>
                  </a:moveTo>
                  <a:lnTo>
                    <a:pt x="2494" y="19389"/>
                  </a:lnTo>
                  <a:lnTo>
                    <a:pt x="9297" y="9297"/>
                  </a:lnTo>
                  <a:lnTo>
                    <a:pt x="19389" y="2494"/>
                  </a:lnTo>
                  <a:lnTo>
                    <a:pt x="31750" y="0"/>
                  </a:lnTo>
                  <a:lnTo>
                    <a:pt x="44110" y="2494"/>
                  </a:lnTo>
                  <a:lnTo>
                    <a:pt x="54202" y="9297"/>
                  </a:lnTo>
                  <a:lnTo>
                    <a:pt x="61005" y="19389"/>
                  </a:lnTo>
                  <a:lnTo>
                    <a:pt x="63500" y="31749"/>
                  </a:lnTo>
                  <a:lnTo>
                    <a:pt x="61005" y="44110"/>
                  </a:lnTo>
                  <a:lnTo>
                    <a:pt x="54202" y="54202"/>
                  </a:lnTo>
                  <a:lnTo>
                    <a:pt x="44110" y="61005"/>
                  </a:lnTo>
                  <a:lnTo>
                    <a:pt x="31750" y="63499"/>
                  </a:lnTo>
                  <a:lnTo>
                    <a:pt x="19389" y="61005"/>
                  </a:lnTo>
                  <a:lnTo>
                    <a:pt x="9297" y="54202"/>
                  </a:lnTo>
                  <a:lnTo>
                    <a:pt x="2494" y="44110"/>
                  </a:lnTo>
                  <a:lnTo>
                    <a:pt x="0" y="31749"/>
                  </a:lnTo>
                  <a:close/>
                </a:path>
              </a:pathLst>
            </a:custGeom>
            <a:ln w="952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6923087" y="6992937"/>
            <a:ext cx="241300" cy="73025"/>
            <a:chOff x="6923087" y="6992937"/>
            <a:chExt cx="241300" cy="73025"/>
          </a:xfrm>
        </p:grpSpPr>
        <p:sp>
          <p:nvSpPr>
            <p:cNvPr id="76" name="object 76"/>
            <p:cNvSpPr/>
            <p:nvPr/>
          </p:nvSpPr>
          <p:spPr>
            <a:xfrm>
              <a:off x="6923087" y="7029450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1300" y="0"/>
                  </a:lnTo>
                </a:path>
              </a:pathLst>
            </a:custGeom>
            <a:ln w="2857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011987" y="6997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31750" y="0"/>
                  </a:moveTo>
                  <a:lnTo>
                    <a:pt x="19389" y="2494"/>
                  </a:lnTo>
                  <a:lnTo>
                    <a:pt x="9297" y="9297"/>
                  </a:lnTo>
                  <a:lnTo>
                    <a:pt x="2494" y="19389"/>
                  </a:lnTo>
                  <a:lnTo>
                    <a:pt x="0" y="31749"/>
                  </a:lnTo>
                  <a:lnTo>
                    <a:pt x="2494" y="44110"/>
                  </a:lnTo>
                  <a:lnTo>
                    <a:pt x="9297" y="54202"/>
                  </a:lnTo>
                  <a:lnTo>
                    <a:pt x="19389" y="61005"/>
                  </a:lnTo>
                  <a:lnTo>
                    <a:pt x="31750" y="63499"/>
                  </a:lnTo>
                  <a:lnTo>
                    <a:pt x="44110" y="61005"/>
                  </a:lnTo>
                  <a:lnTo>
                    <a:pt x="54202" y="54202"/>
                  </a:lnTo>
                  <a:lnTo>
                    <a:pt x="61005" y="44110"/>
                  </a:lnTo>
                  <a:lnTo>
                    <a:pt x="63500" y="31749"/>
                  </a:lnTo>
                  <a:lnTo>
                    <a:pt x="61005" y="19389"/>
                  </a:lnTo>
                  <a:lnTo>
                    <a:pt x="54202" y="9297"/>
                  </a:lnTo>
                  <a:lnTo>
                    <a:pt x="44110" y="2494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011987" y="6997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49"/>
                  </a:moveTo>
                  <a:lnTo>
                    <a:pt x="2494" y="19389"/>
                  </a:lnTo>
                  <a:lnTo>
                    <a:pt x="9297" y="9297"/>
                  </a:lnTo>
                  <a:lnTo>
                    <a:pt x="19389" y="2494"/>
                  </a:lnTo>
                  <a:lnTo>
                    <a:pt x="31750" y="0"/>
                  </a:lnTo>
                  <a:lnTo>
                    <a:pt x="44110" y="2494"/>
                  </a:lnTo>
                  <a:lnTo>
                    <a:pt x="54202" y="9297"/>
                  </a:lnTo>
                  <a:lnTo>
                    <a:pt x="61005" y="19389"/>
                  </a:lnTo>
                  <a:lnTo>
                    <a:pt x="63500" y="31749"/>
                  </a:lnTo>
                  <a:lnTo>
                    <a:pt x="61005" y="44110"/>
                  </a:lnTo>
                  <a:lnTo>
                    <a:pt x="54202" y="54202"/>
                  </a:lnTo>
                  <a:lnTo>
                    <a:pt x="44110" y="61005"/>
                  </a:lnTo>
                  <a:lnTo>
                    <a:pt x="31750" y="63499"/>
                  </a:lnTo>
                  <a:lnTo>
                    <a:pt x="19389" y="61005"/>
                  </a:lnTo>
                  <a:lnTo>
                    <a:pt x="9297" y="54202"/>
                  </a:lnTo>
                  <a:lnTo>
                    <a:pt x="2494" y="44110"/>
                  </a:lnTo>
                  <a:lnTo>
                    <a:pt x="0" y="31749"/>
                  </a:lnTo>
                  <a:close/>
                </a:path>
              </a:pathLst>
            </a:custGeom>
            <a:ln w="952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593725" y="5964237"/>
            <a:ext cx="8791575" cy="650875"/>
            <a:chOff x="593725" y="5964237"/>
            <a:chExt cx="8791575" cy="650875"/>
          </a:xfrm>
        </p:grpSpPr>
        <p:sp>
          <p:nvSpPr>
            <p:cNvPr id="80" name="object 80"/>
            <p:cNvSpPr/>
            <p:nvPr/>
          </p:nvSpPr>
          <p:spPr>
            <a:xfrm>
              <a:off x="984504" y="5964237"/>
              <a:ext cx="8010525" cy="646430"/>
            </a:xfrm>
            <a:custGeom>
              <a:avLst/>
              <a:gdLst/>
              <a:ahLst/>
              <a:cxnLst/>
              <a:rect l="l" t="t" r="r" b="b"/>
              <a:pathLst>
                <a:path w="8010525" h="646429">
                  <a:moveTo>
                    <a:pt x="976884" y="183591"/>
                  </a:moveTo>
                  <a:lnTo>
                    <a:pt x="0" y="183591"/>
                  </a:lnTo>
                  <a:lnTo>
                    <a:pt x="0" y="646112"/>
                  </a:lnTo>
                  <a:lnTo>
                    <a:pt x="976884" y="646112"/>
                  </a:lnTo>
                  <a:lnTo>
                    <a:pt x="976884" y="183591"/>
                  </a:lnTo>
                  <a:close/>
                </a:path>
                <a:path w="8010525" h="646429">
                  <a:moveTo>
                    <a:pt x="2735567" y="140906"/>
                  </a:moveTo>
                  <a:lnTo>
                    <a:pt x="1758696" y="140906"/>
                  </a:lnTo>
                  <a:lnTo>
                    <a:pt x="1758696" y="646112"/>
                  </a:lnTo>
                  <a:lnTo>
                    <a:pt x="2735567" y="646112"/>
                  </a:lnTo>
                  <a:lnTo>
                    <a:pt x="2735567" y="140906"/>
                  </a:lnTo>
                  <a:close/>
                </a:path>
                <a:path w="8010525" h="646429">
                  <a:moveTo>
                    <a:pt x="4492739" y="121094"/>
                  </a:moveTo>
                  <a:lnTo>
                    <a:pt x="3515868" y="121094"/>
                  </a:lnTo>
                  <a:lnTo>
                    <a:pt x="3515868" y="646112"/>
                  </a:lnTo>
                  <a:lnTo>
                    <a:pt x="4492739" y="646112"/>
                  </a:lnTo>
                  <a:lnTo>
                    <a:pt x="4492739" y="121094"/>
                  </a:lnTo>
                  <a:close/>
                </a:path>
                <a:path w="8010525" h="646429">
                  <a:moveTo>
                    <a:pt x="6251448" y="60147"/>
                  </a:moveTo>
                  <a:lnTo>
                    <a:pt x="5274564" y="60147"/>
                  </a:lnTo>
                  <a:lnTo>
                    <a:pt x="5274564" y="646112"/>
                  </a:lnTo>
                  <a:lnTo>
                    <a:pt x="6251448" y="646112"/>
                  </a:lnTo>
                  <a:lnTo>
                    <a:pt x="6251448" y="60147"/>
                  </a:lnTo>
                  <a:close/>
                </a:path>
                <a:path w="8010525" h="646429">
                  <a:moveTo>
                    <a:pt x="8010131" y="0"/>
                  </a:moveTo>
                  <a:lnTo>
                    <a:pt x="7033260" y="0"/>
                  </a:lnTo>
                  <a:lnTo>
                    <a:pt x="7033260" y="646112"/>
                  </a:lnTo>
                  <a:lnTo>
                    <a:pt x="8010131" y="646112"/>
                  </a:lnTo>
                  <a:lnTo>
                    <a:pt x="8010131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93725" y="6610351"/>
              <a:ext cx="8791575" cy="0"/>
            </a:xfrm>
            <a:custGeom>
              <a:avLst/>
              <a:gdLst/>
              <a:ahLst/>
              <a:cxnLst/>
              <a:rect l="l" t="t" r="r" b="b"/>
              <a:pathLst>
                <a:path w="8791575">
                  <a:moveTo>
                    <a:pt x="0" y="0"/>
                  </a:moveTo>
                  <a:lnTo>
                    <a:pt x="879157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/>
          <p:nvPr/>
        </p:nvSpPr>
        <p:spPr>
          <a:xfrm>
            <a:off x="3392487" y="6956425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4205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5305" algn="l"/>
                <a:tab pos="2762885" algn="l"/>
              </a:tabLst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FUNDING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AND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CAPI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T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AL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48284" y="672412"/>
            <a:ext cx="4321810" cy="67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Funding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of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R$ 25.6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billion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with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a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28.3-month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term.</a:t>
            </a:r>
            <a:endParaRPr sz="12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tabLst>
                <a:tab pos="734060" algn="l"/>
                <a:tab pos="1694814" algn="l"/>
                <a:tab pos="1875789" algn="l"/>
                <a:tab pos="2229485" algn="l"/>
                <a:tab pos="3552825" algn="l"/>
                <a:tab pos="3733800" algn="l"/>
                <a:tab pos="4088129" algn="l"/>
              </a:tabLst>
            </a:pP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	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114" dirty="0">
                <a:latin typeface="Century Gothic"/>
                <a:cs typeface="Century Gothic"/>
              </a:rPr>
              <a:t>G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95" dirty="0">
                <a:latin typeface="Century Gothic"/>
                <a:cs typeface="Century Gothic"/>
              </a:rPr>
              <a:t>B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20" dirty="0">
                <a:latin typeface="Century Gothic"/>
                <a:cs typeface="Century Gothic"/>
              </a:rPr>
              <a:t>Y	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	</a:t>
            </a:r>
            <a:r>
              <a:rPr sz="1000" b="1" spc="95" dirty="0">
                <a:latin typeface="Century Gothic"/>
                <a:cs typeface="Century Gothic"/>
              </a:rPr>
              <a:t>B</a:t>
            </a:r>
            <a:r>
              <a:rPr sz="1000" b="1" spc="-4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78774" y="4522037"/>
            <a:ext cx="1951355" cy="534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26769" algn="l"/>
              </a:tabLst>
            </a:pP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4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4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	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55" dirty="0">
                <a:latin typeface="Century Gothic"/>
                <a:cs typeface="Century Gothic"/>
              </a:rPr>
              <a:t>,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Century Gothic"/>
              <a:cs typeface="Century Gothic"/>
            </a:endParaRPr>
          </a:p>
          <a:p>
            <a:pPr marL="488315">
              <a:lnSpc>
                <a:spcPct val="100000"/>
              </a:lnSpc>
            </a:pPr>
            <a:r>
              <a:rPr sz="1100" dirty="0">
                <a:latin typeface="Mulish"/>
                <a:cs typeface="Mulish"/>
              </a:rPr>
              <a:t>14.1%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230808" y="3095480"/>
            <a:ext cx="783590" cy="3397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Times New Roman"/>
              <a:cs typeface="Times New Roman"/>
            </a:endParaRPr>
          </a:p>
          <a:p>
            <a:pPr marL="38735">
              <a:lnSpc>
                <a:spcPts val="790"/>
              </a:lnSpc>
            </a:pPr>
            <a:r>
              <a:rPr sz="1100" dirty="0">
                <a:latin typeface="Mulish"/>
                <a:cs typeface="Mulish"/>
              </a:rPr>
              <a:t>0.1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327150" y="3349936"/>
            <a:ext cx="6159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78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090862" y="3340963"/>
            <a:ext cx="6140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111887" y="3341804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874581" y="3313482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8159529" y="3247865"/>
            <a:ext cx="2133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251498" y="3262836"/>
            <a:ext cx="979805" cy="112395"/>
          </a:xfrm>
          <a:prstGeom prst="rect">
            <a:avLst/>
          </a:prstGeom>
          <a:solidFill>
            <a:srgbClr val="BDBDBD"/>
          </a:solidFill>
        </p:spPr>
        <p:txBody>
          <a:bodyPr vert="horz" wrap="square" lIns="0" tIns="0" rIns="0" bIns="0" rtlCol="0">
            <a:spAutoFit/>
          </a:bodyPr>
          <a:lstStyle/>
          <a:p>
            <a:pPr marL="144780">
              <a:lnSpc>
                <a:spcPts val="850"/>
              </a:lnSpc>
            </a:pPr>
            <a:r>
              <a:rPr sz="1100" dirty="0">
                <a:latin typeface="Mulish"/>
                <a:cs typeface="Mulish"/>
              </a:rPr>
              <a:t>1.7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378825" y="3095739"/>
            <a:ext cx="6153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1.8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108468" y="3070642"/>
            <a:ext cx="2133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726435" y="3070859"/>
            <a:ext cx="978535" cy="102235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0" rIns="0" bIns="0" rtlCol="0">
            <a:spAutoFit/>
          </a:bodyPr>
          <a:lstStyle/>
          <a:p>
            <a:pPr marL="144145">
              <a:lnSpc>
                <a:spcPts val="8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4488179" y="3068948"/>
            <a:ext cx="980440" cy="130810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0" rIns="0" bIns="0" rtlCol="0">
            <a:spAutoFit/>
          </a:bodyPr>
          <a:lstStyle/>
          <a:p>
            <a:pPr marL="145415">
              <a:lnSpc>
                <a:spcPts val="102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2.3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963167" y="2083307"/>
            <a:ext cx="980440" cy="101219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14.2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726435" y="2083307"/>
            <a:ext cx="978535" cy="98806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14.3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488179" y="2010155"/>
            <a:ext cx="980440" cy="105918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14.9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383853" y="2977263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2.3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8637136" y="2889213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6599153" y="2322773"/>
            <a:ext cx="2971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16.3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361848" y="2214532"/>
            <a:ext cx="2971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17.0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597786" y="3163221"/>
            <a:ext cx="2133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085850" y="3239421"/>
            <a:ext cx="2413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85850" y="3410871"/>
            <a:ext cx="2413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0.2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3348799" y="3137821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0.8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2849562" y="3281552"/>
            <a:ext cx="241300" cy="70485"/>
          </a:xfrm>
          <a:prstGeom prst="rect">
            <a:avLst/>
          </a:prstGeom>
          <a:solidFill>
            <a:srgbClr val="BDBDBD"/>
          </a:solidFill>
        </p:spPr>
        <p:txBody>
          <a:bodyPr vert="horz" wrap="square" lIns="0" tIns="0" rIns="0" bIns="0" rtlCol="0">
            <a:spAutoFit/>
          </a:bodyPr>
          <a:lstStyle/>
          <a:p>
            <a:pPr marL="20955">
              <a:lnSpc>
                <a:spcPts val="550"/>
              </a:lnSpc>
            </a:pPr>
            <a:r>
              <a:rPr sz="1100" dirty="0">
                <a:latin typeface="Mulish"/>
                <a:cs typeface="Mulish"/>
              </a:rPr>
              <a:t>1.4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2858261" y="3412457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0.1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5110924" y="3136233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0.5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620386" y="3210846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4620386" y="3409282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0.2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6865937" y="3088608"/>
            <a:ext cx="2413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6384099" y="3387057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0.5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8146224" y="2991771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8649463" y="3364832"/>
            <a:ext cx="2133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8146224" y="3407696"/>
            <a:ext cx="2260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0.2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1297624" y="1893170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20.1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061301" y="1850266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20.7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4823435" y="1797828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21.4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6587111" y="1637430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23.7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8349245" y="1505635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25.6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054861" y="5422226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10.2%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2897896" y="4885650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13.7%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2661224" y="4522037"/>
            <a:ext cx="3596004" cy="481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34695" algn="l"/>
                <a:tab pos="1255395" algn="l"/>
                <a:tab pos="1806575" algn="l"/>
                <a:tab pos="1995805" algn="l"/>
                <a:tab pos="2181860" algn="l"/>
                <a:tab pos="2542540" algn="l"/>
                <a:tab pos="2943860" algn="l"/>
                <a:tab pos="3464560" algn="l"/>
              </a:tabLst>
            </a:pPr>
            <a:r>
              <a:rPr sz="1000" b="1" spc="95" dirty="0">
                <a:latin typeface="Century Gothic"/>
                <a:cs typeface="Century Gothic"/>
              </a:rPr>
              <a:t>B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40" dirty="0">
                <a:latin typeface="Century Gothic"/>
                <a:cs typeface="Century Gothic"/>
              </a:rPr>
              <a:t> 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40" dirty="0">
                <a:latin typeface="Century Gothic"/>
                <a:cs typeface="Century Gothic"/>
              </a:rPr>
              <a:t> 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  <a:p>
            <a:pPr marL="2092325">
              <a:lnSpc>
                <a:spcPct val="100000"/>
              </a:lnSpc>
              <a:spcBef>
                <a:spcPts val="1070"/>
              </a:spcBef>
            </a:pPr>
            <a:r>
              <a:rPr sz="1100" dirty="0">
                <a:latin typeface="Mulish"/>
                <a:cs typeface="Mulish"/>
              </a:rPr>
              <a:t>15.0%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2897896" y="5428676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10.1%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4740930" y="5357309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11.3%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6582422" y="4827043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14.7%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582422" y="5352542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11.4%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8425456" y="4850878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14.3%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425456" y="5363759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11.2%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5413375" y="6928771"/>
            <a:ext cx="10217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Basel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Ratio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(%)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7216730" y="6928771"/>
            <a:ext cx="6007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Tier</a:t>
            </a:r>
            <a:r>
              <a:rPr sz="1100" spc="-4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I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(%)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234692" y="5942519"/>
            <a:ext cx="4781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15,591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2993041" y="5900177"/>
            <a:ext cx="4781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17,052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4751389" y="5880968"/>
            <a:ext cx="4781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17,709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509738" y="5818155"/>
            <a:ext cx="4781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19,806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8268086" y="5758286"/>
            <a:ext cx="4781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21,812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1249133" y="6620846"/>
            <a:ext cx="462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Jun-25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006500" y="6620846"/>
            <a:ext cx="501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Sep-25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746342" y="6620846"/>
            <a:ext cx="5041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Dec-25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490950" y="6620846"/>
            <a:ext cx="5092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Mar-26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8281546" y="6620846"/>
            <a:ext cx="462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Jun-26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3627437" y="6928771"/>
            <a:ext cx="9906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Credit</a:t>
            </a:r>
            <a:r>
              <a:rPr sz="1100" spc="-5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portfolio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9485998" y="2097849"/>
            <a:ext cx="1508125" cy="936625"/>
          </a:xfrm>
          <a:prstGeom prst="rect">
            <a:avLst/>
          </a:prstGeom>
          <a:solidFill>
            <a:srgbClr val="F4EDE6"/>
          </a:solidFill>
        </p:spPr>
        <p:txBody>
          <a:bodyPr vert="horz" wrap="square" lIns="0" tIns="7239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70"/>
              </a:spcBef>
            </a:pP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V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dirty="0">
                <a:latin typeface="Century Gothic"/>
                <a:cs typeface="Century Gothic"/>
              </a:rPr>
              <a:t>  </a:t>
            </a:r>
            <a:r>
              <a:rPr sz="1000" b="1" spc="-140" dirty="0">
                <a:latin typeface="Century Gothic"/>
                <a:cs typeface="Century Gothic"/>
              </a:rPr>
              <a:t> </a:t>
            </a:r>
            <a:r>
              <a:rPr sz="1000" b="1" spc="-114" dirty="0">
                <a:latin typeface="Century Gothic"/>
                <a:cs typeface="Century Gothic"/>
              </a:rPr>
              <a:t>G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110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</a:pPr>
            <a:r>
              <a:rPr sz="1600" b="1" spc="15" dirty="0">
                <a:solidFill>
                  <a:srgbClr val="781B29"/>
                </a:solidFill>
                <a:latin typeface="Century Gothic"/>
                <a:cs typeface="Century Gothic"/>
              </a:rPr>
              <a:t>4.8</a:t>
            </a:r>
            <a:r>
              <a:rPr sz="1600" b="1" spc="-5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1200" b="1" spc="-15" dirty="0">
                <a:solidFill>
                  <a:srgbClr val="781B29"/>
                </a:solidFill>
                <a:latin typeface="Century Gothic"/>
                <a:cs typeface="Century Gothic"/>
              </a:rPr>
              <a:t>months</a:t>
            </a:r>
            <a:endParaRPr sz="12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219"/>
              </a:spcBef>
            </a:pPr>
            <a:r>
              <a:rPr sz="800" dirty="0">
                <a:latin typeface="Mulish"/>
                <a:cs typeface="Mulish"/>
              </a:rPr>
              <a:t>in</a:t>
            </a:r>
            <a:r>
              <a:rPr sz="800" spc="-20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Jun/26</a:t>
            </a:r>
            <a:endParaRPr sz="800">
              <a:latin typeface="Mulish"/>
              <a:cs typeface="Mulish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1081359" y="2091359"/>
            <a:ext cx="1508760" cy="936625"/>
          </a:xfrm>
          <a:prstGeom prst="rect">
            <a:avLst/>
          </a:prstGeom>
          <a:solidFill>
            <a:srgbClr val="F4EDE6"/>
          </a:solidFill>
        </p:spPr>
        <p:txBody>
          <a:bodyPr vert="horz" wrap="square" lIns="0" tIns="7239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70"/>
              </a:spcBef>
            </a:pPr>
            <a:r>
              <a:rPr sz="1000" b="1" spc="165" dirty="0">
                <a:latin typeface="Century Gothic"/>
                <a:cs typeface="Century Gothic"/>
              </a:rPr>
              <a:t>FREE</a:t>
            </a:r>
            <a:r>
              <a:rPr sz="1000" b="1" spc="254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CASH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</a:pPr>
            <a:r>
              <a:rPr sz="1600" b="1" spc="114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1600" b="1" spc="-50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1600" b="1" spc="10" dirty="0">
                <a:solidFill>
                  <a:srgbClr val="781B29"/>
                </a:solidFill>
                <a:latin typeface="Century Gothic"/>
                <a:cs typeface="Century Gothic"/>
              </a:rPr>
              <a:t>2.2</a:t>
            </a:r>
            <a:r>
              <a:rPr sz="1600" b="1" spc="-50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16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bn</a:t>
            </a:r>
            <a:endParaRPr sz="16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390"/>
              </a:spcBef>
            </a:pPr>
            <a:r>
              <a:rPr sz="800" dirty="0">
                <a:latin typeface="Mulish"/>
                <a:cs typeface="Mulish"/>
              </a:rPr>
              <a:t>in</a:t>
            </a:r>
            <a:r>
              <a:rPr sz="800" spc="-20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Jun/26</a:t>
            </a:r>
            <a:endParaRPr sz="800">
              <a:latin typeface="Mulish"/>
              <a:cs typeface="Mulish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589827" y="7214999"/>
            <a:ext cx="269430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Mulish"/>
                <a:cs typeface="Mulish"/>
              </a:rPr>
              <a:t>2</a:t>
            </a:r>
            <a:r>
              <a:rPr sz="800" spc="-5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– Financial Debentures also</a:t>
            </a:r>
            <a:r>
              <a:rPr sz="800" spc="-5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includes repo transactions.</a:t>
            </a:r>
            <a:endParaRPr sz="8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71721B9-F479-70CD-9F57-A080E71A89E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42641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10808" y="3516260"/>
            <a:ext cx="3897191" cy="985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6854">
              <a:lnSpc>
                <a:spcPct val="138700"/>
              </a:lnSpc>
              <a:spcBef>
                <a:spcPts val="100"/>
              </a:spcBef>
            </a:pPr>
            <a:r>
              <a:rPr sz="2400" i="0" spc="24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F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I</a:t>
            </a:r>
            <a:r>
              <a:rPr sz="2400" i="0" spc="9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409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N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A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409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N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28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C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I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A</a:t>
            </a:r>
            <a:r>
              <a:rPr sz="2400" i="0" spc="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2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L </a:t>
            </a:r>
            <a:r>
              <a:rPr sz="2400" i="0" spc="-65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1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PERFORMANCE</a:t>
            </a:r>
            <a:endParaRPr sz="2400" dirty="0">
              <a:latin typeface="Gatwick Light" panose="00000500000000000000" pitchFamily="2" charset="0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think-cell data - do not delete" hidden="1">
            <a:extLst>
              <a:ext uri="{FF2B5EF4-FFF2-40B4-BE49-F238E27FC236}">
                <a16:creationId xmlns:a16="http://schemas.microsoft.com/office/drawing/2014/main" id="{F323752A-BDF3-9278-7D16-687E74FEA11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92060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475026" y="7503058"/>
            <a:ext cx="1809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60" dirty="0">
                <a:solidFill>
                  <a:srgbClr val="B4ACA0"/>
                </a:solidFill>
                <a:latin typeface="Mulish"/>
                <a:cs typeface="Mulish"/>
              </a:rPr>
              <a:t>14</a:t>
            </a:r>
            <a:r>
              <a:rPr sz="800" spc="-80" dirty="0">
                <a:solidFill>
                  <a:srgbClr val="B4ACA0"/>
                </a:solidFill>
                <a:latin typeface="Mulish"/>
                <a:cs typeface="Mulish"/>
              </a:rPr>
              <a:t> </a:t>
            </a:r>
            <a:endParaRPr sz="800">
              <a:latin typeface="Mulish"/>
              <a:cs typeface="Mulish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026273" y="5795949"/>
            <a:ext cx="3368675" cy="727710"/>
            <a:chOff x="7026273" y="5795949"/>
            <a:chExt cx="3368675" cy="727710"/>
          </a:xfrm>
        </p:grpSpPr>
        <p:sp>
          <p:nvSpPr>
            <p:cNvPr id="4" name="object 4"/>
            <p:cNvSpPr/>
            <p:nvPr/>
          </p:nvSpPr>
          <p:spPr>
            <a:xfrm>
              <a:off x="7176516" y="5795949"/>
              <a:ext cx="3069590" cy="722630"/>
            </a:xfrm>
            <a:custGeom>
              <a:avLst/>
              <a:gdLst/>
              <a:ahLst/>
              <a:cxnLst/>
              <a:rect l="l" t="t" r="r" b="b"/>
              <a:pathLst>
                <a:path w="3069590" h="722629">
                  <a:moveTo>
                    <a:pt x="373354" y="217754"/>
                  </a:moveTo>
                  <a:lnTo>
                    <a:pt x="0" y="217754"/>
                  </a:lnTo>
                  <a:lnTo>
                    <a:pt x="0" y="722325"/>
                  </a:lnTo>
                  <a:lnTo>
                    <a:pt x="373354" y="722325"/>
                  </a:lnTo>
                  <a:lnTo>
                    <a:pt x="373354" y="217754"/>
                  </a:lnTo>
                  <a:close/>
                </a:path>
                <a:path w="3069590" h="722629">
                  <a:moveTo>
                    <a:pt x="1046988" y="149161"/>
                  </a:moveTo>
                  <a:lnTo>
                    <a:pt x="673608" y="149161"/>
                  </a:lnTo>
                  <a:lnTo>
                    <a:pt x="673608" y="722325"/>
                  </a:lnTo>
                  <a:lnTo>
                    <a:pt x="1046988" y="722325"/>
                  </a:lnTo>
                  <a:lnTo>
                    <a:pt x="1046988" y="149161"/>
                  </a:lnTo>
                  <a:close/>
                </a:path>
                <a:path w="3069590" h="722629">
                  <a:moveTo>
                    <a:pt x="1720596" y="88214"/>
                  </a:moveTo>
                  <a:lnTo>
                    <a:pt x="1347216" y="88214"/>
                  </a:lnTo>
                  <a:lnTo>
                    <a:pt x="1347216" y="722325"/>
                  </a:lnTo>
                  <a:lnTo>
                    <a:pt x="1720596" y="722325"/>
                  </a:lnTo>
                  <a:lnTo>
                    <a:pt x="1720596" y="88214"/>
                  </a:lnTo>
                  <a:close/>
                </a:path>
                <a:path w="3069590" h="722629">
                  <a:moveTo>
                    <a:pt x="2395728" y="36398"/>
                  </a:moveTo>
                  <a:lnTo>
                    <a:pt x="2020824" y="36398"/>
                  </a:lnTo>
                  <a:lnTo>
                    <a:pt x="2020824" y="722325"/>
                  </a:lnTo>
                  <a:lnTo>
                    <a:pt x="2395728" y="722325"/>
                  </a:lnTo>
                  <a:lnTo>
                    <a:pt x="2395728" y="36398"/>
                  </a:lnTo>
                  <a:close/>
                </a:path>
                <a:path w="3069590" h="722629">
                  <a:moveTo>
                    <a:pt x="3069336" y="0"/>
                  </a:moveTo>
                  <a:lnTo>
                    <a:pt x="2694432" y="0"/>
                  </a:lnTo>
                  <a:lnTo>
                    <a:pt x="2694432" y="722325"/>
                  </a:lnTo>
                  <a:lnTo>
                    <a:pt x="3069336" y="722325"/>
                  </a:lnTo>
                  <a:lnTo>
                    <a:pt x="3069336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26273" y="6518276"/>
              <a:ext cx="3368675" cy="0"/>
            </a:xfrm>
            <a:custGeom>
              <a:avLst/>
              <a:gdLst/>
              <a:ahLst/>
              <a:cxnLst/>
              <a:rect l="l" t="t" r="r" b="b"/>
              <a:pathLst>
                <a:path w="3368675">
                  <a:moveTo>
                    <a:pt x="0" y="0"/>
                  </a:moveTo>
                  <a:lnTo>
                    <a:pt x="336867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7400925" y="6902450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E242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7217473" y="5125021"/>
            <a:ext cx="2919095" cy="274955"/>
            <a:chOff x="7217473" y="5125021"/>
            <a:chExt cx="2919095" cy="274955"/>
          </a:xfrm>
        </p:grpSpPr>
        <p:sp>
          <p:nvSpPr>
            <p:cNvPr id="8" name="object 8"/>
            <p:cNvSpPr/>
            <p:nvPr/>
          </p:nvSpPr>
          <p:spPr>
            <a:xfrm>
              <a:off x="7254873" y="5162549"/>
              <a:ext cx="2844800" cy="200660"/>
            </a:xfrm>
            <a:custGeom>
              <a:avLst/>
              <a:gdLst/>
              <a:ahLst/>
              <a:cxnLst/>
              <a:rect l="l" t="t" r="r" b="b"/>
              <a:pathLst>
                <a:path w="2844800" h="200660">
                  <a:moveTo>
                    <a:pt x="0" y="0"/>
                  </a:moveTo>
                  <a:lnTo>
                    <a:pt x="711073" y="67817"/>
                  </a:lnTo>
                  <a:lnTo>
                    <a:pt x="1422781" y="86105"/>
                  </a:lnTo>
                  <a:lnTo>
                    <a:pt x="2132965" y="168401"/>
                  </a:lnTo>
                  <a:lnTo>
                    <a:pt x="2844800" y="200494"/>
                  </a:lnTo>
                </a:path>
              </a:pathLst>
            </a:custGeom>
            <a:ln w="2857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7473" y="5125021"/>
              <a:ext cx="73532" cy="7353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29180" y="5193601"/>
              <a:ext cx="73532" cy="7353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39365" y="5210365"/>
              <a:ext cx="73532" cy="7353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51073" y="5292661"/>
              <a:ext cx="73532" cy="7353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62781" y="5326189"/>
              <a:ext cx="73532" cy="73533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237662" y="6938962"/>
            <a:ext cx="241300" cy="7302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85787" y="2516187"/>
            <a:ext cx="3638550" cy="1171575"/>
            <a:chOff x="585787" y="2516187"/>
            <a:chExt cx="3638550" cy="1171575"/>
          </a:xfrm>
        </p:grpSpPr>
        <p:sp>
          <p:nvSpPr>
            <p:cNvPr id="16" name="object 16"/>
            <p:cNvSpPr/>
            <p:nvPr/>
          </p:nvSpPr>
          <p:spPr>
            <a:xfrm>
              <a:off x="746760" y="2923031"/>
              <a:ext cx="1861185" cy="760095"/>
            </a:xfrm>
            <a:custGeom>
              <a:avLst/>
              <a:gdLst/>
              <a:ahLst/>
              <a:cxnLst/>
              <a:rect l="l" t="t" r="r" b="b"/>
              <a:pathLst>
                <a:path w="1861185" h="760095">
                  <a:moveTo>
                    <a:pt x="405384" y="231648"/>
                  </a:moveTo>
                  <a:lnTo>
                    <a:pt x="0" y="231648"/>
                  </a:lnTo>
                  <a:lnTo>
                    <a:pt x="0" y="759980"/>
                  </a:lnTo>
                  <a:lnTo>
                    <a:pt x="405384" y="759980"/>
                  </a:lnTo>
                  <a:lnTo>
                    <a:pt x="405384" y="231648"/>
                  </a:lnTo>
                  <a:close/>
                </a:path>
                <a:path w="1861185" h="760095">
                  <a:moveTo>
                    <a:pt x="1132332" y="100584"/>
                  </a:moveTo>
                  <a:lnTo>
                    <a:pt x="728472" y="100584"/>
                  </a:lnTo>
                  <a:lnTo>
                    <a:pt x="728472" y="759980"/>
                  </a:lnTo>
                  <a:lnTo>
                    <a:pt x="1132332" y="759980"/>
                  </a:lnTo>
                  <a:lnTo>
                    <a:pt x="1132332" y="100584"/>
                  </a:lnTo>
                  <a:close/>
                </a:path>
                <a:path w="1861185" h="760095">
                  <a:moveTo>
                    <a:pt x="1860791" y="0"/>
                  </a:moveTo>
                  <a:lnTo>
                    <a:pt x="1455420" y="0"/>
                  </a:lnTo>
                  <a:lnTo>
                    <a:pt x="1455420" y="759968"/>
                  </a:lnTo>
                  <a:lnTo>
                    <a:pt x="1860791" y="759968"/>
                  </a:lnTo>
                  <a:lnTo>
                    <a:pt x="1860791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02180" y="2516187"/>
              <a:ext cx="405765" cy="407034"/>
            </a:xfrm>
            <a:custGeom>
              <a:avLst/>
              <a:gdLst/>
              <a:ahLst/>
              <a:cxnLst/>
              <a:rect l="l" t="t" r="r" b="b"/>
              <a:pathLst>
                <a:path w="405764" h="407035">
                  <a:moveTo>
                    <a:pt x="405371" y="0"/>
                  </a:moveTo>
                  <a:lnTo>
                    <a:pt x="0" y="0"/>
                  </a:lnTo>
                  <a:lnTo>
                    <a:pt x="0" y="406844"/>
                  </a:lnTo>
                  <a:lnTo>
                    <a:pt x="405371" y="406844"/>
                  </a:lnTo>
                  <a:lnTo>
                    <a:pt x="405371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30652" y="2628899"/>
              <a:ext cx="1132840" cy="1054735"/>
            </a:xfrm>
            <a:custGeom>
              <a:avLst/>
              <a:gdLst/>
              <a:ahLst/>
              <a:cxnLst/>
              <a:rect l="l" t="t" r="r" b="b"/>
              <a:pathLst>
                <a:path w="1132839" h="1054735">
                  <a:moveTo>
                    <a:pt x="403860" y="100584"/>
                  </a:moveTo>
                  <a:lnTo>
                    <a:pt x="0" y="100584"/>
                  </a:lnTo>
                  <a:lnTo>
                    <a:pt x="0" y="1054112"/>
                  </a:lnTo>
                  <a:lnTo>
                    <a:pt x="403860" y="1054112"/>
                  </a:lnTo>
                  <a:lnTo>
                    <a:pt x="403860" y="100584"/>
                  </a:lnTo>
                  <a:close/>
                </a:path>
                <a:path w="1132839" h="1054735">
                  <a:moveTo>
                    <a:pt x="1132332" y="0"/>
                  </a:moveTo>
                  <a:lnTo>
                    <a:pt x="726948" y="0"/>
                  </a:lnTo>
                  <a:lnTo>
                    <a:pt x="726948" y="1054100"/>
                  </a:lnTo>
                  <a:lnTo>
                    <a:pt x="1132332" y="1054100"/>
                  </a:lnTo>
                  <a:lnTo>
                    <a:pt x="1132332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5787" y="3683000"/>
              <a:ext cx="3638550" cy="0"/>
            </a:xfrm>
            <a:custGeom>
              <a:avLst/>
              <a:gdLst/>
              <a:ahLst/>
              <a:cxnLst/>
              <a:rect l="l" t="t" r="r" b="b"/>
              <a:pathLst>
                <a:path w="3638550">
                  <a:moveTo>
                    <a:pt x="0" y="0"/>
                  </a:moveTo>
                  <a:lnTo>
                    <a:pt x="363855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708025" y="39735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20962" y="39735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88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900493" y="1743265"/>
            <a:ext cx="3071495" cy="182245"/>
            <a:chOff x="900493" y="1743265"/>
            <a:chExt cx="3071495" cy="182245"/>
          </a:xfrm>
        </p:grpSpPr>
        <p:sp>
          <p:nvSpPr>
            <p:cNvPr id="23" name="object 23"/>
            <p:cNvSpPr/>
            <p:nvPr/>
          </p:nvSpPr>
          <p:spPr>
            <a:xfrm>
              <a:off x="944562" y="1787523"/>
              <a:ext cx="2984500" cy="95250"/>
            </a:xfrm>
            <a:custGeom>
              <a:avLst/>
              <a:gdLst/>
              <a:ahLst/>
              <a:cxnLst/>
              <a:rect l="l" t="t" r="r" b="b"/>
              <a:pathLst>
                <a:path w="2984500" h="95250">
                  <a:moveTo>
                    <a:pt x="0" y="94691"/>
                  </a:moveTo>
                  <a:lnTo>
                    <a:pt x="745553" y="38227"/>
                  </a:lnTo>
                  <a:lnTo>
                    <a:pt x="1492313" y="13843"/>
                  </a:lnTo>
                  <a:lnTo>
                    <a:pt x="2239073" y="0"/>
                  </a:lnTo>
                  <a:lnTo>
                    <a:pt x="2984500" y="4699"/>
                  </a:lnTo>
                </a:path>
              </a:pathLst>
            </a:custGeom>
            <a:ln w="19050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0493" y="1839277"/>
              <a:ext cx="85725" cy="8572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7253" y="1782889"/>
              <a:ext cx="85725" cy="8572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92489" y="1756981"/>
              <a:ext cx="85725" cy="8572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39249" y="1743265"/>
              <a:ext cx="85725" cy="8572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86009" y="1747837"/>
              <a:ext cx="85725" cy="85725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3967162" y="4003676"/>
            <a:ext cx="263525" cy="85725"/>
            <a:chOff x="3967162" y="4003676"/>
            <a:chExt cx="263525" cy="85725"/>
          </a:xfrm>
        </p:grpSpPr>
        <p:sp>
          <p:nvSpPr>
            <p:cNvPr id="30" name="object 30"/>
            <p:cNvSpPr/>
            <p:nvPr/>
          </p:nvSpPr>
          <p:spPr>
            <a:xfrm>
              <a:off x="3967162" y="4046538"/>
              <a:ext cx="263525" cy="0"/>
            </a:xfrm>
            <a:custGeom>
              <a:avLst/>
              <a:gdLst/>
              <a:ahLst/>
              <a:cxnLst/>
              <a:rect l="l" t="t" r="r" b="b"/>
              <a:pathLst>
                <a:path w="263525">
                  <a:moveTo>
                    <a:pt x="0" y="0"/>
                  </a:moveTo>
                  <a:lnTo>
                    <a:pt x="263525" y="0"/>
                  </a:lnTo>
                </a:path>
              </a:pathLst>
            </a:custGeom>
            <a:ln w="19050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56062" y="4003676"/>
              <a:ext cx="85725" cy="85725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4603750" y="2043112"/>
            <a:ext cx="1624330" cy="1644650"/>
            <a:chOff x="4603750" y="2043112"/>
            <a:chExt cx="1624330" cy="1644650"/>
          </a:xfrm>
        </p:grpSpPr>
        <p:sp>
          <p:nvSpPr>
            <p:cNvPr id="33" name="object 33"/>
            <p:cNvSpPr/>
            <p:nvPr/>
          </p:nvSpPr>
          <p:spPr>
            <a:xfrm>
              <a:off x="4783836" y="2043112"/>
              <a:ext cx="1263650" cy="1640205"/>
            </a:xfrm>
            <a:custGeom>
              <a:avLst/>
              <a:gdLst/>
              <a:ahLst/>
              <a:cxnLst/>
              <a:rect l="l" t="t" r="r" b="b"/>
              <a:pathLst>
                <a:path w="1263650" h="1640204">
                  <a:moveTo>
                    <a:pt x="451091" y="826579"/>
                  </a:moveTo>
                  <a:lnTo>
                    <a:pt x="0" y="826579"/>
                  </a:lnTo>
                  <a:lnTo>
                    <a:pt x="0" y="1639887"/>
                  </a:lnTo>
                  <a:lnTo>
                    <a:pt x="451091" y="1639887"/>
                  </a:lnTo>
                  <a:lnTo>
                    <a:pt x="451091" y="826579"/>
                  </a:lnTo>
                  <a:close/>
                </a:path>
                <a:path w="1263650" h="1640204">
                  <a:moveTo>
                    <a:pt x="1263383" y="0"/>
                  </a:moveTo>
                  <a:lnTo>
                    <a:pt x="812292" y="0"/>
                  </a:lnTo>
                  <a:lnTo>
                    <a:pt x="812292" y="1639887"/>
                  </a:lnTo>
                  <a:lnTo>
                    <a:pt x="1263383" y="1639887"/>
                  </a:lnTo>
                  <a:lnTo>
                    <a:pt x="1263383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03750" y="3683001"/>
              <a:ext cx="1624330" cy="0"/>
            </a:xfrm>
            <a:custGeom>
              <a:avLst/>
              <a:gdLst/>
              <a:ahLst/>
              <a:cxnLst/>
              <a:rect l="l" t="t" r="r" b="b"/>
              <a:pathLst>
                <a:path w="1624329">
                  <a:moveTo>
                    <a:pt x="0" y="0"/>
                  </a:moveTo>
                  <a:lnTo>
                    <a:pt x="16240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5018341" y="1749361"/>
            <a:ext cx="793115" cy="106045"/>
            <a:chOff x="5018341" y="1749361"/>
            <a:chExt cx="793115" cy="106045"/>
          </a:xfrm>
        </p:grpSpPr>
        <p:sp>
          <p:nvSpPr>
            <p:cNvPr id="36" name="object 36"/>
            <p:cNvSpPr/>
            <p:nvPr/>
          </p:nvSpPr>
          <p:spPr>
            <a:xfrm>
              <a:off x="5056187" y="1787520"/>
              <a:ext cx="719455" cy="31115"/>
            </a:xfrm>
            <a:custGeom>
              <a:avLst/>
              <a:gdLst/>
              <a:ahLst/>
              <a:cxnLst/>
              <a:rect l="l" t="t" r="r" b="b"/>
              <a:pathLst>
                <a:path w="719454" h="31114">
                  <a:moveTo>
                    <a:pt x="0" y="30962"/>
                  </a:moveTo>
                  <a:lnTo>
                    <a:pt x="719137" y="0"/>
                  </a:lnTo>
                </a:path>
              </a:pathLst>
            </a:custGeom>
            <a:ln w="19050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18341" y="1781365"/>
              <a:ext cx="73533" cy="735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37669" y="1749361"/>
              <a:ext cx="73533" cy="73532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7400925" y="2339974"/>
            <a:ext cx="3427729" cy="1348105"/>
            <a:chOff x="7400925" y="2339974"/>
            <a:chExt cx="3427729" cy="1348105"/>
          </a:xfrm>
        </p:grpSpPr>
        <p:sp>
          <p:nvSpPr>
            <p:cNvPr id="40" name="object 40"/>
            <p:cNvSpPr/>
            <p:nvPr/>
          </p:nvSpPr>
          <p:spPr>
            <a:xfrm>
              <a:off x="7552944" y="2339974"/>
              <a:ext cx="3122930" cy="1343025"/>
            </a:xfrm>
            <a:custGeom>
              <a:avLst/>
              <a:gdLst/>
              <a:ahLst/>
              <a:cxnLst/>
              <a:rect l="l" t="t" r="r" b="b"/>
              <a:pathLst>
                <a:path w="3122929" h="1343025">
                  <a:moveTo>
                    <a:pt x="381000" y="654685"/>
                  </a:moveTo>
                  <a:lnTo>
                    <a:pt x="0" y="654685"/>
                  </a:lnTo>
                  <a:lnTo>
                    <a:pt x="0" y="1343025"/>
                  </a:lnTo>
                  <a:lnTo>
                    <a:pt x="381000" y="1343025"/>
                  </a:lnTo>
                  <a:lnTo>
                    <a:pt x="381000" y="654685"/>
                  </a:lnTo>
                  <a:close/>
                </a:path>
                <a:path w="3122929" h="1343025">
                  <a:moveTo>
                    <a:pt x="1066800" y="448957"/>
                  </a:moveTo>
                  <a:lnTo>
                    <a:pt x="685800" y="448957"/>
                  </a:lnTo>
                  <a:lnTo>
                    <a:pt x="685800" y="1343025"/>
                  </a:lnTo>
                  <a:lnTo>
                    <a:pt x="1066800" y="1343025"/>
                  </a:lnTo>
                  <a:lnTo>
                    <a:pt x="1066800" y="448957"/>
                  </a:lnTo>
                  <a:close/>
                </a:path>
                <a:path w="3122929" h="1343025">
                  <a:moveTo>
                    <a:pt x="1752600" y="112141"/>
                  </a:moveTo>
                  <a:lnTo>
                    <a:pt x="1371600" y="112141"/>
                  </a:lnTo>
                  <a:lnTo>
                    <a:pt x="1371600" y="1343025"/>
                  </a:lnTo>
                  <a:lnTo>
                    <a:pt x="1752600" y="1343025"/>
                  </a:lnTo>
                  <a:lnTo>
                    <a:pt x="1752600" y="112141"/>
                  </a:lnTo>
                  <a:close/>
                </a:path>
                <a:path w="3122929" h="1343025">
                  <a:moveTo>
                    <a:pt x="2436876" y="81661"/>
                  </a:moveTo>
                  <a:lnTo>
                    <a:pt x="2057400" y="81661"/>
                  </a:lnTo>
                  <a:lnTo>
                    <a:pt x="2057400" y="1343025"/>
                  </a:lnTo>
                  <a:lnTo>
                    <a:pt x="2436876" y="1343025"/>
                  </a:lnTo>
                  <a:lnTo>
                    <a:pt x="2436876" y="81661"/>
                  </a:lnTo>
                  <a:close/>
                </a:path>
                <a:path w="3122929" h="1343025">
                  <a:moveTo>
                    <a:pt x="3122676" y="0"/>
                  </a:moveTo>
                  <a:lnTo>
                    <a:pt x="2741676" y="0"/>
                  </a:lnTo>
                  <a:lnTo>
                    <a:pt x="2741676" y="1343025"/>
                  </a:lnTo>
                  <a:lnTo>
                    <a:pt x="3122676" y="1343025"/>
                  </a:lnTo>
                  <a:lnTo>
                    <a:pt x="3122676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400925" y="3683001"/>
              <a:ext cx="3427729" cy="0"/>
            </a:xfrm>
            <a:custGeom>
              <a:avLst/>
              <a:gdLst/>
              <a:ahLst/>
              <a:cxnLst/>
              <a:rect l="l" t="t" r="r" b="b"/>
              <a:pathLst>
                <a:path w="3427729">
                  <a:moveTo>
                    <a:pt x="0" y="0"/>
                  </a:moveTo>
                  <a:lnTo>
                    <a:pt x="34274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11171237" y="1773237"/>
            <a:ext cx="1492250" cy="1916430"/>
            <a:chOff x="11171237" y="1773237"/>
            <a:chExt cx="1492250" cy="1916430"/>
          </a:xfrm>
        </p:grpSpPr>
        <p:sp>
          <p:nvSpPr>
            <p:cNvPr id="43" name="object 43"/>
            <p:cNvSpPr/>
            <p:nvPr/>
          </p:nvSpPr>
          <p:spPr>
            <a:xfrm>
              <a:off x="11337036" y="1773237"/>
              <a:ext cx="1161415" cy="1911350"/>
            </a:xfrm>
            <a:custGeom>
              <a:avLst/>
              <a:gdLst/>
              <a:ahLst/>
              <a:cxnLst/>
              <a:rect l="l" t="t" r="r" b="b"/>
              <a:pathLst>
                <a:path w="1161415" h="1911350">
                  <a:moveTo>
                    <a:pt x="414502" y="840422"/>
                  </a:moveTo>
                  <a:lnTo>
                    <a:pt x="0" y="840422"/>
                  </a:lnTo>
                  <a:lnTo>
                    <a:pt x="0" y="1911350"/>
                  </a:lnTo>
                  <a:lnTo>
                    <a:pt x="414502" y="1911350"/>
                  </a:lnTo>
                  <a:lnTo>
                    <a:pt x="414502" y="840422"/>
                  </a:lnTo>
                  <a:close/>
                </a:path>
                <a:path w="1161415" h="1911350">
                  <a:moveTo>
                    <a:pt x="1161288" y="0"/>
                  </a:moveTo>
                  <a:lnTo>
                    <a:pt x="746760" y="0"/>
                  </a:lnTo>
                  <a:lnTo>
                    <a:pt x="746760" y="1911350"/>
                  </a:lnTo>
                  <a:lnTo>
                    <a:pt x="1161288" y="1911350"/>
                  </a:lnTo>
                  <a:lnTo>
                    <a:pt x="1161288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1171237" y="3684588"/>
              <a:ext cx="1492250" cy="0"/>
            </a:xfrm>
            <a:custGeom>
              <a:avLst/>
              <a:gdLst/>
              <a:ahLst/>
              <a:cxnLst/>
              <a:rect l="l" t="t" r="r" b="b"/>
              <a:pathLst>
                <a:path w="1492250">
                  <a:moveTo>
                    <a:pt x="0" y="0"/>
                  </a:moveTo>
                  <a:lnTo>
                    <a:pt x="149225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11093448" y="5424474"/>
            <a:ext cx="1622425" cy="1099185"/>
            <a:chOff x="11093448" y="5424474"/>
            <a:chExt cx="1622425" cy="1099185"/>
          </a:xfrm>
        </p:grpSpPr>
        <p:sp>
          <p:nvSpPr>
            <p:cNvPr id="46" name="object 46"/>
            <p:cNvSpPr/>
            <p:nvPr/>
          </p:nvSpPr>
          <p:spPr>
            <a:xfrm>
              <a:off x="11273028" y="5424474"/>
              <a:ext cx="1262380" cy="1094105"/>
            </a:xfrm>
            <a:custGeom>
              <a:avLst/>
              <a:gdLst/>
              <a:ahLst/>
              <a:cxnLst/>
              <a:rect l="l" t="t" r="r" b="b"/>
              <a:pathLst>
                <a:path w="1262379" h="1094104">
                  <a:moveTo>
                    <a:pt x="451078" y="348424"/>
                  </a:moveTo>
                  <a:lnTo>
                    <a:pt x="0" y="348424"/>
                  </a:lnTo>
                  <a:lnTo>
                    <a:pt x="0" y="1093800"/>
                  </a:lnTo>
                  <a:lnTo>
                    <a:pt x="451078" y="1093800"/>
                  </a:lnTo>
                  <a:lnTo>
                    <a:pt x="451078" y="348424"/>
                  </a:lnTo>
                  <a:close/>
                </a:path>
                <a:path w="1262379" h="1094104">
                  <a:moveTo>
                    <a:pt x="1261884" y="0"/>
                  </a:moveTo>
                  <a:lnTo>
                    <a:pt x="812292" y="0"/>
                  </a:lnTo>
                  <a:lnTo>
                    <a:pt x="812292" y="1093800"/>
                  </a:lnTo>
                  <a:lnTo>
                    <a:pt x="1261884" y="1093800"/>
                  </a:lnTo>
                  <a:lnTo>
                    <a:pt x="1261884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093448" y="6518276"/>
              <a:ext cx="1622425" cy="0"/>
            </a:xfrm>
            <a:custGeom>
              <a:avLst/>
              <a:gdLst/>
              <a:ahLst/>
              <a:cxnLst/>
              <a:rect l="l" t="t" r="r" b="b"/>
              <a:pathLst>
                <a:path w="1622425">
                  <a:moveTo>
                    <a:pt x="0" y="0"/>
                  </a:moveTo>
                  <a:lnTo>
                    <a:pt x="1622425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11474005" y="4971097"/>
            <a:ext cx="898525" cy="233679"/>
            <a:chOff x="11474005" y="4971097"/>
            <a:chExt cx="898525" cy="233679"/>
          </a:xfrm>
        </p:grpSpPr>
        <p:sp>
          <p:nvSpPr>
            <p:cNvPr id="49" name="object 49"/>
            <p:cNvSpPr/>
            <p:nvPr/>
          </p:nvSpPr>
          <p:spPr>
            <a:xfrm>
              <a:off x="11517312" y="5014913"/>
              <a:ext cx="812800" cy="147320"/>
            </a:xfrm>
            <a:custGeom>
              <a:avLst/>
              <a:gdLst/>
              <a:ahLst/>
              <a:cxnLst/>
              <a:rect l="l" t="t" r="r" b="b"/>
              <a:pathLst>
                <a:path w="812800" h="147320">
                  <a:moveTo>
                    <a:pt x="0" y="0"/>
                  </a:moveTo>
                  <a:lnTo>
                    <a:pt x="50799" y="9208"/>
                  </a:lnTo>
                  <a:lnTo>
                    <a:pt x="101598" y="18416"/>
                  </a:lnTo>
                  <a:lnTo>
                    <a:pt x="152398" y="27623"/>
                  </a:lnTo>
                  <a:lnTo>
                    <a:pt x="203198" y="36831"/>
                  </a:lnTo>
                  <a:lnTo>
                    <a:pt x="253998" y="46038"/>
                  </a:lnTo>
                  <a:lnTo>
                    <a:pt x="304799" y="55245"/>
                  </a:lnTo>
                  <a:lnTo>
                    <a:pt x="355599" y="64452"/>
                  </a:lnTo>
                  <a:lnTo>
                    <a:pt x="406400" y="73659"/>
                  </a:lnTo>
                  <a:lnTo>
                    <a:pt x="457200" y="82867"/>
                  </a:lnTo>
                  <a:lnTo>
                    <a:pt x="508000" y="92074"/>
                  </a:lnTo>
                  <a:lnTo>
                    <a:pt x="558801" y="101281"/>
                  </a:lnTo>
                  <a:lnTo>
                    <a:pt x="609601" y="110488"/>
                  </a:lnTo>
                  <a:lnTo>
                    <a:pt x="660401" y="119696"/>
                  </a:lnTo>
                  <a:lnTo>
                    <a:pt x="711201" y="128903"/>
                  </a:lnTo>
                  <a:lnTo>
                    <a:pt x="762000" y="138111"/>
                  </a:lnTo>
                  <a:lnTo>
                    <a:pt x="812800" y="147320"/>
                  </a:lnTo>
                </a:path>
              </a:pathLst>
            </a:custGeom>
            <a:ln w="28574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74005" y="4971097"/>
              <a:ext cx="85725" cy="8572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86297" y="5118925"/>
              <a:ext cx="85725" cy="85725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563562" y="5460999"/>
            <a:ext cx="3594100" cy="1059180"/>
            <a:chOff x="563562" y="5460999"/>
            <a:chExt cx="3594100" cy="1059180"/>
          </a:xfrm>
        </p:grpSpPr>
        <p:sp>
          <p:nvSpPr>
            <p:cNvPr id="53" name="object 53"/>
            <p:cNvSpPr/>
            <p:nvPr/>
          </p:nvSpPr>
          <p:spPr>
            <a:xfrm>
              <a:off x="563562" y="6517480"/>
              <a:ext cx="3594100" cy="1905"/>
            </a:xfrm>
            <a:custGeom>
              <a:avLst/>
              <a:gdLst/>
              <a:ahLst/>
              <a:cxnLst/>
              <a:rect l="l" t="t" r="r" b="b"/>
              <a:pathLst>
                <a:path w="3594100" h="1904">
                  <a:moveTo>
                    <a:pt x="0" y="0"/>
                  </a:moveTo>
                  <a:lnTo>
                    <a:pt x="160337" y="0"/>
                  </a:lnTo>
                </a:path>
                <a:path w="3594100" h="1904">
                  <a:moveTo>
                    <a:pt x="559638" y="0"/>
                  </a:moveTo>
                  <a:lnTo>
                    <a:pt x="878141" y="0"/>
                  </a:lnTo>
                </a:path>
                <a:path w="3594100" h="1904">
                  <a:moveTo>
                    <a:pt x="1277442" y="0"/>
                  </a:moveTo>
                  <a:lnTo>
                    <a:pt x="1597469" y="0"/>
                  </a:lnTo>
                </a:path>
                <a:path w="3594100" h="1904">
                  <a:moveTo>
                    <a:pt x="1996757" y="0"/>
                  </a:moveTo>
                  <a:lnTo>
                    <a:pt x="3034601" y="0"/>
                  </a:lnTo>
                </a:path>
                <a:path w="3594100" h="1904">
                  <a:moveTo>
                    <a:pt x="3433889" y="0"/>
                  </a:moveTo>
                  <a:lnTo>
                    <a:pt x="3594100" y="0"/>
                  </a:lnTo>
                </a:path>
                <a:path w="3594100" h="1904">
                  <a:moveTo>
                    <a:pt x="0" y="1587"/>
                  </a:moveTo>
                  <a:lnTo>
                    <a:pt x="3594100" y="15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23900" y="5682995"/>
              <a:ext cx="3274060" cy="835660"/>
            </a:xfrm>
            <a:custGeom>
              <a:avLst/>
              <a:gdLst/>
              <a:ahLst/>
              <a:cxnLst/>
              <a:rect l="l" t="t" r="r" b="b"/>
              <a:pathLst>
                <a:path w="3274060" h="835659">
                  <a:moveTo>
                    <a:pt x="399300" y="423659"/>
                  </a:moveTo>
                  <a:lnTo>
                    <a:pt x="0" y="423659"/>
                  </a:lnTo>
                  <a:lnTo>
                    <a:pt x="0" y="835279"/>
                  </a:lnTo>
                  <a:lnTo>
                    <a:pt x="399300" y="835279"/>
                  </a:lnTo>
                  <a:lnTo>
                    <a:pt x="399300" y="423659"/>
                  </a:lnTo>
                  <a:close/>
                </a:path>
                <a:path w="3274060" h="835659">
                  <a:moveTo>
                    <a:pt x="1117104" y="126492"/>
                  </a:moveTo>
                  <a:lnTo>
                    <a:pt x="717804" y="126492"/>
                  </a:lnTo>
                  <a:lnTo>
                    <a:pt x="717804" y="835279"/>
                  </a:lnTo>
                  <a:lnTo>
                    <a:pt x="1117104" y="835279"/>
                  </a:lnTo>
                  <a:lnTo>
                    <a:pt x="1117104" y="126492"/>
                  </a:lnTo>
                  <a:close/>
                </a:path>
                <a:path w="3274060" h="835659">
                  <a:moveTo>
                    <a:pt x="1836420" y="179819"/>
                  </a:moveTo>
                  <a:lnTo>
                    <a:pt x="1437132" y="179819"/>
                  </a:lnTo>
                  <a:lnTo>
                    <a:pt x="1437132" y="835279"/>
                  </a:lnTo>
                  <a:lnTo>
                    <a:pt x="1836420" y="835279"/>
                  </a:lnTo>
                  <a:lnTo>
                    <a:pt x="1836420" y="179819"/>
                  </a:lnTo>
                  <a:close/>
                </a:path>
                <a:path w="3274060" h="835659">
                  <a:moveTo>
                    <a:pt x="2555735" y="0"/>
                  </a:moveTo>
                  <a:lnTo>
                    <a:pt x="2156460" y="0"/>
                  </a:lnTo>
                  <a:lnTo>
                    <a:pt x="2156460" y="835279"/>
                  </a:lnTo>
                  <a:lnTo>
                    <a:pt x="2555735" y="835279"/>
                  </a:lnTo>
                  <a:lnTo>
                    <a:pt x="2555735" y="0"/>
                  </a:lnTo>
                  <a:close/>
                </a:path>
                <a:path w="3274060" h="835659">
                  <a:moveTo>
                    <a:pt x="3273552" y="21323"/>
                  </a:moveTo>
                  <a:lnTo>
                    <a:pt x="2874264" y="21323"/>
                  </a:lnTo>
                  <a:lnTo>
                    <a:pt x="2874264" y="835279"/>
                  </a:lnTo>
                  <a:lnTo>
                    <a:pt x="3273552" y="835279"/>
                  </a:lnTo>
                  <a:lnTo>
                    <a:pt x="3273552" y="21323"/>
                  </a:lnTo>
                  <a:close/>
                </a:path>
              </a:pathLst>
            </a:custGeom>
            <a:solidFill>
              <a:srgbClr val="A98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23900" y="5461012"/>
              <a:ext cx="3274060" cy="645795"/>
            </a:xfrm>
            <a:custGeom>
              <a:avLst/>
              <a:gdLst/>
              <a:ahLst/>
              <a:cxnLst/>
              <a:rect l="l" t="t" r="r" b="b"/>
              <a:pathLst>
                <a:path w="3274060" h="645795">
                  <a:moveTo>
                    <a:pt x="399300" y="0"/>
                  </a:moveTo>
                  <a:lnTo>
                    <a:pt x="0" y="0"/>
                  </a:lnTo>
                  <a:lnTo>
                    <a:pt x="0" y="645655"/>
                  </a:lnTo>
                  <a:lnTo>
                    <a:pt x="399300" y="645655"/>
                  </a:lnTo>
                  <a:lnTo>
                    <a:pt x="399300" y="0"/>
                  </a:lnTo>
                  <a:close/>
                </a:path>
                <a:path w="3274060" h="645795">
                  <a:moveTo>
                    <a:pt x="1117104" y="12"/>
                  </a:moveTo>
                  <a:lnTo>
                    <a:pt x="717804" y="12"/>
                  </a:lnTo>
                  <a:lnTo>
                    <a:pt x="717804" y="348475"/>
                  </a:lnTo>
                  <a:lnTo>
                    <a:pt x="1117104" y="348475"/>
                  </a:lnTo>
                  <a:lnTo>
                    <a:pt x="1117104" y="12"/>
                  </a:lnTo>
                  <a:close/>
                </a:path>
                <a:path w="3274060" h="645795">
                  <a:moveTo>
                    <a:pt x="1836420" y="0"/>
                  </a:moveTo>
                  <a:lnTo>
                    <a:pt x="1437132" y="0"/>
                  </a:lnTo>
                  <a:lnTo>
                    <a:pt x="1437132" y="401815"/>
                  </a:lnTo>
                  <a:lnTo>
                    <a:pt x="1836420" y="401815"/>
                  </a:lnTo>
                  <a:lnTo>
                    <a:pt x="1836420" y="0"/>
                  </a:lnTo>
                  <a:close/>
                </a:path>
                <a:path w="3274060" h="645795">
                  <a:moveTo>
                    <a:pt x="2555735" y="0"/>
                  </a:moveTo>
                  <a:lnTo>
                    <a:pt x="2156460" y="0"/>
                  </a:lnTo>
                  <a:lnTo>
                    <a:pt x="2156460" y="221983"/>
                  </a:lnTo>
                  <a:lnTo>
                    <a:pt x="2555735" y="221983"/>
                  </a:lnTo>
                  <a:lnTo>
                    <a:pt x="2555735" y="0"/>
                  </a:lnTo>
                  <a:close/>
                </a:path>
                <a:path w="3274060" h="645795">
                  <a:moveTo>
                    <a:pt x="3273552" y="12"/>
                  </a:moveTo>
                  <a:lnTo>
                    <a:pt x="2874264" y="12"/>
                  </a:lnTo>
                  <a:lnTo>
                    <a:pt x="2874264" y="243319"/>
                  </a:lnTo>
                  <a:lnTo>
                    <a:pt x="3273552" y="243319"/>
                  </a:lnTo>
                  <a:lnTo>
                    <a:pt x="3273552" y="12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761014" y="6208569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39%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479860" y="6060510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198707" y="6085327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917553" y="5996996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79%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636400" y="6005969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77%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61154" y="5679845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80001" y="5531785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33%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198847" y="5556603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38%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917693" y="5468272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21%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636540" y="5477245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23%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717550" y="69072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620837" y="69072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98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4637088" y="5494337"/>
            <a:ext cx="1590675" cy="1025525"/>
            <a:chOff x="4637088" y="5494337"/>
            <a:chExt cx="1590675" cy="1025525"/>
          </a:xfrm>
        </p:grpSpPr>
        <p:sp>
          <p:nvSpPr>
            <p:cNvPr id="69" name="object 69"/>
            <p:cNvSpPr/>
            <p:nvPr/>
          </p:nvSpPr>
          <p:spPr>
            <a:xfrm>
              <a:off x="4637088" y="6517480"/>
              <a:ext cx="1590675" cy="1905"/>
            </a:xfrm>
            <a:custGeom>
              <a:avLst/>
              <a:gdLst/>
              <a:ahLst/>
              <a:cxnLst/>
              <a:rect l="l" t="t" r="r" b="b"/>
              <a:pathLst>
                <a:path w="1590675" h="1904">
                  <a:moveTo>
                    <a:pt x="0" y="0"/>
                  </a:moveTo>
                  <a:lnTo>
                    <a:pt x="177227" y="0"/>
                  </a:lnTo>
                </a:path>
                <a:path w="1590675" h="1904">
                  <a:moveTo>
                    <a:pt x="619187" y="0"/>
                  </a:moveTo>
                  <a:lnTo>
                    <a:pt x="1590675" y="0"/>
                  </a:lnTo>
                </a:path>
                <a:path w="1590675" h="1904">
                  <a:moveTo>
                    <a:pt x="0" y="1587"/>
                  </a:moveTo>
                  <a:lnTo>
                    <a:pt x="1590675" y="15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814316" y="5719584"/>
              <a:ext cx="1236345" cy="798830"/>
            </a:xfrm>
            <a:custGeom>
              <a:avLst/>
              <a:gdLst/>
              <a:ahLst/>
              <a:cxnLst/>
              <a:rect l="l" t="t" r="r" b="b"/>
              <a:pathLst>
                <a:path w="1236345" h="798829">
                  <a:moveTo>
                    <a:pt x="441947" y="195046"/>
                  </a:moveTo>
                  <a:lnTo>
                    <a:pt x="0" y="195046"/>
                  </a:lnTo>
                  <a:lnTo>
                    <a:pt x="0" y="798690"/>
                  </a:lnTo>
                  <a:lnTo>
                    <a:pt x="441947" y="798690"/>
                  </a:lnTo>
                  <a:lnTo>
                    <a:pt x="441947" y="195046"/>
                  </a:lnTo>
                  <a:close/>
                </a:path>
                <a:path w="1236345" h="798829">
                  <a:moveTo>
                    <a:pt x="1235951" y="0"/>
                  </a:moveTo>
                  <a:lnTo>
                    <a:pt x="795528" y="0"/>
                  </a:lnTo>
                  <a:lnTo>
                    <a:pt x="795528" y="798690"/>
                  </a:lnTo>
                  <a:lnTo>
                    <a:pt x="1235951" y="798690"/>
                  </a:lnTo>
                  <a:lnTo>
                    <a:pt x="1235951" y="0"/>
                  </a:lnTo>
                  <a:close/>
                </a:path>
              </a:pathLst>
            </a:custGeom>
            <a:solidFill>
              <a:srgbClr val="A982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814316" y="5494336"/>
              <a:ext cx="1236345" cy="420370"/>
            </a:xfrm>
            <a:custGeom>
              <a:avLst/>
              <a:gdLst/>
              <a:ahLst/>
              <a:cxnLst/>
              <a:rect l="l" t="t" r="r" b="b"/>
              <a:pathLst>
                <a:path w="1236345" h="420370">
                  <a:moveTo>
                    <a:pt x="441947" y="0"/>
                  </a:moveTo>
                  <a:lnTo>
                    <a:pt x="0" y="0"/>
                  </a:lnTo>
                  <a:lnTo>
                    <a:pt x="0" y="420306"/>
                  </a:lnTo>
                  <a:lnTo>
                    <a:pt x="441947" y="420306"/>
                  </a:lnTo>
                  <a:lnTo>
                    <a:pt x="441947" y="0"/>
                  </a:lnTo>
                  <a:close/>
                </a:path>
                <a:path w="1236345" h="420370">
                  <a:moveTo>
                    <a:pt x="1235951" y="0"/>
                  </a:moveTo>
                  <a:lnTo>
                    <a:pt x="795528" y="0"/>
                  </a:lnTo>
                  <a:lnTo>
                    <a:pt x="795528" y="225234"/>
                  </a:lnTo>
                  <a:lnTo>
                    <a:pt x="1235951" y="225234"/>
                  </a:lnTo>
                  <a:lnTo>
                    <a:pt x="1235951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872799" y="6111088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59%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668199" y="6015466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78%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872799" y="5600731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41%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668199" y="5503427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22%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58800" y="673100"/>
            <a:ext cx="112490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In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period,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we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delivered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growth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in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our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main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financial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operating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results,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while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maintaining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high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levels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of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profitability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discipline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in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capital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management.</a:t>
            </a:r>
            <a:endParaRPr sz="1200">
              <a:latin typeface="Mulish"/>
              <a:cs typeface="Mulish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4429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4855" algn="l"/>
              </a:tabLst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FINANCIAL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PERFORMANCE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48284" y="1171166"/>
            <a:ext cx="23456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2125" algn="l"/>
                <a:tab pos="1342390" algn="l"/>
                <a:tab pos="1858645" algn="l"/>
              </a:tabLst>
            </a:pP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	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4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40" dirty="0">
                <a:latin typeface="Century Gothic"/>
                <a:cs typeface="Century Gothic"/>
              </a:rPr>
              <a:t> D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964810" y="1171166"/>
            <a:ext cx="1656080" cy="532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95"/>
              </a:spcBef>
              <a:tabLst>
                <a:tab pos="252729" algn="l"/>
                <a:tab pos="610235" algn="l"/>
                <a:tab pos="1007744" algn="l"/>
                <a:tab pos="1524635" algn="l"/>
              </a:tabLst>
            </a:pP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5" dirty="0">
                <a:latin typeface="Century Gothic"/>
                <a:cs typeface="Century Gothic"/>
              </a:rPr>
              <a:t> $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758825" algn="l"/>
              </a:tabLst>
            </a:pPr>
            <a:r>
              <a:rPr sz="1650" baseline="2525" dirty="0">
                <a:latin typeface="Mulish"/>
                <a:cs typeface="Mulish"/>
              </a:rPr>
              <a:t>37.9%	</a:t>
            </a:r>
            <a:r>
              <a:rPr sz="1100" dirty="0">
                <a:latin typeface="Mulish"/>
                <a:cs typeface="Mulish"/>
              </a:rPr>
              <a:t>37.5%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834853" y="1171166"/>
            <a:ext cx="2649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37285" algn="l"/>
                <a:tab pos="1911350" algn="l"/>
                <a:tab pos="2072005" algn="l"/>
                <a:tab pos="2400300" algn="l"/>
              </a:tabLst>
            </a:pP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25" dirty="0">
                <a:latin typeface="Century Gothic"/>
                <a:cs typeface="Century Gothic"/>
              </a:rPr>
              <a:t> I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-114" dirty="0">
                <a:latin typeface="Century Gothic"/>
                <a:cs typeface="Century Gothic"/>
              </a:rPr>
              <a:t>G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-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548284" y="4522037"/>
            <a:ext cx="3270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76070" algn="l"/>
                <a:tab pos="2526030" algn="l"/>
                <a:tab pos="2966720" algn="l"/>
                <a:tab pos="3138805" algn="l"/>
              </a:tabLst>
            </a:pP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10" dirty="0">
                <a:latin typeface="Century Gothic"/>
                <a:cs typeface="Century Gothic"/>
              </a:rPr>
              <a:t>K</a:t>
            </a:r>
            <a:r>
              <a:rPr sz="1000" b="1" spc="5" dirty="0">
                <a:latin typeface="Century Gothic"/>
                <a:cs typeface="Century Gothic"/>
              </a:rPr>
              <a:t> -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155" dirty="0">
                <a:latin typeface="Century Gothic"/>
                <a:cs typeface="Century Gothic"/>
              </a:rPr>
              <a:t>J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5" dirty="0">
                <a:latin typeface="Century Gothic"/>
                <a:cs typeface="Century Gothic"/>
              </a:rPr>
              <a:t>V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5" dirty="0">
                <a:latin typeface="Century Gothic"/>
                <a:cs typeface="Century Gothic"/>
              </a:rPr>
              <a:t> </a:t>
            </a:r>
            <a:r>
              <a:rPr sz="1000" b="1" spc="-35" dirty="0">
                <a:latin typeface="Century Gothic"/>
                <a:cs typeface="Century Gothic"/>
              </a:rPr>
              <a:t>X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208772" y="5810386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68.5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882471" y="5739301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77.9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556170" y="5680133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86.2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229869" y="5627415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93.2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903569" y="5589980"/>
            <a:ext cx="309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98.2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7181430" y="6528672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635875" y="6528672"/>
            <a:ext cx="1279525" cy="54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140">
              <a:lnSpc>
                <a:spcPct val="100000"/>
              </a:lnSpc>
              <a:spcBef>
                <a:spcPts val="100"/>
              </a:spcBef>
              <a:tabLst>
                <a:tab pos="905510" algn="l"/>
              </a:tabLst>
            </a:pPr>
            <a:r>
              <a:rPr sz="1100" dirty="0">
                <a:latin typeface="Mulish"/>
                <a:cs typeface="Mulish"/>
              </a:rPr>
              <a:t>3Q25	4Q25</a:t>
            </a:r>
            <a:endParaRPr sz="11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Mulish"/>
                <a:cs typeface="Mulish"/>
              </a:rPr>
              <a:t>Expenses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(R$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mn)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202388" y="6528672"/>
            <a:ext cx="1607820" cy="54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7070" algn="l"/>
              </a:tabLst>
            </a:pPr>
            <a:r>
              <a:rPr sz="1100" dirty="0">
                <a:latin typeface="Mulish"/>
                <a:cs typeface="Mulish"/>
              </a:rPr>
              <a:t>1Q26	2Q26</a:t>
            </a:r>
            <a:endParaRPr sz="11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>
              <a:latin typeface="Mulish"/>
              <a:cs typeface="Mulish"/>
            </a:endParaRPr>
          </a:p>
          <a:p>
            <a:pPr marL="341630">
              <a:lnSpc>
                <a:spcPct val="100000"/>
              </a:lnSpc>
            </a:pPr>
            <a:r>
              <a:rPr sz="1100" dirty="0">
                <a:latin typeface="Mulish"/>
                <a:cs typeface="Mulish"/>
              </a:rPr>
              <a:t>Efficiency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Ratio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(%)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036563" y="4885626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32.4%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834853" y="4427849"/>
            <a:ext cx="5052695" cy="49784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1076960" algn="l"/>
                <a:tab pos="1587500" algn="l"/>
                <a:tab pos="2790825" algn="l"/>
                <a:tab pos="3484879" algn="l"/>
                <a:tab pos="3664585" algn="l"/>
                <a:tab pos="4017645" algn="l"/>
                <a:tab pos="4410075" algn="l"/>
                <a:tab pos="4920615" algn="l"/>
              </a:tabLst>
            </a:pP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35" dirty="0">
                <a:latin typeface="Century Gothic"/>
                <a:cs typeface="Century Gothic"/>
              </a:rPr>
              <a:t>X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20" dirty="0">
                <a:latin typeface="Century Gothic"/>
                <a:cs typeface="Century Gothic"/>
              </a:rPr>
              <a:t>Y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  <a:p>
            <a:pPr marR="151765" algn="r">
              <a:lnSpc>
                <a:spcPct val="100000"/>
              </a:lnSpc>
              <a:spcBef>
                <a:spcPts val="635"/>
              </a:spcBef>
            </a:pPr>
            <a:r>
              <a:rPr sz="1100" dirty="0">
                <a:latin typeface="Mulish"/>
                <a:cs typeface="Mulish"/>
              </a:rPr>
              <a:t>35.0%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747698" y="4953907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28.2%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458833" y="4971433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27.1%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169968" y="5054015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22.0%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881103" y="5085703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20.0%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95272" y="3315507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83.0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481030" y="3250030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103.6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208709" y="3199555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119.5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2936388" y="3101269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149.9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3664068" y="3052757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165.7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250491" y="2616149"/>
            <a:ext cx="309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64.0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66249" y="3609407"/>
            <a:ext cx="1842135" cy="53022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  <a:tabLst>
                <a:tab pos="741045" algn="l"/>
                <a:tab pos="1468120" algn="l"/>
              </a:tabLst>
            </a:pPr>
            <a:r>
              <a:rPr sz="1100" dirty="0">
                <a:latin typeface="Mulish"/>
                <a:cs typeface="Mulish"/>
              </a:rPr>
              <a:t>2Q25	3Q25	4Q25</a:t>
            </a:r>
            <a:endParaRPr sz="1100">
              <a:latin typeface="Mulish"/>
              <a:cs typeface="Mulish"/>
            </a:endParaRPr>
          </a:p>
          <a:p>
            <a:pPr marL="189230">
              <a:lnSpc>
                <a:spcPct val="100000"/>
              </a:lnSpc>
              <a:spcBef>
                <a:spcPts val="665"/>
              </a:spcBef>
            </a:pPr>
            <a:r>
              <a:rPr sz="1100" dirty="0">
                <a:latin typeface="Mulish"/>
                <a:cs typeface="Mulish"/>
              </a:rPr>
              <a:t>Recurring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Net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Income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855972" y="3609407"/>
            <a:ext cx="1208405" cy="53022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765"/>
              </a:spcBef>
              <a:tabLst>
                <a:tab pos="834390" algn="l"/>
              </a:tabLst>
            </a:pPr>
            <a:r>
              <a:rPr sz="1100" dirty="0">
                <a:latin typeface="Mulish"/>
                <a:cs typeface="Mulish"/>
              </a:rPr>
              <a:t>1Q26	2Q26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100" dirty="0">
                <a:latin typeface="Mulish"/>
                <a:cs typeface="Mulish"/>
              </a:rPr>
              <a:t>Non-recurring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207167" y="2304327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183.5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26249" y="1599502"/>
            <a:ext cx="441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29.0%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472436" y="1543980"/>
            <a:ext cx="441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34.3%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2218623" y="1518602"/>
            <a:ext cx="441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36.6%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4813472" y="3172900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156.5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5625417" y="2759567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315.6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4278312" y="3609376"/>
            <a:ext cx="932815" cy="53022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59435">
              <a:lnSpc>
                <a:spcPct val="100000"/>
              </a:lnSpc>
              <a:spcBef>
                <a:spcPts val="765"/>
              </a:spcBef>
            </a:pPr>
            <a:r>
              <a:rPr sz="1100" dirty="0">
                <a:latin typeface="Mulish"/>
                <a:cs typeface="Mulish"/>
              </a:rPr>
              <a:t>1H25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100" dirty="0">
                <a:latin typeface="Mulish"/>
                <a:cs typeface="Mulish"/>
              </a:rPr>
              <a:t>ROAE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spc="-5" dirty="0">
                <a:latin typeface="Mulish"/>
                <a:cs typeface="Mulish"/>
              </a:rPr>
              <a:t>(%)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5638456" y="3693492"/>
            <a:ext cx="3854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1H26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4837874" y="1542352"/>
            <a:ext cx="441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26.6%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5557001" y="1510665"/>
            <a:ext cx="441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39.1%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7547385" y="3235027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136.9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8232861" y="3132675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177.6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8918338" y="2963865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244.7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9603815" y="2948722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250.7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10289292" y="2907922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266.9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7562526" y="3693507"/>
            <a:ext cx="386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8248284" y="3693507"/>
            <a:ext cx="386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3Q25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8932498" y="3693507"/>
            <a:ext cx="386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4Q25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9618256" y="3693507"/>
            <a:ext cx="386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0304013" y="3693507"/>
            <a:ext cx="386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2Q26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1348021" y="3045792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289.9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2094208" y="2625308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517.6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1361481" y="3694955"/>
            <a:ext cx="3854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1H25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12107668" y="3694955"/>
            <a:ext cx="3854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1H26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1302776" y="5567193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130.5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2114020" y="5218495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191.4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1315535" y="6528740"/>
            <a:ext cx="38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1H25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12126779" y="6528740"/>
            <a:ext cx="38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1H26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2111785" y="4879278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21.0%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741385" y="6528524"/>
            <a:ext cx="1105535" cy="542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718820" algn="l"/>
              </a:tabLst>
            </a:pPr>
            <a:r>
              <a:rPr sz="1100" dirty="0">
                <a:latin typeface="Mulish"/>
                <a:cs typeface="Mulish"/>
              </a:rPr>
              <a:t>2Q25	3Q25</a:t>
            </a:r>
            <a:endParaRPr sz="11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Mulish"/>
              <a:cs typeface="Mulish"/>
            </a:endParaRPr>
          </a:p>
          <a:p>
            <a:pPr marR="14604" algn="ctr">
              <a:lnSpc>
                <a:spcPct val="100000"/>
              </a:lnSpc>
              <a:spcBef>
                <a:spcPts val="5"/>
              </a:spcBef>
            </a:pPr>
            <a:r>
              <a:rPr sz="1000" spc="5" dirty="0">
                <a:latin typeface="Mulish"/>
                <a:cs typeface="Mulish"/>
              </a:rPr>
              <a:t>Wholesale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2179639" y="6528524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2897223" y="6528524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3616350" y="6528524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1855720" y="6879559"/>
            <a:ext cx="398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Retail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4851207" y="6528768"/>
            <a:ext cx="38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1H25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5646607" y="6528768"/>
            <a:ext cx="3854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1H26</a:t>
            </a:r>
            <a:endParaRPr sz="11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56668" y="5766884"/>
            <a:ext cx="1849755" cy="8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2860" algn="r">
              <a:lnSpc>
                <a:spcPct val="100000"/>
              </a:lnSpc>
              <a:spcBef>
                <a:spcPts val="105"/>
              </a:spcBef>
            </a:pP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I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N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V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E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S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T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O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R </a:t>
            </a:r>
            <a:r>
              <a:rPr sz="1050" b="0" spc="105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R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E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L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A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T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I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O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N</a:t>
            </a:r>
            <a:r>
              <a:rPr sz="1050" b="0" spc="-100" dirty="0">
                <a:solidFill>
                  <a:srgbClr val="EADDCA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A"/>
                </a:solidFill>
                <a:latin typeface="Mulish Light"/>
                <a:cs typeface="Mulish Light"/>
              </a:rPr>
              <a:t>S</a:t>
            </a:r>
            <a:endParaRPr sz="1050">
              <a:latin typeface="Mulish Light"/>
              <a:cs typeface="Mulish Light"/>
            </a:endParaRPr>
          </a:p>
          <a:p>
            <a:pPr marL="745490" marR="5080" indent="-447040" algn="r">
              <a:lnSpc>
                <a:spcPct val="195300"/>
              </a:lnSpc>
            </a:pPr>
            <a:r>
              <a:rPr sz="1050" b="0" spc="5" dirty="0">
                <a:solidFill>
                  <a:srgbClr val="EADDC9"/>
                </a:solidFill>
                <a:latin typeface="Mulish Light"/>
                <a:cs typeface="Mulish Light"/>
              </a:rPr>
              <a:t>W</a:t>
            </a:r>
            <a:r>
              <a:rPr sz="1050" b="0" spc="-12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5" dirty="0">
                <a:solidFill>
                  <a:srgbClr val="EADDC9"/>
                </a:solidFill>
                <a:latin typeface="Mulish Light"/>
                <a:cs typeface="Mulish Light"/>
              </a:rPr>
              <a:t>W</a:t>
            </a:r>
            <a:r>
              <a:rPr sz="1050" b="0" spc="-12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5" dirty="0">
                <a:solidFill>
                  <a:srgbClr val="EADDC9"/>
                </a:solidFill>
                <a:latin typeface="Mulish Light"/>
                <a:cs typeface="Mulish Light"/>
              </a:rPr>
              <a:t>W</a:t>
            </a:r>
            <a:r>
              <a:rPr sz="1050" b="0" spc="-12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140" dirty="0">
                <a:solidFill>
                  <a:srgbClr val="EADDC9"/>
                </a:solidFill>
                <a:latin typeface="Mulish Light"/>
                <a:cs typeface="Mulish Light"/>
              </a:rPr>
              <a:t>.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R</a:t>
            </a:r>
            <a:r>
              <a:rPr sz="1050" b="0" spc="-12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I</a:t>
            </a:r>
            <a:r>
              <a:rPr sz="1050" b="0" spc="-125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140" dirty="0">
                <a:solidFill>
                  <a:srgbClr val="EADDC9"/>
                </a:solidFill>
                <a:latin typeface="Mulish Light"/>
                <a:cs typeface="Mulish Light"/>
              </a:rPr>
              <a:t>.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P</a:t>
            </a:r>
            <a:r>
              <a:rPr sz="1050" b="0" spc="-135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I</a:t>
            </a:r>
            <a:r>
              <a:rPr sz="1050" b="0" spc="-125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N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E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140" dirty="0">
                <a:solidFill>
                  <a:srgbClr val="EADDC9"/>
                </a:solidFill>
                <a:latin typeface="Mulish Light"/>
                <a:cs typeface="Mulish Light"/>
              </a:rPr>
              <a:t>.</a:t>
            </a:r>
            <a:r>
              <a:rPr sz="1050" b="0" spc="125" dirty="0">
                <a:solidFill>
                  <a:srgbClr val="EADDC9"/>
                </a:solidFill>
                <a:latin typeface="Mulish Light"/>
                <a:cs typeface="Mulish Light"/>
              </a:rPr>
              <a:t>C</a:t>
            </a:r>
            <a:r>
              <a:rPr sz="1050" b="0" spc="140" dirty="0">
                <a:solidFill>
                  <a:srgbClr val="EADDC9"/>
                </a:solidFill>
                <a:latin typeface="Mulish Light"/>
                <a:cs typeface="Mulish Light"/>
              </a:rPr>
              <a:t>O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M 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R</a:t>
            </a:r>
            <a:r>
              <a:rPr sz="1050" b="0" spc="-12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I</a:t>
            </a:r>
            <a:r>
              <a:rPr sz="1050" b="0" spc="-125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140" dirty="0">
                <a:solidFill>
                  <a:srgbClr val="EADDC9"/>
                </a:solidFill>
                <a:latin typeface="Mulish Light"/>
                <a:cs typeface="Mulish Light"/>
              </a:rPr>
              <a:t>@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P</a:t>
            </a:r>
            <a:r>
              <a:rPr sz="1050" b="0" spc="-12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I</a:t>
            </a:r>
            <a:r>
              <a:rPr sz="1050" b="0" spc="-125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N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135" dirty="0">
                <a:solidFill>
                  <a:srgbClr val="EADDC9"/>
                </a:solidFill>
                <a:latin typeface="Mulish Light"/>
                <a:cs typeface="Mulish Light"/>
              </a:rPr>
              <a:t>E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.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C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dirty="0">
                <a:solidFill>
                  <a:srgbClr val="EADDC9"/>
                </a:solidFill>
                <a:latin typeface="Mulish Light"/>
                <a:cs typeface="Mulish Light"/>
              </a:rPr>
              <a:t>O</a:t>
            </a:r>
            <a:r>
              <a:rPr sz="1050" b="0" spc="-130" dirty="0">
                <a:solidFill>
                  <a:srgbClr val="EADDC9"/>
                </a:solidFill>
                <a:latin typeface="Mulish Light"/>
                <a:cs typeface="Mulish Light"/>
              </a:rPr>
              <a:t> </a:t>
            </a:r>
            <a:r>
              <a:rPr sz="1050" b="0" spc="5" dirty="0">
                <a:solidFill>
                  <a:srgbClr val="EADDC9"/>
                </a:solidFill>
                <a:latin typeface="Mulish Light"/>
                <a:cs typeface="Mulish Light"/>
              </a:rPr>
              <a:t>M</a:t>
            </a:r>
            <a:endParaRPr sz="1050">
              <a:latin typeface="Mulish Light"/>
              <a:cs typeface="Mulish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320532" y="6976047"/>
            <a:ext cx="1005205" cy="519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050" marR="5080" indent="-6350">
              <a:lnSpc>
                <a:spcPct val="154300"/>
              </a:lnSpc>
              <a:spcBef>
                <a:spcPts val="90"/>
              </a:spcBef>
            </a:pPr>
            <a:r>
              <a:rPr sz="1050" spc="120" dirty="0">
                <a:solidFill>
                  <a:srgbClr val="FFFFFF"/>
                </a:solidFill>
                <a:latin typeface="Mulish"/>
                <a:cs typeface="Mulish"/>
              </a:rPr>
              <a:t>Follow</a:t>
            </a:r>
            <a:r>
              <a:rPr sz="1050" spc="229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Mulish"/>
                <a:cs typeface="Mulish"/>
              </a:rPr>
              <a:t>us</a:t>
            </a:r>
            <a:r>
              <a:rPr sz="1050" spc="235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Mulish"/>
                <a:cs typeface="Mulish"/>
              </a:rPr>
              <a:t>on </a:t>
            </a:r>
            <a:r>
              <a:rPr sz="1050" spc="-26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50" spc="120" dirty="0">
                <a:solidFill>
                  <a:srgbClr val="FFFFFF"/>
                </a:solidFill>
                <a:latin typeface="Mulish"/>
                <a:cs typeface="Mulish"/>
              </a:rPr>
              <a:t>social</a:t>
            </a:r>
            <a:r>
              <a:rPr sz="1050" spc="185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50" spc="120" dirty="0">
                <a:solidFill>
                  <a:srgbClr val="FFFFFF"/>
                </a:solidFill>
                <a:latin typeface="Mulish"/>
                <a:cs typeface="Mulish"/>
              </a:rPr>
              <a:t>media</a:t>
            </a:r>
            <a:endParaRPr sz="105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8AEC3086-E710-CB96-F4E4-EBCF16E66DC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417186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/>
          <p:nvPr/>
        </p:nvSpPr>
        <p:spPr>
          <a:xfrm>
            <a:off x="0" y="0"/>
            <a:ext cx="13157200" cy="7874634"/>
          </a:xfrm>
          <a:custGeom>
            <a:avLst/>
            <a:gdLst/>
            <a:ahLst/>
            <a:cxnLst/>
            <a:rect l="l" t="t" r="r" b="b"/>
            <a:pathLst>
              <a:path w="13157200" h="7874634">
                <a:moveTo>
                  <a:pt x="13156692" y="0"/>
                </a:moveTo>
                <a:lnTo>
                  <a:pt x="0" y="0"/>
                </a:lnTo>
                <a:lnTo>
                  <a:pt x="0" y="7874508"/>
                </a:lnTo>
                <a:lnTo>
                  <a:pt x="13156692" y="7874508"/>
                </a:lnTo>
                <a:lnTo>
                  <a:pt x="13156692" y="0"/>
                </a:lnTo>
                <a:close/>
              </a:path>
            </a:pathLst>
          </a:custGeom>
          <a:solidFill>
            <a:srgbClr val="431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50465" y="733996"/>
            <a:ext cx="7906225" cy="675200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45667" y="3648159"/>
            <a:ext cx="285653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0" spc="2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R</a:t>
            </a:r>
            <a:r>
              <a:rPr sz="2400" i="0" spc="-1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7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E</a:t>
            </a:r>
            <a:r>
              <a:rPr sz="2400" i="0" spc="-1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r>
              <a:rPr sz="2400" i="0" spc="-13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4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U</a:t>
            </a:r>
            <a:r>
              <a:rPr sz="2400" i="0" spc="-1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2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L</a:t>
            </a:r>
            <a:r>
              <a:rPr sz="2400" i="0" spc="-1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8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T</a:t>
            </a:r>
            <a:r>
              <a:rPr sz="2400" i="0" spc="-13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endParaRPr sz="2400" dirty="0">
              <a:latin typeface="Gatwick Light" panose="00000500000000000000" pitchFamily="2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45666" y="4155651"/>
            <a:ext cx="399953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30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H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I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25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G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30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H</a:t>
            </a:r>
            <a:r>
              <a:rPr sz="2400" spc="4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2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L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I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25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G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30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H</a:t>
            </a:r>
            <a:r>
              <a:rPr sz="2400" spc="4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18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T</a:t>
            </a:r>
            <a:r>
              <a:rPr sz="2400" spc="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endParaRPr sz="2400" dirty="0">
              <a:latin typeface="Gatwick Light" panose="00000500000000000000" pitchFamily="2" charset="0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2A44606-A624-2658-5BB1-3F7340BD493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7107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552750" y="7503058"/>
            <a:ext cx="8699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CA0"/>
                </a:solidFill>
                <a:latin typeface="Mulish"/>
                <a:cs typeface="Mulish"/>
              </a:rPr>
              <a:t>3</a:t>
            </a:r>
            <a:endParaRPr sz="800">
              <a:latin typeface="Mulish"/>
              <a:cs typeface="Mulish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3500" y="1584960"/>
            <a:ext cx="10274300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000"/>
              </a:lnSpc>
              <a:spcBef>
                <a:spcPts val="100"/>
              </a:spcBef>
            </a:pP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Banco Pine ended the second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quarter of 2026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with net income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of </a:t>
            </a:r>
            <a:r>
              <a:rPr sz="1400" b="1" spc="105" dirty="0">
                <a:solidFill>
                  <a:srgbClr val="781B29"/>
                </a:solidFill>
                <a:latin typeface="Century Gothic"/>
                <a:cs typeface="Century Gothic"/>
              </a:rPr>
              <a:t>R$ </a:t>
            </a:r>
            <a:r>
              <a:rPr sz="1400" b="1" spc="30" dirty="0">
                <a:solidFill>
                  <a:srgbClr val="781B29"/>
                </a:solidFill>
                <a:latin typeface="Century Gothic"/>
                <a:cs typeface="Century Gothic"/>
              </a:rPr>
              <a:t>165.7 </a:t>
            </a:r>
            <a:r>
              <a:rPr sz="1400" b="1" spc="-40" dirty="0">
                <a:solidFill>
                  <a:srgbClr val="781B29"/>
                </a:solidFill>
                <a:latin typeface="Century Gothic"/>
                <a:cs typeface="Century Gothic"/>
              </a:rPr>
              <a:t>million,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an increase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of 99.6% over 2Q25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and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10.5% over 1Q26,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with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return on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average equity (ROAE) of </a:t>
            </a:r>
            <a:r>
              <a:rPr sz="1400" b="1" spc="20" dirty="0">
                <a:solidFill>
                  <a:srgbClr val="781B29"/>
                </a:solidFill>
                <a:latin typeface="Century Gothic"/>
                <a:cs typeface="Century Gothic"/>
              </a:rPr>
              <a:t>37.5%.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In the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first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half, net income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totaled </a:t>
            </a:r>
            <a:r>
              <a:rPr sz="1400" b="1" spc="105" dirty="0">
                <a:solidFill>
                  <a:srgbClr val="781B29"/>
                </a:solidFill>
                <a:latin typeface="Century Gothic"/>
                <a:cs typeface="Century Gothic"/>
              </a:rPr>
              <a:t>R$ </a:t>
            </a:r>
            <a:r>
              <a:rPr sz="1400" b="1" spc="30" dirty="0">
                <a:solidFill>
                  <a:srgbClr val="781B29"/>
                </a:solidFill>
                <a:latin typeface="Century Gothic"/>
                <a:cs typeface="Century Gothic"/>
              </a:rPr>
              <a:t>315.6 </a:t>
            </a:r>
            <a:r>
              <a:rPr sz="1400" b="1" spc="-40" dirty="0">
                <a:solidFill>
                  <a:srgbClr val="781B29"/>
                </a:solidFill>
                <a:latin typeface="Century Gothic"/>
                <a:cs typeface="Century Gothic"/>
              </a:rPr>
              <a:t>million,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up 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101.7%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over 1H25.</a:t>
            </a:r>
            <a:endParaRPr sz="1400">
              <a:latin typeface="Mulish"/>
              <a:cs typeface="Mulish"/>
            </a:endParaRPr>
          </a:p>
          <a:p>
            <a:pPr>
              <a:lnSpc>
                <a:spcPct val="100000"/>
              </a:lnSpc>
            </a:pPr>
            <a:endParaRPr sz="1700">
              <a:latin typeface="Mulish"/>
              <a:cs typeface="Mulish"/>
            </a:endParaRPr>
          </a:p>
          <a:p>
            <a:pPr marL="12700" marR="5080" algn="just">
              <a:lnSpc>
                <a:spcPct val="119000"/>
              </a:lnSpc>
              <a:spcBef>
                <a:spcPts val="1285"/>
              </a:spcBef>
            </a:pP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 expanded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credit portfolio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reached </a:t>
            </a:r>
            <a:r>
              <a:rPr sz="1400" b="1" spc="105" dirty="0">
                <a:solidFill>
                  <a:srgbClr val="781B29"/>
                </a:solidFill>
                <a:latin typeface="Century Gothic"/>
                <a:cs typeface="Century Gothic"/>
              </a:rPr>
              <a:t>R$ </a:t>
            </a:r>
            <a:r>
              <a:rPr sz="1400" b="1" spc="20" dirty="0">
                <a:solidFill>
                  <a:srgbClr val="781B29"/>
                </a:solidFill>
                <a:latin typeface="Century Gothic"/>
                <a:cs typeface="Century Gothic"/>
              </a:rPr>
              <a:t>21.8 </a:t>
            </a:r>
            <a:r>
              <a:rPr sz="1400" b="1" spc="-40" dirty="0">
                <a:solidFill>
                  <a:srgbClr val="781B29"/>
                </a:solidFill>
                <a:latin typeface="Century Gothic"/>
                <a:cs typeface="Century Gothic"/>
              </a:rPr>
              <a:t>billion,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up 40%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in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twelve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months, driven mainly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by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Collateralized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Retail. We 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maintained discipline in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capital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allocation and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risk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management, ending the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quarter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with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 Basel ratio of </a:t>
            </a:r>
            <a:r>
              <a:rPr sz="1400" b="1" spc="20" dirty="0">
                <a:solidFill>
                  <a:srgbClr val="781B29"/>
                </a:solidFill>
                <a:latin typeface="Century Gothic"/>
                <a:cs typeface="Century Gothic"/>
              </a:rPr>
              <a:t>14.3%,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above 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regulatory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requirements,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with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capital directed to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lines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with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highest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risk-adjusted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returns.</a:t>
            </a:r>
            <a:endParaRPr sz="1400">
              <a:latin typeface="Mulish"/>
              <a:cs typeface="Mulis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3500" y="4277359"/>
            <a:ext cx="10274300" cy="149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We</a:t>
            </a:r>
            <a:r>
              <a:rPr sz="1400" spc="1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advanced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our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productivity</a:t>
            </a:r>
            <a:r>
              <a:rPr sz="1400" spc="1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agenda,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implementing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AI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at</a:t>
            </a:r>
            <a:r>
              <a:rPr sz="1400" spc="1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scale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across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business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400" spc="1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support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areas,</a:t>
            </a:r>
            <a:r>
              <a:rPr sz="1400" spc="10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automating</a:t>
            </a:r>
            <a:r>
              <a:rPr sz="1400" spc="1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processes </a:t>
            </a:r>
            <a:r>
              <a:rPr sz="1400" spc="-35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enhancing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customer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experience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4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operational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efficiency.</a:t>
            </a:r>
            <a:endParaRPr sz="1400">
              <a:latin typeface="Mulish"/>
              <a:cs typeface="Mulish"/>
            </a:endParaRPr>
          </a:p>
          <a:p>
            <a:pPr>
              <a:lnSpc>
                <a:spcPct val="100000"/>
              </a:lnSpc>
            </a:pPr>
            <a:endParaRPr sz="1700">
              <a:latin typeface="Mulish"/>
              <a:cs typeface="Mulish"/>
            </a:endParaRPr>
          </a:p>
          <a:p>
            <a:pPr marL="12700" marR="5080">
              <a:lnSpc>
                <a:spcPct val="119000"/>
              </a:lnSpc>
              <a:spcBef>
                <a:spcPts val="1285"/>
              </a:spcBef>
            </a:pP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consistency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of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our</a:t>
            </a:r>
            <a:r>
              <a:rPr sz="1400" spc="2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results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400" spc="2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diversification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of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our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business</a:t>
            </a:r>
            <a:r>
              <a:rPr sz="1400" spc="2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model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reinforce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400" spc="2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strength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of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400" spc="2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Bank’s</a:t>
            </a:r>
            <a:r>
              <a:rPr sz="14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fundamentals </a:t>
            </a:r>
            <a:r>
              <a:rPr sz="1400" spc="-35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to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 generate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value across </a:t>
            </a:r>
            <a:r>
              <a:rPr sz="1400" spc="-5" dirty="0">
                <a:solidFill>
                  <a:srgbClr val="781B29"/>
                </a:solidFill>
                <a:latin typeface="Mulish"/>
                <a:cs typeface="Mulish"/>
              </a:rPr>
              <a:t>different</a:t>
            </a:r>
            <a:r>
              <a:rPr sz="1400" dirty="0">
                <a:solidFill>
                  <a:srgbClr val="781B29"/>
                </a:solidFill>
                <a:latin typeface="Mulish"/>
                <a:cs typeface="Mulish"/>
              </a:rPr>
              <a:t> credit cycles.</a:t>
            </a:r>
            <a:endParaRPr sz="1400">
              <a:latin typeface="Mulish"/>
              <a:cs typeface="Mulis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19234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HIGHLIGH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T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S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hink-cell data - do not delete" hidden="1">
            <a:extLst>
              <a:ext uri="{FF2B5EF4-FFF2-40B4-BE49-F238E27FC236}">
                <a16:creationId xmlns:a16="http://schemas.microsoft.com/office/drawing/2014/main" id="{08DEC101-FB13-331A-D678-C5CA0823F26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2652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/>
          <p:nvPr/>
        </p:nvSpPr>
        <p:spPr>
          <a:xfrm>
            <a:off x="0" y="0"/>
            <a:ext cx="13157200" cy="7874000"/>
          </a:xfrm>
          <a:custGeom>
            <a:avLst/>
            <a:gdLst/>
            <a:ahLst/>
            <a:cxnLst/>
            <a:rect l="l" t="t" r="r" b="b"/>
            <a:pathLst>
              <a:path w="13157200" h="7874000">
                <a:moveTo>
                  <a:pt x="13156692" y="0"/>
                </a:moveTo>
                <a:lnTo>
                  <a:pt x="0" y="0"/>
                </a:lnTo>
                <a:lnTo>
                  <a:pt x="0" y="7874000"/>
                </a:lnTo>
                <a:lnTo>
                  <a:pt x="13156692" y="7874000"/>
                </a:lnTo>
                <a:lnTo>
                  <a:pt x="13156692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663019" y="86283"/>
            <a:ext cx="1423035" cy="76200"/>
          </a:xfrm>
          <a:custGeom>
            <a:avLst/>
            <a:gdLst/>
            <a:ahLst/>
            <a:cxnLst/>
            <a:rect l="l" t="t" r="r" b="b"/>
            <a:pathLst>
              <a:path w="1423034" h="76200">
                <a:moveTo>
                  <a:pt x="41732" y="46316"/>
                </a:moveTo>
                <a:lnTo>
                  <a:pt x="41706" y="39001"/>
                </a:lnTo>
                <a:lnTo>
                  <a:pt x="40538" y="35928"/>
                </a:lnTo>
                <a:lnTo>
                  <a:pt x="37236" y="32410"/>
                </a:lnTo>
                <a:lnTo>
                  <a:pt x="35763" y="30835"/>
                </a:lnTo>
                <a:lnTo>
                  <a:pt x="33972" y="29933"/>
                </a:lnTo>
                <a:lnTo>
                  <a:pt x="33972" y="39001"/>
                </a:lnTo>
                <a:lnTo>
                  <a:pt x="33972" y="45097"/>
                </a:lnTo>
                <a:lnTo>
                  <a:pt x="22821" y="53035"/>
                </a:lnTo>
                <a:lnTo>
                  <a:pt x="7772" y="53035"/>
                </a:lnTo>
                <a:lnTo>
                  <a:pt x="7772" y="32410"/>
                </a:lnTo>
                <a:lnTo>
                  <a:pt x="24599" y="32410"/>
                </a:lnTo>
                <a:lnTo>
                  <a:pt x="27927" y="33223"/>
                </a:lnTo>
                <a:lnTo>
                  <a:pt x="32753" y="36512"/>
                </a:lnTo>
                <a:lnTo>
                  <a:pt x="33972" y="39001"/>
                </a:lnTo>
                <a:lnTo>
                  <a:pt x="33972" y="29933"/>
                </a:lnTo>
                <a:lnTo>
                  <a:pt x="32562" y="29222"/>
                </a:lnTo>
                <a:lnTo>
                  <a:pt x="28524" y="28562"/>
                </a:lnTo>
                <a:lnTo>
                  <a:pt x="31343" y="27851"/>
                </a:lnTo>
                <a:lnTo>
                  <a:pt x="33616" y="26289"/>
                </a:lnTo>
                <a:lnTo>
                  <a:pt x="33743" y="26111"/>
                </a:lnTo>
                <a:lnTo>
                  <a:pt x="37033" y="21513"/>
                </a:lnTo>
                <a:lnTo>
                  <a:pt x="37896" y="18796"/>
                </a:lnTo>
                <a:lnTo>
                  <a:pt x="37896" y="10909"/>
                </a:lnTo>
                <a:lnTo>
                  <a:pt x="36385" y="7810"/>
                </a:lnTo>
                <a:lnTo>
                  <a:pt x="36144" y="7315"/>
                </a:lnTo>
                <a:lnTo>
                  <a:pt x="30124" y="3263"/>
                </a:lnTo>
                <a:lnTo>
                  <a:pt x="30124" y="14655"/>
                </a:lnTo>
                <a:lnTo>
                  <a:pt x="30124" y="19519"/>
                </a:lnTo>
                <a:lnTo>
                  <a:pt x="29133" y="21831"/>
                </a:lnTo>
                <a:lnTo>
                  <a:pt x="25196" y="25247"/>
                </a:lnTo>
                <a:lnTo>
                  <a:pt x="22339" y="26111"/>
                </a:lnTo>
                <a:lnTo>
                  <a:pt x="7772" y="26111"/>
                </a:lnTo>
                <a:lnTo>
                  <a:pt x="7772" y="7810"/>
                </a:lnTo>
                <a:lnTo>
                  <a:pt x="21082" y="7810"/>
                </a:lnTo>
                <a:lnTo>
                  <a:pt x="30124" y="14655"/>
                </a:lnTo>
                <a:lnTo>
                  <a:pt x="30124" y="3263"/>
                </a:lnTo>
                <a:lnTo>
                  <a:pt x="29159" y="2603"/>
                </a:lnTo>
                <a:lnTo>
                  <a:pt x="24485" y="1422"/>
                </a:lnTo>
                <a:lnTo>
                  <a:pt x="0" y="1422"/>
                </a:lnTo>
                <a:lnTo>
                  <a:pt x="0" y="59512"/>
                </a:lnTo>
                <a:lnTo>
                  <a:pt x="25273" y="59512"/>
                </a:lnTo>
                <a:lnTo>
                  <a:pt x="29235" y="58851"/>
                </a:lnTo>
                <a:lnTo>
                  <a:pt x="35509" y="56197"/>
                </a:lnTo>
                <a:lnTo>
                  <a:pt x="37846" y="54292"/>
                </a:lnTo>
                <a:lnTo>
                  <a:pt x="38620" y="53035"/>
                </a:lnTo>
                <a:lnTo>
                  <a:pt x="40957" y="49314"/>
                </a:lnTo>
                <a:lnTo>
                  <a:pt x="41732" y="46316"/>
                </a:lnTo>
                <a:close/>
              </a:path>
              <a:path w="1423034" h="76200">
                <a:moveTo>
                  <a:pt x="97497" y="59512"/>
                </a:moveTo>
                <a:lnTo>
                  <a:pt x="91490" y="43243"/>
                </a:lnTo>
                <a:lnTo>
                  <a:pt x="89077" y="36728"/>
                </a:lnTo>
                <a:lnTo>
                  <a:pt x="81737" y="16852"/>
                </a:lnTo>
                <a:lnTo>
                  <a:pt x="81737" y="36728"/>
                </a:lnTo>
                <a:lnTo>
                  <a:pt x="61976" y="36728"/>
                </a:lnTo>
                <a:lnTo>
                  <a:pt x="71894" y="9144"/>
                </a:lnTo>
                <a:lnTo>
                  <a:pt x="81737" y="36728"/>
                </a:lnTo>
                <a:lnTo>
                  <a:pt x="81737" y="16852"/>
                </a:lnTo>
                <a:lnTo>
                  <a:pt x="78892" y="9144"/>
                </a:lnTo>
                <a:lnTo>
                  <a:pt x="76047" y="1422"/>
                </a:lnTo>
                <a:lnTo>
                  <a:pt x="67843" y="1422"/>
                </a:lnTo>
                <a:lnTo>
                  <a:pt x="46088" y="59512"/>
                </a:lnTo>
                <a:lnTo>
                  <a:pt x="54076" y="59512"/>
                </a:lnTo>
                <a:lnTo>
                  <a:pt x="59855" y="43243"/>
                </a:lnTo>
                <a:lnTo>
                  <a:pt x="83934" y="43243"/>
                </a:lnTo>
                <a:lnTo>
                  <a:pt x="89458" y="59512"/>
                </a:lnTo>
                <a:lnTo>
                  <a:pt x="97497" y="59512"/>
                </a:lnTo>
                <a:close/>
              </a:path>
              <a:path w="1423034" h="76200">
                <a:moveTo>
                  <a:pt x="152323" y="1422"/>
                </a:moveTo>
                <a:lnTo>
                  <a:pt x="144945" y="1422"/>
                </a:lnTo>
                <a:lnTo>
                  <a:pt x="144945" y="47637"/>
                </a:lnTo>
                <a:lnTo>
                  <a:pt x="121196" y="13195"/>
                </a:lnTo>
                <a:lnTo>
                  <a:pt x="113093" y="1422"/>
                </a:lnTo>
                <a:lnTo>
                  <a:pt x="105156" y="1422"/>
                </a:lnTo>
                <a:lnTo>
                  <a:pt x="105156" y="59512"/>
                </a:lnTo>
                <a:lnTo>
                  <a:pt x="112496" y="59512"/>
                </a:lnTo>
                <a:lnTo>
                  <a:pt x="112496" y="13195"/>
                </a:lnTo>
                <a:lnTo>
                  <a:pt x="144386" y="59512"/>
                </a:lnTo>
                <a:lnTo>
                  <a:pt x="152323" y="59512"/>
                </a:lnTo>
                <a:lnTo>
                  <a:pt x="152323" y="47637"/>
                </a:lnTo>
                <a:lnTo>
                  <a:pt x="152323" y="1422"/>
                </a:lnTo>
                <a:close/>
              </a:path>
              <a:path w="1423034" h="76200">
                <a:moveTo>
                  <a:pt x="216839" y="39916"/>
                </a:moveTo>
                <a:lnTo>
                  <a:pt x="208991" y="39916"/>
                </a:lnTo>
                <a:lnTo>
                  <a:pt x="208521" y="44551"/>
                </a:lnTo>
                <a:lnTo>
                  <a:pt x="206832" y="48031"/>
                </a:lnTo>
                <a:lnTo>
                  <a:pt x="200964" y="52692"/>
                </a:lnTo>
                <a:lnTo>
                  <a:pt x="197129" y="53860"/>
                </a:lnTo>
                <a:lnTo>
                  <a:pt x="187756" y="53860"/>
                </a:lnTo>
                <a:lnTo>
                  <a:pt x="172770" y="34823"/>
                </a:lnTo>
                <a:lnTo>
                  <a:pt x="172770" y="26162"/>
                </a:lnTo>
                <a:lnTo>
                  <a:pt x="187756" y="6985"/>
                </a:lnTo>
                <a:lnTo>
                  <a:pt x="195084" y="6985"/>
                </a:lnTo>
                <a:lnTo>
                  <a:pt x="208775" y="19761"/>
                </a:lnTo>
                <a:lnTo>
                  <a:pt x="216585" y="19761"/>
                </a:lnTo>
                <a:lnTo>
                  <a:pt x="216179" y="15443"/>
                </a:lnTo>
                <a:lnTo>
                  <a:pt x="214807" y="11874"/>
                </a:lnTo>
                <a:lnTo>
                  <a:pt x="210769" y="6985"/>
                </a:lnTo>
                <a:lnTo>
                  <a:pt x="210121" y="6197"/>
                </a:lnTo>
                <a:lnTo>
                  <a:pt x="207187" y="4089"/>
                </a:lnTo>
                <a:lnTo>
                  <a:pt x="200126" y="1333"/>
                </a:lnTo>
                <a:lnTo>
                  <a:pt x="196380" y="647"/>
                </a:lnTo>
                <a:lnTo>
                  <a:pt x="186397" y="647"/>
                </a:lnTo>
                <a:lnTo>
                  <a:pt x="164706" y="24638"/>
                </a:lnTo>
                <a:lnTo>
                  <a:pt x="164706" y="36372"/>
                </a:lnTo>
                <a:lnTo>
                  <a:pt x="186397" y="60286"/>
                </a:lnTo>
                <a:lnTo>
                  <a:pt x="196786" y="60286"/>
                </a:lnTo>
                <a:lnTo>
                  <a:pt x="200723" y="59537"/>
                </a:lnTo>
                <a:lnTo>
                  <a:pt x="207746" y="56553"/>
                </a:lnTo>
                <a:lnTo>
                  <a:pt x="210616" y="54292"/>
                </a:lnTo>
                <a:lnTo>
                  <a:pt x="210934" y="53860"/>
                </a:lnTo>
                <a:lnTo>
                  <a:pt x="215049" y="48285"/>
                </a:lnTo>
                <a:lnTo>
                  <a:pt x="216382" y="44488"/>
                </a:lnTo>
                <a:lnTo>
                  <a:pt x="216839" y="39916"/>
                </a:lnTo>
                <a:close/>
              </a:path>
              <a:path w="1423034" h="76200">
                <a:moveTo>
                  <a:pt x="281000" y="24638"/>
                </a:moveTo>
                <a:lnTo>
                  <a:pt x="279958" y="19456"/>
                </a:lnTo>
                <a:lnTo>
                  <a:pt x="275780" y="10477"/>
                </a:lnTo>
                <a:lnTo>
                  <a:pt x="273011" y="7353"/>
                </a:lnTo>
                <a:lnTo>
                  <a:pt x="273011" y="26162"/>
                </a:lnTo>
                <a:lnTo>
                  <a:pt x="273011" y="34823"/>
                </a:lnTo>
                <a:lnTo>
                  <a:pt x="258038" y="53949"/>
                </a:lnTo>
                <a:lnTo>
                  <a:pt x="248716" y="53949"/>
                </a:lnTo>
                <a:lnTo>
                  <a:pt x="233730" y="34823"/>
                </a:lnTo>
                <a:lnTo>
                  <a:pt x="233730" y="26162"/>
                </a:lnTo>
                <a:lnTo>
                  <a:pt x="248716" y="6985"/>
                </a:lnTo>
                <a:lnTo>
                  <a:pt x="258038" y="6985"/>
                </a:lnTo>
                <a:lnTo>
                  <a:pt x="273011" y="26162"/>
                </a:lnTo>
                <a:lnTo>
                  <a:pt x="273011" y="7353"/>
                </a:lnTo>
                <a:lnTo>
                  <a:pt x="272694" y="6985"/>
                </a:lnTo>
                <a:lnTo>
                  <a:pt x="264528" y="1905"/>
                </a:lnTo>
                <a:lnTo>
                  <a:pt x="259448" y="647"/>
                </a:lnTo>
                <a:lnTo>
                  <a:pt x="247307" y="647"/>
                </a:lnTo>
                <a:lnTo>
                  <a:pt x="225666" y="24638"/>
                </a:lnTo>
                <a:lnTo>
                  <a:pt x="225666" y="36372"/>
                </a:lnTo>
                <a:lnTo>
                  <a:pt x="247307" y="60286"/>
                </a:lnTo>
                <a:lnTo>
                  <a:pt x="259448" y="60286"/>
                </a:lnTo>
                <a:lnTo>
                  <a:pt x="281000" y="36372"/>
                </a:lnTo>
                <a:lnTo>
                  <a:pt x="281000" y="24638"/>
                </a:lnTo>
                <a:close/>
              </a:path>
              <a:path w="1423034" h="76200">
                <a:moveTo>
                  <a:pt x="353949" y="23050"/>
                </a:moveTo>
                <a:lnTo>
                  <a:pt x="353936" y="15379"/>
                </a:lnTo>
                <a:lnTo>
                  <a:pt x="353123" y="12166"/>
                </a:lnTo>
                <a:lnTo>
                  <a:pt x="350380" y="7810"/>
                </a:lnTo>
                <a:lnTo>
                  <a:pt x="349783" y="6845"/>
                </a:lnTo>
                <a:lnTo>
                  <a:pt x="347510" y="4838"/>
                </a:lnTo>
                <a:lnTo>
                  <a:pt x="346100" y="4178"/>
                </a:lnTo>
                <a:lnTo>
                  <a:pt x="346100" y="15379"/>
                </a:lnTo>
                <a:lnTo>
                  <a:pt x="346049" y="23050"/>
                </a:lnTo>
                <a:lnTo>
                  <a:pt x="345008" y="25666"/>
                </a:lnTo>
                <a:lnTo>
                  <a:pt x="340664" y="29260"/>
                </a:lnTo>
                <a:lnTo>
                  <a:pt x="337820" y="30162"/>
                </a:lnTo>
                <a:lnTo>
                  <a:pt x="321716" y="30162"/>
                </a:lnTo>
                <a:lnTo>
                  <a:pt x="321716" y="7810"/>
                </a:lnTo>
                <a:lnTo>
                  <a:pt x="337794" y="7810"/>
                </a:lnTo>
                <a:lnTo>
                  <a:pt x="340626" y="8737"/>
                </a:lnTo>
                <a:lnTo>
                  <a:pt x="345008" y="12484"/>
                </a:lnTo>
                <a:lnTo>
                  <a:pt x="346100" y="15379"/>
                </a:lnTo>
                <a:lnTo>
                  <a:pt x="346100" y="4178"/>
                </a:lnTo>
                <a:lnTo>
                  <a:pt x="341757" y="2095"/>
                </a:lnTo>
                <a:lnTo>
                  <a:pt x="338518" y="1422"/>
                </a:lnTo>
                <a:lnTo>
                  <a:pt x="313944" y="1422"/>
                </a:lnTo>
                <a:lnTo>
                  <a:pt x="313944" y="59512"/>
                </a:lnTo>
                <a:lnTo>
                  <a:pt x="321716" y="59512"/>
                </a:lnTo>
                <a:lnTo>
                  <a:pt x="321716" y="36588"/>
                </a:lnTo>
                <a:lnTo>
                  <a:pt x="338518" y="36588"/>
                </a:lnTo>
                <a:lnTo>
                  <a:pt x="341757" y="35928"/>
                </a:lnTo>
                <a:lnTo>
                  <a:pt x="347510" y="33286"/>
                </a:lnTo>
                <a:lnTo>
                  <a:pt x="349783" y="31343"/>
                </a:lnTo>
                <a:lnTo>
                  <a:pt x="350545" y="30162"/>
                </a:lnTo>
                <a:lnTo>
                  <a:pt x="353123" y="26225"/>
                </a:lnTo>
                <a:lnTo>
                  <a:pt x="353949" y="23050"/>
                </a:lnTo>
                <a:close/>
              </a:path>
              <a:path w="1423034" h="76200">
                <a:moveTo>
                  <a:pt x="372008" y="1422"/>
                </a:moveTo>
                <a:lnTo>
                  <a:pt x="364236" y="1422"/>
                </a:lnTo>
                <a:lnTo>
                  <a:pt x="364236" y="59512"/>
                </a:lnTo>
                <a:lnTo>
                  <a:pt x="372008" y="59512"/>
                </a:lnTo>
                <a:lnTo>
                  <a:pt x="372008" y="1422"/>
                </a:lnTo>
                <a:close/>
              </a:path>
              <a:path w="1423034" h="76200">
                <a:moveTo>
                  <a:pt x="434263" y="1422"/>
                </a:moveTo>
                <a:lnTo>
                  <a:pt x="426885" y="1422"/>
                </a:lnTo>
                <a:lnTo>
                  <a:pt x="426885" y="47637"/>
                </a:lnTo>
                <a:lnTo>
                  <a:pt x="403136" y="13195"/>
                </a:lnTo>
                <a:lnTo>
                  <a:pt x="395033" y="1422"/>
                </a:lnTo>
                <a:lnTo>
                  <a:pt x="387096" y="1422"/>
                </a:lnTo>
                <a:lnTo>
                  <a:pt x="387096" y="59512"/>
                </a:lnTo>
                <a:lnTo>
                  <a:pt x="394436" y="59512"/>
                </a:lnTo>
                <a:lnTo>
                  <a:pt x="394436" y="13195"/>
                </a:lnTo>
                <a:lnTo>
                  <a:pt x="426326" y="59512"/>
                </a:lnTo>
                <a:lnTo>
                  <a:pt x="434263" y="59512"/>
                </a:lnTo>
                <a:lnTo>
                  <a:pt x="434263" y="47637"/>
                </a:lnTo>
                <a:lnTo>
                  <a:pt x="434263" y="1422"/>
                </a:lnTo>
                <a:close/>
              </a:path>
              <a:path w="1423034" h="76200">
                <a:moveTo>
                  <a:pt x="486651" y="1422"/>
                </a:moveTo>
                <a:lnTo>
                  <a:pt x="449580" y="1422"/>
                </a:lnTo>
                <a:lnTo>
                  <a:pt x="449580" y="59512"/>
                </a:lnTo>
                <a:lnTo>
                  <a:pt x="486651" y="59512"/>
                </a:lnTo>
                <a:lnTo>
                  <a:pt x="486651" y="53035"/>
                </a:lnTo>
                <a:lnTo>
                  <a:pt x="457352" y="53035"/>
                </a:lnTo>
                <a:lnTo>
                  <a:pt x="457352" y="32791"/>
                </a:lnTo>
                <a:lnTo>
                  <a:pt x="484327" y="32791"/>
                </a:lnTo>
                <a:lnTo>
                  <a:pt x="484327" y="26403"/>
                </a:lnTo>
                <a:lnTo>
                  <a:pt x="457352" y="26403"/>
                </a:lnTo>
                <a:lnTo>
                  <a:pt x="457352" y="7886"/>
                </a:lnTo>
                <a:lnTo>
                  <a:pt x="486651" y="7886"/>
                </a:lnTo>
                <a:lnTo>
                  <a:pt x="486651" y="1422"/>
                </a:lnTo>
                <a:close/>
              </a:path>
              <a:path w="1423034" h="76200">
                <a:moveTo>
                  <a:pt x="558876" y="40081"/>
                </a:moveTo>
                <a:lnTo>
                  <a:pt x="535863" y="24879"/>
                </a:lnTo>
                <a:lnTo>
                  <a:pt x="532841" y="23914"/>
                </a:lnTo>
                <a:lnTo>
                  <a:pt x="528497" y="22072"/>
                </a:lnTo>
                <a:lnTo>
                  <a:pt x="526961" y="21043"/>
                </a:lnTo>
                <a:lnTo>
                  <a:pt x="525183" y="18770"/>
                </a:lnTo>
                <a:lnTo>
                  <a:pt x="524738" y="17360"/>
                </a:lnTo>
                <a:lnTo>
                  <a:pt x="524827" y="12611"/>
                </a:lnTo>
                <a:lnTo>
                  <a:pt x="525767" y="10642"/>
                </a:lnTo>
                <a:lnTo>
                  <a:pt x="529882" y="7683"/>
                </a:lnTo>
                <a:lnTo>
                  <a:pt x="532765" y="6946"/>
                </a:lnTo>
                <a:lnTo>
                  <a:pt x="540067" y="6946"/>
                </a:lnTo>
                <a:lnTo>
                  <a:pt x="543090" y="7785"/>
                </a:lnTo>
                <a:lnTo>
                  <a:pt x="547979" y="11150"/>
                </a:lnTo>
                <a:lnTo>
                  <a:pt x="549033" y="13322"/>
                </a:lnTo>
                <a:lnTo>
                  <a:pt x="549160" y="16916"/>
                </a:lnTo>
                <a:lnTo>
                  <a:pt x="556933" y="16916"/>
                </a:lnTo>
                <a:lnTo>
                  <a:pt x="556933" y="13322"/>
                </a:lnTo>
                <a:lnTo>
                  <a:pt x="556006" y="10312"/>
                </a:lnTo>
                <a:lnTo>
                  <a:pt x="553415" y="6946"/>
                </a:lnTo>
                <a:lnTo>
                  <a:pt x="552284" y="5473"/>
                </a:lnTo>
                <a:lnTo>
                  <a:pt x="549808" y="3657"/>
                </a:lnTo>
                <a:lnTo>
                  <a:pt x="543598" y="1244"/>
                </a:lnTo>
                <a:lnTo>
                  <a:pt x="540169" y="647"/>
                </a:lnTo>
                <a:lnTo>
                  <a:pt x="532434" y="647"/>
                </a:lnTo>
                <a:lnTo>
                  <a:pt x="517055" y="12611"/>
                </a:lnTo>
                <a:lnTo>
                  <a:pt x="517055" y="19062"/>
                </a:lnTo>
                <a:lnTo>
                  <a:pt x="539877" y="33528"/>
                </a:lnTo>
                <a:lnTo>
                  <a:pt x="542836" y="34480"/>
                </a:lnTo>
                <a:lnTo>
                  <a:pt x="547243" y="36410"/>
                </a:lnTo>
                <a:lnTo>
                  <a:pt x="548817" y="37541"/>
                </a:lnTo>
                <a:lnTo>
                  <a:pt x="550710" y="40132"/>
                </a:lnTo>
                <a:lnTo>
                  <a:pt x="551192" y="41783"/>
                </a:lnTo>
                <a:lnTo>
                  <a:pt x="551154" y="46215"/>
                </a:lnTo>
                <a:lnTo>
                  <a:pt x="540258" y="53949"/>
                </a:lnTo>
                <a:lnTo>
                  <a:pt x="535165" y="53949"/>
                </a:lnTo>
                <a:lnTo>
                  <a:pt x="523176" y="44983"/>
                </a:lnTo>
                <a:lnTo>
                  <a:pt x="523176" y="41897"/>
                </a:lnTo>
                <a:lnTo>
                  <a:pt x="515366" y="41897"/>
                </a:lnTo>
                <a:lnTo>
                  <a:pt x="515366" y="46215"/>
                </a:lnTo>
                <a:lnTo>
                  <a:pt x="516356" y="49733"/>
                </a:lnTo>
                <a:lnTo>
                  <a:pt x="520293" y="55143"/>
                </a:lnTo>
                <a:lnTo>
                  <a:pt x="522947" y="57124"/>
                </a:lnTo>
                <a:lnTo>
                  <a:pt x="529628" y="59651"/>
                </a:lnTo>
                <a:lnTo>
                  <a:pt x="533361" y="60286"/>
                </a:lnTo>
                <a:lnTo>
                  <a:pt x="541566" y="60286"/>
                </a:lnTo>
                <a:lnTo>
                  <a:pt x="545236" y="59651"/>
                </a:lnTo>
                <a:lnTo>
                  <a:pt x="551649" y="57200"/>
                </a:lnTo>
                <a:lnTo>
                  <a:pt x="554202" y="55346"/>
                </a:lnTo>
                <a:lnTo>
                  <a:pt x="555256" y="53949"/>
                </a:lnTo>
                <a:lnTo>
                  <a:pt x="557936" y="50431"/>
                </a:lnTo>
                <a:lnTo>
                  <a:pt x="558850" y="47396"/>
                </a:lnTo>
                <a:lnTo>
                  <a:pt x="558876" y="40081"/>
                </a:lnTo>
                <a:close/>
              </a:path>
              <a:path w="1423034" h="76200">
                <a:moveTo>
                  <a:pt x="614133" y="59512"/>
                </a:moveTo>
                <a:lnTo>
                  <a:pt x="608126" y="43243"/>
                </a:lnTo>
                <a:lnTo>
                  <a:pt x="605713" y="36728"/>
                </a:lnTo>
                <a:lnTo>
                  <a:pt x="598373" y="16852"/>
                </a:lnTo>
                <a:lnTo>
                  <a:pt x="598373" y="36728"/>
                </a:lnTo>
                <a:lnTo>
                  <a:pt x="578612" y="36728"/>
                </a:lnTo>
                <a:lnTo>
                  <a:pt x="588530" y="9144"/>
                </a:lnTo>
                <a:lnTo>
                  <a:pt x="598373" y="36728"/>
                </a:lnTo>
                <a:lnTo>
                  <a:pt x="598373" y="16852"/>
                </a:lnTo>
                <a:lnTo>
                  <a:pt x="595528" y="9144"/>
                </a:lnTo>
                <a:lnTo>
                  <a:pt x="592683" y="1422"/>
                </a:lnTo>
                <a:lnTo>
                  <a:pt x="584479" y="1422"/>
                </a:lnTo>
                <a:lnTo>
                  <a:pt x="562724" y="59512"/>
                </a:lnTo>
                <a:lnTo>
                  <a:pt x="570712" y="59512"/>
                </a:lnTo>
                <a:lnTo>
                  <a:pt x="576491" y="43243"/>
                </a:lnTo>
                <a:lnTo>
                  <a:pt x="600570" y="43243"/>
                </a:lnTo>
                <a:lnTo>
                  <a:pt x="606094" y="59512"/>
                </a:lnTo>
                <a:lnTo>
                  <a:pt x="614133" y="59512"/>
                </a:lnTo>
                <a:close/>
              </a:path>
              <a:path w="1423034" h="76200">
                <a:moveTo>
                  <a:pt x="658279" y="34886"/>
                </a:moveTo>
                <a:lnTo>
                  <a:pt x="636752" y="34886"/>
                </a:lnTo>
                <a:lnTo>
                  <a:pt x="636752" y="41262"/>
                </a:lnTo>
                <a:lnTo>
                  <a:pt x="658279" y="41262"/>
                </a:lnTo>
                <a:lnTo>
                  <a:pt x="658279" y="34886"/>
                </a:lnTo>
                <a:close/>
              </a:path>
              <a:path w="1423034" h="76200">
                <a:moveTo>
                  <a:pt x="695083" y="1422"/>
                </a:moveTo>
                <a:lnTo>
                  <a:pt x="687324" y="1422"/>
                </a:lnTo>
                <a:lnTo>
                  <a:pt x="687324" y="59512"/>
                </a:lnTo>
                <a:lnTo>
                  <a:pt x="695083" y="59512"/>
                </a:lnTo>
                <a:lnTo>
                  <a:pt x="695083" y="1422"/>
                </a:lnTo>
                <a:close/>
              </a:path>
              <a:path w="1423034" h="76200">
                <a:moveTo>
                  <a:pt x="744753" y="27482"/>
                </a:moveTo>
                <a:lnTo>
                  <a:pt x="736155" y="16865"/>
                </a:lnTo>
                <a:lnTo>
                  <a:pt x="727786" y="16865"/>
                </a:lnTo>
                <a:lnTo>
                  <a:pt x="724687" y="17627"/>
                </a:lnTo>
                <a:lnTo>
                  <a:pt x="719848" y="20650"/>
                </a:lnTo>
                <a:lnTo>
                  <a:pt x="717994" y="22250"/>
                </a:lnTo>
                <a:lnTo>
                  <a:pt x="716699" y="23952"/>
                </a:lnTo>
                <a:lnTo>
                  <a:pt x="716445" y="17475"/>
                </a:lnTo>
                <a:lnTo>
                  <a:pt x="709536" y="17475"/>
                </a:lnTo>
                <a:lnTo>
                  <a:pt x="709536" y="59512"/>
                </a:lnTo>
                <a:lnTo>
                  <a:pt x="716749" y="59512"/>
                </a:lnTo>
                <a:lnTo>
                  <a:pt x="716851" y="29591"/>
                </a:lnTo>
                <a:lnTo>
                  <a:pt x="718045" y="28028"/>
                </a:lnTo>
                <a:lnTo>
                  <a:pt x="719747" y="26479"/>
                </a:lnTo>
                <a:lnTo>
                  <a:pt x="723519" y="23952"/>
                </a:lnTo>
                <a:lnTo>
                  <a:pt x="724014" y="23622"/>
                </a:lnTo>
                <a:lnTo>
                  <a:pt x="726643" y="22910"/>
                </a:lnTo>
                <a:lnTo>
                  <a:pt x="731875" y="22910"/>
                </a:lnTo>
                <a:lnTo>
                  <a:pt x="737552" y="31407"/>
                </a:lnTo>
                <a:lnTo>
                  <a:pt x="737552" y="59512"/>
                </a:lnTo>
                <a:lnTo>
                  <a:pt x="744753" y="59512"/>
                </a:lnTo>
                <a:lnTo>
                  <a:pt x="744753" y="27482"/>
                </a:lnTo>
                <a:close/>
              </a:path>
              <a:path w="1423034" h="76200">
                <a:moveTo>
                  <a:pt x="776732" y="17475"/>
                </a:moveTo>
                <a:lnTo>
                  <a:pt x="766940" y="17475"/>
                </a:lnTo>
                <a:lnTo>
                  <a:pt x="766940" y="12522"/>
                </a:lnTo>
                <a:lnTo>
                  <a:pt x="767270" y="10528"/>
                </a:lnTo>
                <a:lnTo>
                  <a:pt x="768629" y="7759"/>
                </a:lnTo>
                <a:lnTo>
                  <a:pt x="770242" y="7073"/>
                </a:lnTo>
                <a:lnTo>
                  <a:pt x="776693" y="7073"/>
                </a:lnTo>
                <a:lnTo>
                  <a:pt x="776693" y="1422"/>
                </a:lnTo>
                <a:lnTo>
                  <a:pt x="769747" y="1422"/>
                </a:lnTo>
                <a:lnTo>
                  <a:pt x="767638" y="1727"/>
                </a:lnTo>
                <a:lnTo>
                  <a:pt x="759777" y="17475"/>
                </a:lnTo>
                <a:lnTo>
                  <a:pt x="752741" y="17475"/>
                </a:lnTo>
                <a:lnTo>
                  <a:pt x="752741" y="23304"/>
                </a:lnTo>
                <a:lnTo>
                  <a:pt x="759777" y="23304"/>
                </a:lnTo>
                <a:lnTo>
                  <a:pt x="759777" y="59512"/>
                </a:lnTo>
                <a:lnTo>
                  <a:pt x="766940" y="59512"/>
                </a:lnTo>
                <a:lnTo>
                  <a:pt x="766940" y="23304"/>
                </a:lnTo>
                <a:lnTo>
                  <a:pt x="776732" y="23304"/>
                </a:lnTo>
                <a:lnTo>
                  <a:pt x="776732" y="17475"/>
                </a:lnTo>
                <a:close/>
              </a:path>
              <a:path w="1423034" h="76200">
                <a:moveTo>
                  <a:pt x="821461" y="34010"/>
                </a:moveTo>
                <a:lnTo>
                  <a:pt x="820661" y="30086"/>
                </a:lnTo>
                <a:lnTo>
                  <a:pt x="817473" y="23558"/>
                </a:lnTo>
                <a:lnTo>
                  <a:pt x="816394" y="22390"/>
                </a:lnTo>
                <a:lnTo>
                  <a:pt x="815174" y="21043"/>
                </a:lnTo>
                <a:lnTo>
                  <a:pt x="814031" y="20370"/>
                </a:lnTo>
                <a:lnTo>
                  <a:pt x="814031" y="35471"/>
                </a:lnTo>
                <a:lnTo>
                  <a:pt x="814031" y="41630"/>
                </a:lnTo>
                <a:lnTo>
                  <a:pt x="804545" y="54457"/>
                </a:lnTo>
                <a:lnTo>
                  <a:pt x="798410" y="54457"/>
                </a:lnTo>
                <a:lnTo>
                  <a:pt x="789266" y="41630"/>
                </a:lnTo>
                <a:lnTo>
                  <a:pt x="789266" y="35471"/>
                </a:lnTo>
                <a:lnTo>
                  <a:pt x="798410" y="22390"/>
                </a:lnTo>
                <a:lnTo>
                  <a:pt x="804545" y="22390"/>
                </a:lnTo>
                <a:lnTo>
                  <a:pt x="814031" y="35471"/>
                </a:lnTo>
                <a:lnTo>
                  <a:pt x="814031" y="20370"/>
                </a:lnTo>
                <a:lnTo>
                  <a:pt x="809218" y="17526"/>
                </a:lnTo>
                <a:lnTo>
                  <a:pt x="805637" y="16649"/>
                </a:lnTo>
                <a:lnTo>
                  <a:pt x="797318" y="16649"/>
                </a:lnTo>
                <a:lnTo>
                  <a:pt x="781837" y="34010"/>
                </a:lnTo>
                <a:lnTo>
                  <a:pt x="781837" y="43040"/>
                </a:lnTo>
                <a:lnTo>
                  <a:pt x="797318" y="60198"/>
                </a:lnTo>
                <a:lnTo>
                  <a:pt x="805637" y="60198"/>
                </a:lnTo>
                <a:lnTo>
                  <a:pt x="809218" y="59334"/>
                </a:lnTo>
                <a:lnTo>
                  <a:pt x="815174" y="55854"/>
                </a:lnTo>
                <a:lnTo>
                  <a:pt x="816457" y="54457"/>
                </a:lnTo>
                <a:lnTo>
                  <a:pt x="817473" y="53365"/>
                </a:lnTo>
                <a:lnTo>
                  <a:pt x="820661" y="46888"/>
                </a:lnTo>
                <a:lnTo>
                  <a:pt x="821461" y="43040"/>
                </a:lnTo>
                <a:lnTo>
                  <a:pt x="821461" y="34010"/>
                </a:lnTo>
                <a:close/>
              </a:path>
              <a:path w="1423034" h="76200">
                <a:moveTo>
                  <a:pt x="853998" y="16954"/>
                </a:moveTo>
                <a:lnTo>
                  <a:pt x="849769" y="16954"/>
                </a:lnTo>
                <a:lnTo>
                  <a:pt x="847039" y="17691"/>
                </a:lnTo>
                <a:lnTo>
                  <a:pt x="842835" y="20624"/>
                </a:lnTo>
                <a:lnTo>
                  <a:pt x="841197" y="22453"/>
                </a:lnTo>
                <a:lnTo>
                  <a:pt x="840016" y="24638"/>
                </a:lnTo>
                <a:lnTo>
                  <a:pt x="839762" y="17475"/>
                </a:lnTo>
                <a:lnTo>
                  <a:pt x="832980" y="17475"/>
                </a:lnTo>
                <a:lnTo>
                  <a:pt x="832980" y="59512"/>
                </a:lnTo>
                <a:lnTo>
                  <a:pt x="840193" y="59512"/>
                </a:lnTo>
                <a:lnTo>
                  <a:pt x="840193" y="29984"/>
                </a:lnTo>
                <a:lnTo>
                  <a:pt x="841108" y="28727"/>
                </a:lnTo>
                <a:lnTo>
                  <a:pt x="850912" y="23558"/>
                </a:lnTo>
                <a:lnTo>
                  <a:pt x="853998" y="23558"/>
                </a:lnTo>
                <a:lnTo>
                  <a:pt x="853998" y="16954"/>
                </a:lnTo>
                <a:close/>
              </a:path>
              <a:path w="1423034" h="76200">
                <a:moveTo>
                  <a:pt x="923874" y="27520"/>
                </a:moveTo>
                <a:lnTo>
                  <a:pt x="922909" y="23952"/>
                </a:lnTo>
                <a:lnTo>
                  <a:pt x="922769" y="23609"/>
                </a:lnTo>
                <a:lnTo>
                  <a:pt x="922248" y="22910"/>
                </a:lnTo>
                <a:lnTo>
                  <a:pt x="918768" y="18237"/>
                </a:lnTo>
                <a:lnTo>
                  <a:pt x="915416" y="16865"/>
                </a:lnTo>
                <a:lnTo>
                  <a:pt x="907186" y="16865"/>
                </a:lnTo>
                <a:lnTo>
                  <a:pt x="895756" y="24384"/>
                </a:lnTo>
                <a:lnTo>
                  <a:pt x="896594" y="27520"/>
                </a:lnTo>
                <a:lnTo>
                  <a:pt x="895642" y="23964"/>
                </a:lnTo>
                <a:lnTo>
                  <a:pt x="895502" y="23609"/>
                </a:lnTo>
                <a:lnTo>
                  <a:pt x="894981" y="22910"/>
                </a:lnTo>
                <a:lnTo>
                  <a:pt x="891489" y="18237"/>
                </a:lnTo>
                <a:lnTo>
                  <a:pt x="888136" y="16865"/>
                </a:lnTo>
                <a:lnTo>
                  <a:pt x="879906" y="16865"/>
                </a:lnTo>
                <a:lnTo>
                  <a:pt x="876922" y="17627"/>
                </a:lnTo>
                <a:lnTo>
                  <a:pt x="872147" y="20650"/>
                </a:lnTo>
                <a:lnTo>
                  <a:pt x="870343" y="22250"/>
                </a:lnTo>
                <a:lnTo>
                  <a:pt x="869099" y="23952"/>
                </a:lnTo>
                <a:lnTo>
                  <a:pt x="868845" y="17475"/>
                </a:lnTo>
                <a:lnTo>
                  <a:pt x="861936" y="17475"/>
                </a:lnTo>
                <a:lnTo>
                  <a:pt x="861936" y="59512"/>
                </a:lnTo>
                <a:lnTo>
                  <a:pt x="869149" y="59512"/>
                </a:lnTo>
                <a:lnTo>
                  <a:pt x="869238" y="29591"/>
                </a:lnTo>
                <a:lnTo>
                  <a:pt x="870381" y="28028"/>
                </a:lnTo>
                <a:lnTo>
                  <a:pt x="872020" y="26479"/>
                </a:lnTo>
                <a:lnTo>
                  <a:pt x="875626" y="23952"/>
                </a:lnTo>
                <a:lnTo>
                  <a:pt x="876109" y="23622"/>
                </a:lnTo>
                <a:lnTo>
                  <a:pt x="878611" y="22910"/>
                </a:lnTo>
                <a:lnTo>
                  <a:pt x="883678" y="22910"/>
                </a:lnTo>
                <a:lnTo>
                  <a:pt x="889342" y="31407"/>
                </a:lnTo>
                <a:lnTo>
                  <a:pt x="889342" y="59512"/>
                </a:lnTo>
                <a:lnTo>
                  <a:pt x="896594" y="59512"/>
                </a:lnTo>
                <a:lnTo>
                  <a:pt x="896594" y="29641"/>
                </a:lnTo>
                <a:lnTo>
                  <a:pt x="896594" y="29324"/>
                </a:lnTo>
                <a:lnTo>
                  <a:pt x="897661" y="27952"/>
                </a:lnTo>
                <a:lnTo>
                  <a:pt x="899337" y="26403"/>
                </a:lnTo>
                <a:lnTo>
                  <a:pt x="903427" y="23609"/>
                </a:lnTo>
                <a:lnTo>
                  <a:pt x="905941" y="22910"/>
                </a:lnTo>
                <a:lnTo>
                  <a:pt x="911009" y="22910"/>
                </a:lnTo>
                <a:lnTo>
                  <a:pt x="916660" y="31407"/>
                </a:lnTo>
                <a:lnTo>
                  <a:pt x="916660" y="59512"/>
                </a:lnTo>
                <a:lnTo>
                  <a:pt x="923874" y="59512"/>
                </a:lnTo>
                <a:lnTo>
                  <a:pt x="923874" y="27520"/>
                </a:lnTo>
                <a:close/>
              </a:path>
              <a:path w="1423034" h="76200">
                <a:moveTo>
                  <a:pt x="970102" y="39052"/>
                </a:moveTo>
                <a:lnTo>
                  <a:pt x="955649" y="16738"/>
                </a:lnTo>
                <a:lnTo>
                  <a:pt x="950125" y="16738"/>
                </a:lnTo>
                <a:lnTo>
                  <a:pt x="936180" y="27787"/>
                </a:lnTo>
                <a:lnTo>
                  <a:pt x="936180" y="31242"/>
                </a:lnTo>
                <a:lnTo>
                  <a:pt x="943178" y="31242"/>
                </a:lnTo>
                <a:lnTo>
                  <a:pt x="943292" y="27787"/>
                </a:lnTo>
                <a:lnTo>
                  <a:pt x="944168" y="25755"/>
                </a:lnTo>
                <a:lnTo>
                  <a:pt x="948131" y="22821"/>
                </a:lnTo>
                <a:lnTo>
                  <a:pt x="950582" y="22098"/>
                </a:lnTo>
                <a:lnTo>
                  <a:pt x="956221" y="22098"/>
                </a:lnTo>
                <a:lnTo>
                  <a:pt x="958481" y="22758"/>
                </a:lnTo>
                <a:lnTo>
                  <a:pt x="962050" y="25438"/>
                </a:lnTo>
                <a:lnTo>
                  <a:pt x="962888" y="27787"/>
                </a:lnTo>
                <a:lnTo>
                  <a:pt x="962939" y="34442"/>
                </a:lnTo>
                <a:lnTo>
                  <a:pt x="962901" y="39052"/>
                </a:lnTo>
                <a:lnTo>
                  <a:pt x="962901" y="47599"/>
                </a:lnTo>
                <a:lnTo>
                  <a:pt x="961339" y="49669"/>
                </a:lnTo>
                <a:lnTo>
                  <a:pt x="959421" y="51384"/>
                </a:lnTo>
                <a:lnTo>
                  <a:pt x="954811" y="54089"/>
                </a:lnTo>
                <a:lnTo>
                  <a:pt x="952220" y="54762"/>
                </a:lnTo>
                <a:lnTo>
                  <a:pt x="946759" y="54762"/>
                </a:lnTo>
                <a:lnTo>
                  <a:pt x="944791" y="54140"/>
                </a:lnTo>
                <a:lnTo>
                  <a:pt x="942111" y="51638"/>
                </a:lnTo>
                <a:lnTo>
                  <a:pt x="941451" y="49961"/>
                </a:lnTo>
                <a:lnTo>
                  <a:pt x="941451" y="44780"/>
                </a:lnTo>
                <a:lnTo>
                  <a:pt x="943114" y="42570"/>
                </a:lnTo>
                <a:lnTo>
                  <a:pt x="949756" y="39865"/>
                </a:lnTo>
                <a:lnTo>
                  <a:pt x="955243" y="39141"/>
                </a:lnTo>
                <a:lnTo>
                  <a:pt x="962901" y="39052"/>
                </a:lnTo>
                <a:lnTo>
                  <a:pt x="962901" y="34455"/>
                </a:lnTo>
                <a:lnTo>
                  <a:pt x="934237" y="44386"/>
                </a:lnTo>
                <a:lnTo>
                  <a:pt x="934237" y="50812"/>
                </a:lnTo>
                <a:lnTo>
                  <a:pt x="945032" y="60286"/>
                </a:lnTo>
                <a:lnTo>
                  <a:pt x="950836" y="60286"/>
                </a:lnTo>
                <a:lnTo>
                  <a:pt x="953808" y="59639"/>
                </a:lnTo>
                <a:lnTo>
                  <a:pt x="958900" y="57010"/>
                </a:lnTo>
                <a:lnTo>
                  <a:pt x="961148" y="55283"/>
                </a:lnTo>
                <a:lnTo>
                  <a:pt x="961605" y="54762"/>
                </a:lnTo>
                <a:lnTo>
                  <a:pt x="963066" y="53124"/>
                </a:lnTo>
                <a:lnTo>
                  <a:pt x="963371" y="59512"/>
                </a:lnTo>
                <a:lnTo>
                  <a:pt x="970102" y="59512"/>
                </a:lnTo>
                <a:lnTo>
                  <a:pt x="970102" y="53124"/>
                </a:lnTo>
                <a:lnTo>
                  <a:pt x="970102" y="39052"/>
                </a:lnTo>
                <a:close/>
              </a:path>
              <a:path w="1423034" h="76200">
                <a:moveTo>
                  <a:pt x="1018730" y="45008"/>
                </a:moveTo>
                <a:lnTo>
                  <a:pt x="1011605" y="45008"/>
                </a:lnTo>
                <a:lnTo>
                  <a:pt x="1011516" y="48094"/>
                </a:lnTo>
                <a:lnTo>
                  <a:pt x="1010513" y="50431"/>
                </a:lnTo>
                <a:lnTo>
                  <a:pt x="1006665" y="53619"/>
                </a:lnTo>
                <a:lnTo>
                  <a:pt x="1004150" y="54419"/>
                </a:lnTo>
                <a:lnTo>
                  <a:pt x="998372" y="54419"/>
                </a:lnTo>
                <a:lnTo>
                  <a:pt x="988910" y="41948"/>
                </a:lnTo>
                <a:lnTo>
                  <a:pt x="988910" y="33515"/>
                </a:lnTo>
                <a:lnTo>
                  <a:pt x="989914" y="29578"/>
                </a:lnTo>
                <a:lnTo>
                  <a:pt x="993940" y="23964"/>
                </a:lnTo>
                <a:lnTo>
                  <a:pt x="996988" y="22567"/>
                </a:lnTo>
                <a:lnTo>
                  <a:pt x="1004150" y="22567"/>
                </a:lnTo>
                <a:lnTo>
                  <a:pt x="1006589" y="23342"/>
                </a:lnTo>
                <a:lnTo>
                  <a:pt x="1010158" y="26454"/>
                </a:lnTo>
                <a:lnTo>
                  <a:pt x="1011135" y="28575"/>
                </a:lnTo>
                <a:lnTo>
                  <a:pt x="1011313" y="31280"/>
                </a:lnTo>
                <a:lnTo>
                  <a:pt x="1018425" y="31280"/>
                </a:lnTo>
                <a:lnTo>
                  <a:pt x="1018336" y="28003"/>
                </a:lnTo>
                <a:lnTo>
                  <a:pt x="1017524" y="25298"/>
                </a:lnTo>
                <a:lnTo>
                  <a:pt x="1015542" y="22567"/>
                </a:lnTo>
                <a:lnTo>
                  <a:pt x="1014412" y="21005"/>
                </a:lnTo>
                <a:lnTo>
                  <a:pt x="1012342" y="19405"/>
                </a:lnTo>
                <a:lnTo>
                  <a:pt x="1007122" y="17272"/>
                </a:lnTo>
                <a:lnTo>
                  <a:pt x="1004201" y="16738"/>
                </a:lnTo>
                <a:lnTo>
                  <a:pt x="997064" y="16738"/>
                </a:lnTo>
                <a:lnTo>
                  <a:pt x="981481" y="43408"/>
                </a:lnTo>
                <a:lnTo>
                  <a:pt x="982306" y="47434"/>
                </a:lnTo>
                <a:lnTo>
                  <a:pt x="985621" y="53848"/>
                </a:lnTo>
                <a:lnTo>
                  <a:pt x="987920" y="56248"/>
                </a:lnTo>
                <a:lnTo>
                  <a:pt x="993787" y="59448"/>
                </a:lnTo>
                <a:lnTo>
                  <a:pt x="997153" y="60248"/>
                </a:lnTo>
                <a:lnTo>
                  <a:pt x="999604" y="60248"/>
                </a:lnTo>
                <a:lnTo>
                  <a:pt x="995807" y="65341"/>
                </a:lnTo>
                <a:lnTo>
                  <a:pt x="999985" y="65811"/>
                </a:lnTo>
                <a:lnTo>
                  <a:pt x="1001585" y="66192"/>
                </a:lnTo>
                <a:lnTo>
                  <a:pt x="1003427" y="67195"/>
                </a:lnTo>
                <a:lnTo>
                  <a:pt x="1003884" y="67957"/>
                </a:lnTo>
                <a:lnTo>
                  <a:pt x="1003884" y="69862"/>
                </a:lnTo>
                <a:lnTo>
                  <a:pt x="1003528" y="70548"/>
                </a:lnTo>
                <a:lnTo>
                  <a:pt x="1002080" y="71526"/>
                </a:lnTo>
                <a:lnTo>
                  <a:pt x="1001204" y="71767"/>
                </a:lnTo>
                <a:lnTo>
                  <a:pt x="998994" y="71767"/>
                </a:lnTo>
                <a:lnTo>
                  <a:pt x="997826" y="71653"/>
                </a:lnTo>
                <a:lnTo>
                  <a:pt x="995489" y="71158"/>
                </a:lnTo>
                <a:lnTo>
                  <a:pt x="994537" y="70866"/>
                </a:lnTo>
                <a:lnTo>
                  <a:pt x="993787" y="70523"/>
                </a:lnTo>
                <a:lnTo>
                  <a:pt x="992619" y="74536"/>
                </a:lnTo>
                <a:lnTo>
                  <a:pt x="993711" y="74968"/>
                </a:lnTo>
                <a:lnTo>
                  <a:pt x="994879" y="75311"/>
                </a:lnTo>
                <a:lnTo>
                  <a:pt x="997356" y="75857"/>
                </a:lnTo>
                <a:lnTo>
                  <a:pt x="998791" y="75996"/>
                </a:lnTo>
                <a:lnTo>
                  <a:pt x="1002131" y="75996"/>
                </a:lnTo>
                <a:lnTo>
                  <a:pt x="1009281" y="66789"/>
                </a:lnTo>
                <a:lnTo>
                  <a:pt x="1008532" y="65227"/>
                </a:lnTo>
                <a:lnTo>
                  <a:pt x="1005928" y="63309"/>
                </a:lnTo>
                <a:lnTo>
                  <a:pt x="1005573" y="63042"/>
                </a:lnTo>
                <a:lnTo>
                  <a:pt x="1003477" y="62433"/>
                </a:lnTo>
                <a:lnTo>
                  <a:pt x="1002728" y="62407"/>
                </a:lnTo>
                <a:lnTo>
                  <a:pt x="1004303" y="60248"/>
                </a:lnTo>
                <a:lnTo>
                  <a:pt x="1007237" y="59690"/>
                </a:lnTo>
                <a:lnTo>
                  <a:pt x="1011961" y="57696"/>
                </a:lnTo>
                <a:lnTo>
                  <a:pt x="1012571" y="57442"/>
                </a:lnTo>
                <a:lnTo>
                  <a:pt x="1014679" y="55753"/>
                </a:lnTo>
                <a:lnTo>
                  <a:pt x="1015593" y="54419"/>
                </a:lnTo>
                <a:lnTo>
                  <a:pt x="1017816" y="51231"/>
                </a:lnTo>
                <a:lnTo>
                  <a:pt x="1018641" y="48399"/>
                </a:lnTo>
                <a:lnTo>
                  <a:pt x="1018730" y="45008"/>
                </a:lnTo>
                <a:close/>
              </a:path>
              <a:path w="1423034" h="76200">
                <a:moveTo>
                  <a:pt x="1059357" y="1549"/>
                </a:moveTo>
                <a:lnTo>
                  <a:pt x="1055128" y="1549"/>
                </a:lnTo>
                <a:lnTo>
                  <a:pt x="1055001" y="2768"/>
                </a:lnTo>
                <a:lnTo>
                  <a:pt x="1054722" y="3644"/>
                </a:lnTo>
                <a:lnTo>
                  <a:pt x="1053807" y="4800"/>
                </a:lnTo>
                <a:lnTo>
                  <a:pt x="1053223" y="5092"/>
                </a:lnTo>
                <a:lnTo>
                  <a:pt x="1051902" y="5092"/>
                </a:lnTo>
                <a:lnTo>
                  <a:pt x="1046810" y="3213"/>
                </a:lnTo>
                <a:lnTo>
                  <a:pt x="1045679" y="2755"/>
                </a:lnTo>
                <a:lnTo>
                  <a:pt x="1043444" y="1968"/>
                </a:lnTo>
                <a:lnTo>
                  <a:pt x="1042276" y="1765"/>
                </a:lnTo>
                <a:lnTo>
                  <a:pt x="1038948" y="1765"/>
                </a:lnTo>
                <a:lnTo>
                  <a:pt x="1037323" y="2540"/>
                </a:lnTo>
                <a:lnTo>
                  <a:pt x="1035164" y="5651"/>
                </a:lnTo>
                <a:lnTo>
                  <a:pt x="1034491" y="7670"/>
                </a:lnTo>
                <a:lnTo>
                  <a:pt x="1034199" y="10401"/>
                </a:lnTo>
                <a:lnTo>
                  <a:pt x="1038428" y="10401"/>
                </a:lnTo>
                <a:lnTo>
                  <a:pt x="1038491" y="9728"/>
                </a:lnTo>
                <a:lnTo>
                  <a:pt x="1038606" y="8953"/>
                </a:lnTo>
                <a:lnTo>
                  <a:pt x="1038872" y="8153"/>
                </a:lnTo>
                <a:lnTo>
                  <a:pt x="1039787" y="6946"/>
                </a:lnTo>
                <a:lnTo>
                  <a:pt x="1040409" y="6642"/>
                </a:lnTo>
                <a:lnTo>
                  <a:pt x="1041844" y="6642"/>
                </a:lnTo>
                <a:lnTo>
                  <a:pt x="1042555" y="6781"/>
                </a:lnTo>
                <a:lnTo>
                  <a:pt x="1043305" y="7048"/>
                </a:lnTo>
                <a:lnTo>
                  <a:pt x="1044917" y="7670"/>
                </a:lnTo>
                <a:lnTo>
                  <a:pt x="1046899" y="8534"/>
                </a:lnTo>
                <a:lnTo>
                  <a:pt x="1047965" y="8953"/>
                </a:lnTo>
                <a:lnTo>
                  <a:pt x="1050213" y="9728"/>
                </a:lnTo>
                <a:lnTo>
                  <a:pt x="1051407" y="9918"/>
                </a:lnTo>
                <a:lnTo>
                  <a:pt x="1054798" y="9918"/>
                </a:lnTo>
                <a:lnTo>
                  <a:pt x="1056373" y="9169"/>
                </a:lnTo>
                <a:lnTo>
                  <a:pt x="1058075" y="6642"/>
                </a:lnTo>
                <a:lnTo>
                  <a:pt x="1058418" y="6146"/>
                </a:lnTo>
                <a:lnTo>
                  <a:pt x="1058748" y="5092"/>
                </a:lnTo>
                <a:lnTo>
                  <a:pt x="1059065" y="4114"/>
                </a:lnTo>
                <a:lnTo>
                  <a:pt x="1059357" y="1549"/>
                </a:lnTo>
                <a:close/>
              </a:path>
              <a:path w="1423034" h="76200">
                <a:moveTo>
                  <a:pt x="1063066" y="39052"/>
                </a:moveTo>
                <a:lnTo>
                  <a:pt x="1048613" y="16738"/>
                </a:lnTo>
                <a:lnTo>
                  <a:pt x="1043089" y="16738"/>
                </a:lnTo>
                <a:lnTo>
                  <a:pt x="1029144" y="27787"/>
                </a:lnTo>
                <a:lnTo>
                  <a:pt x="1029144" y="31242"/>
                </a:lnTo>
                <a:lnTo>
                  <a:pt x="1036142" y="31242"/>
                </a:lnTo>
                <a:lnTo>
                  <a:pt x="1036256" y="27787"/>
                </a:lnTo>
                <a:lnTo>
                  <a:pt x="1037132" y="25755"/>
                </a:lnTo>
                <a:lnTo>
                  <a:pt x="1041095" y="22821"/>
                </a:lnTo>
                <a:lnTo>
                  <a:pt x="1043546" y="22098"/>
                </a:lnTo>
                <a:lnTo>
                  <a:pt x="1049185" y="22098"/>
                </a:lnTo>
                <a:lnTo>
                  <a:pt x="1051445" y="22758"/>
                </a:lnTo>
                <a:lnTo>
                  <a:pt x="1055014" y="25438"/>
                </a:lnTo>
                <a:lnTo>
                  <a:pt x="1055852" y="27787"/>
                </a:lnTo>
                <a:lnTo>
                  <a:pt x="1055903" y="34442"/>
                </a:lnTo>
                <a:lnTo>
                  <a:pt x="1055865" y="39052"/>
                </a:lnTo>
                <a:lnTo>
                  <a:pt x="1055865" y="47599"/>
                </a:lnTo>
                <a:lnTo>
                  <a:pt x="1054303" y="49669"/>
                </a:lnTo>
                <a:lnTo>
                  <a:pt x="1052385" y="51384"/>
                </a:lnTo>
                <a:lnTo>
                  <a:pt x="1047775" y="54089"/>
                </a:lnTo>
                <a:lnTo>
                  <a:pt x="1045184" y="54762"/>
                </a:lnTo>
                <a:lnTo>
                  <a:pt x="1039723" y="54762"/>
                </a:lnTo>
                <a:lnTo>
                  <a:pt x="1037755" y="54140"/>
                </a:lnTo>
                <a:lnTo>
                  <a:pt x="1035075" y="51638"/>
                </a:lnTo>
                <a:lnTo>
                  <a:pt x="1034415" y="49961"/>
                </a:lnTo>
                <a:lnTo>
                  <a:pt x="1034415" y="44780"/>
                </a:lnTo>
                <a:lnTo>
                  <a:pt x="1036078" y="42570"/>
                </a:lnTo>
                <a:lnTo>
                  <a:pt x="1042720" y="39865"/>
                </a:lnTo>
                <a:lnTo>
                  <a:pt x="1048207" y="39141"/>
                </a:lnTo>
                <a:lnTo>
                  <a:pt x="1055865" y="39052"/>
                </a:lnTo>
                <a:lnTo>
                  <a:pt x="1055865" y="34455"/>
                </a:lnTo>
                <a:lnTo>
                  <a:pt x="1027201" y="44386"/>
                </a:lnTo>
                <a:lnTo>
                  <a:pt x="1027201" y="50812"/>
                </a:lnTo>
                <a:lnTo>
                  <a:pt x="1037996" y="60286"/>
                </a:lnTo>
                <a:lnTo>
                  <a:pt x="1043800" y="60286"/>
                </a:lnTo>
                <a:lnTo>
                  <a:pt x="1046772" y="59639"/>
                </a:lnTo>
                <a:lnTo>
                  <a:pt x="1051864" y="57010"/>
                </a:lnTo>
                <a:lnTo>
                  <a:pt x="1054112" y="55283"/>
                </a:lnTo>
                <a:lnTo>
                  <a:pt x="1054569" y="54762"/>
                </a:lnTo>
                <a:lnTo>
                  <a:pt x="1056030" y="53124"/>
                </a:lnTo>
                <a:lnTo>
                  <a:pt x="1056335" y="59512"/>
                </a:lnTo>
                <a:lnTo>
                  <a:pt x="1063066" y="59512"/>
                </a:lnTo>
                <a:lnTo>
                  <a:pt x="1063066" y="53124"/>
                </a:lnTo>
                <a:lnTo>
                  <a:pt x="1063066" y="39052"/>
                </a:lnTo>
                <a:close/>
              </a:path>
              <a:path w="1423034" h="76200">
                <a:moveTo>
                  <a:pt x="1114069" y="34010"/>
                </a:moveTo>
                <a:lnTo>
                  <a:pt x="1113269" y="30086"/>
                </a:lnTo>
                <a:lnTo>
                  <a:pt x="1110081" y="23558"/>
                </a:lnTo>
                <a:lnTo>
                  <a:pt x="1109002" y="22390"/>
                </a:lnTo>
                <a:lnTo>
                  <a:pt x="1107782" y="21043"/>
                </a:lnTo>
                <a:lnTo>
                  <a:pt x="1106639" y="20370"/>
                </a:lnTo>
                <a:lnTo>
                  <a:pt x="1106639" y="35471"/>
                </a:lnTo>
                <a:lnTo>
                  <a:pt x="1106639" y="41630"/>
                </a:lnTo>
                <a:lnTo>
                  <a:pt x="1097153" y="54457"/>
                </a:lnTo>
                <a:lnTo>
                  <a:pt x="1091018" y="54457"/>
                </a:lnTo>
                <a:lnTo>
                  <a:pt x="1081874" y="41630"/>
                </a:lnTo>
                <a:lnTo>
                  <a:pt x="1081874" y="35471"/>
                </a:lnTo>
                <a:lnTo>
                  <a:pt x="1091018" y="22390"/>
                </a:lnTo>
                <a:lnTo>
                  <a:pt x="1097153" y="22390"/>
                </a:lnTo>
                <a:lnTo>
                  <a:pt x="1106639" y="35471"/>
                </a:lnTo>
                <a:lnTo>
                  <a:pt x="1106639" y="20370"/>
                </a:lnTo>
                <a:lnTo>
                  <a:pt x="1101826" y="17526"/>
                </a:lnTo>
                <a:lnTo>
                  <a:pt x="1098245" y="16649"/>
                </a:lnTo>
                <a:lnTo>
                  <a:pt x="1089926" y="16649"/>
                </a:lnTo>
                <a:lnTo>
                  <a:pt x="1074445" y="34010"/>
                </a:lnTo>
                <a:lnTo>
                  <a:pt x="1074445" y="43040"/>
                </a:lnTo>
                <a:lnTo>
                  <a:pt x="1089926" y="60198"/>
                </a:lnTo>
                <a:lnTo>
                  <a:pt x="1098245" y="60198"/>
                </a:lnTo>
                <a:lnTo>
                  <a:pt x="1101826" y="59334"/>
                </a:lnTo>
                <a:lnTo>
                  <a:pt x="1107782" y="55854"/>
                </a:lnTo>
                <a:lnTo>
                  <a:pt x="1109065" y="54457"/>
                </a:lnTo>
                <a:lnTo>
                  <a:pt x="1110081" y="53365"/>
                </a:lnTo>
                <a:lnTo>
                  <a:pt x="1113269" y="46888"/>
                </a:lnTo>
                <a:lnTo>
                  <a:pt x="1114069" y="43040"/>
                </a:lnTo>
                <a:lnTo>
                  <a:pt x="1114069" y="34010"/>
                </a:lnTo>
                <a:close/>
              </a:path>
              <a:path w="1423034" h="76200">
                <a:moveTo>
                  <a:pt x="1190625" y="23050"/>
                </a:moveTo>
                <a:lnTo>
                  <a:pt x="1190599" y="15379"/>
                </a:lnTo>
                <a:lnTo>
                  <a:pt x="1189799" y="12166"/>
                </a:lnTo>
                <a:lnTo>
                  <a:pt x="1187056" y="7810"/>
                </a:lnTo>
                <a:lnTo>
                  <a:pt x="1186459" y="6845"/>
                </a:lnTo>
                <a:lnTo>
                  <a:pt x="1184186" y="4838"/>
                </a:lnTo>
                <a:lnTo>
                  <a:pt x="1182776" y="4178"/>
                </a:lnTo>
                <a:lnTo>
                  <a:pt x="1182776" y="15379"/>
                </a:lnTo>
                <a:lnTo>
                  <a:pt x="1182725" y="23050"/>
                </a:lnTo>
                <a:lnTo>
                  <a:pt x="1181684" y="25666"/>
                </a:lnTo>
                <a:lnTo>
                  <a:pt x="1177340" y="29260"/>
                </a:lnTo>
                <a:lnTo>
                  <a:pt x="1174508" y="30162"/>
                </a:lnTo>
                <a:lnTo>
                  <a:pt x="1158392" y="30162"/>
                </a:lnTo>
                <a:lnTo>
                  <a:pt x="1158392" y="7810"/>
                </a:lnTo>
                <a:lnTo>
                  <a:pt x="1174470" y="7810"/>
                </a:lnTo>
                <a:lnTo>
                  <a:pt x="1177302" y="8737"/>
                </a:lnTo>
                <a:lnTo>
                  <a:pt x="1181684" y="12484"/>
                </a:lnTo>
                <a:lnTo>
                  <a:pt x="1182776" y="15379"/>
                </a:lnTo>
                <a:lnTo>
                  <a:pt x="1182776" y="4178"/>
                </a:lnTo>
                <a:lnTo>
                  <a:pt x="1178433" y="2095"/>
                </a:lnTo>
                <a:lnTo>
                  <a:pt x="1175194" y="1422"/>
                </a:lnTo>
                <a:lnTo>
                  <a:pt x="1150620" y="1422"/>
                </a:lnTo>
                <a:lnTo>
                  <a:pt x="1150620" y="59512"/>
                </a:lnTo>
                <a:lnTo>
                  <a:pt x="1158392" y="59512"/>
                </a:lnTo>
                <a:lnTo>
                  <a:pt x="1158392" y="36588"/>
                </a:lnTo>
                <a:lnTo>
                  <a:pt x="1175194" y="36588"/>
                </a:lnTo>
                <a:lnTo>
                  <a:pt x="1178433" y="35928"/>
                </a:lnTo>
                <a:lnTo>
                  <a:pt x="1184186" y="33286"/>
                </a:lnTo>
                <a:lnTo>
                  <a:pt x="1186459" y="31343"/>
                </a:lnTo>
                <a:lnTo>
                  <a:pt x="1187221" y="30162"/>
                </a:lnTo>
                <a:lnTo>
                  <a:pt x="1189799" y="26225"/>
                </a:lnTo>
                <a:lnTo>
                  <a:pt x="1190625" y="23050"/>
                </a:lnTo>
                <a:close/>
              </a:path>
              <a:path w="1423034" h="76200">
                <a:moveTo>
                  <a:pt x="1230871" y="0"/>
                </a:moveTo>
                <a:lnTo>
                  <a:pt x="1222489" y="0"/>
                </a:lnTo>
                <a:lnTo>
                  <a:pt x="1213726" y="11607"/>
                </a:lnTo>
                <a:lnTo>
                  <a:pt x="1219301" y="11607"/>
                </a:lnTo>
                <a:lnTo>
                  <a:pt x="1230871" y="0"/>
                </a:lnTo>
                <a:close/>
              </a:path>
              <a:path w="1423034" h="76200">
                <a:moveTo>
                  <a:pt x="1235748" y="17475"/>
                </a:moveTo>
                <a:lnTo>
                  <a:pt x="1228496" y="17475"/>
                </a:lnTo>
                <a:lnTo>
                  <a:pt x="1228496" y="47256"/>
                </a:lnTo>
                <a:lnTo>
                  <a:pt x="1227201" y="48983"/>
                </a:lnTo>
                <a:lnTo>
                  <a:pt x="1225435" y="50520"/>
                </a:lnTo>
                <a:lnTo>
                  <a:pt x="1221232" y="53111"/>
                </a:lnTo>
                <a:lnTo>
                  <a:pt x="1218577" y="53771"/>
                </a:lnTo>
                <a:lnTo>
                  <a:pt x="1213142" y="53771"/>
                </a:lnTo>
                <a:lnTo>
                  <a:pt x="1207084" y="45834"/>
                </a:lnTo>
                <a:lnTo>
                  <a:pt x="1207084" y="17475"/>
                </a:lnTo>
                <a:lnTo>
                  <a:pt x="1199832" y="17475"/>
                </a:lnTo>
                <a:lnTo>
                  <a:pt x="1199832" y="49669"/>
                </a:lnTo>
                <a:lnTo>
                  <a:pt x="1200912" y="53403"/>
                </a:lnTo>
                <a:lnTo>
                  <a:pt x="1205230" y="58813"/>
                </a:lnTo>
                <a:lnTo>
                  <a:pt x="1208735" y="60159"/>
                </a:lnTo>
                <a:lnTo>
                  <a:pt x="1217307" y="60159"/>
                </a:lnTo>
                <a:lnTo>
                  <a:pt x="1220393" y="59385"/>
                </a:lnTo>
                <a:lnTo>
                  <a:pt x="1225321" y="56311"/>
                </a:lnTo>
                <a:lnTo>
                  <a:pt x="1227226" y="54711"/>
                </a:lnTo>
                <a:lnTo>
                  <a:pt x="1227975" y="53771"/>
                </a:lnTo>
                <a:lnTo>
                  <a:pt x="1228572" y="53035"/>
                </a:lnTo>
                <a:lnTo>
                  <a:pt x="1228788" y="59512"/>
                </a:lnTo>
                <a:lnTo>
                  <a:pt x="1235748" y="59512"/>
                </a:lnTo>
                <a:lnTo>
                  <a:pt x="1235748" y="53035"/>
                </a:lnTo>
                <a:lnTo>
                  <a:pt x="1235748" y="17475"/>
                </a:lnTo>
                <a:close/>
              </a:path>
              <a:path w="1423034" h="76200">
                <a:moveTo>
                  <a:pt x="1287056" y="33401"/>
                </a:moveTo>
                <a:lnTo>
                  <a:pt x="1286421" y="29679"/>
                </a:lnTo>
                <a:lnTo>
                  <a:pt x="1283677" y="23228"/>
                </a:lnTo>
                <a:lnTo>
                  <a:pt x="1283119" y="22529"/>
                </a:lnTo>
                <a:lnTo>
                  <a:pt x="1281747" y="20802"/>
                </a:lnTo>
                <a:lnTo>
                  <a:pt x="1279677" y="19469"/>
                </a:lnTo>
                <a:lnTo>
                  <a:pt x="1279677" y="33401"/>
                </a:lnTo>
                <a:lnTo>
                  <a:pt x="1279677" y="43611"/>
                </a:lnTo>
                <a:lnTo>
                  <a:pt x="1278699" y="47510"/>
                </a:lnTo>
                <a:lnTo>
                  <a:pt x="1274787" y="52997"/>
                </a:lnTo>
                <a:lnTo>
                  <a:pt x="1271905" y="54381"/>
                </a:lnTo>
                <a:lnTo>
                  <a:pt x="1265237" y="54381"/>
                </a:lnTo>
                <a:lnTo>
                  <a:pt x="1262811" y="53682"/>
                </a:lnTo>
                <a:lnTo>
                  <a:pt x="1262634" y="53555"/>
                </a:lnTo>
                <a:lnTo>
                  <a:pt x="1258900" y="50888"/>
                </a:lnTo>
                <a:lnTo>
                  <a:pt x="1257363" y="49123"/>
                </a:lnTo>
                <a:lnTo>
                  <a:pt x="1256245" y="46990"/>
                </a:lnTo>
                <a:lnTo>
                  <a:pt x="1256245" y="30810"/>
                </a:lnTo>
                <a:lnTo>
                  <a:pt x="1265821" y="22529"/>
                </a:lnTo>
                <a:lnTo>
                  <a:pt x="1272413" y="22529"/>
                </a:lnTo>
                <a:lnTo>
                  <a:pt x="1275105" y="23901"/>
                </a:lnTo>
                <a:lnTo>
                  <a:pt x="1278763" y="29425"/>
                </a:lnTo>
                <a:lnTo>
                  <a:pt x="1279677" y="33401"/>
                </a:lnTo>
                <a:lnTo>
                  <a:pt x="1279677" y="19469"/>
                </a:lnTo>
                <a:lnTo>
                  <a:pt x="1276743" y="17551"/>
                </a:lnTo>
                <a:lnTo>
                  <a:pt x="1273784" y="16738"/>
                </a:lnTo>
                <a:lnTo>
                  <a:pt x="1267155" y="16738"/>
                </a:lnTo>
                <a:lnTo>
                  <a:pt x="1264373" y="17437"/>
                </a:lnTo>
                <a:lnTo>
                  <a:pt x="1259624" y="20193"/>
                </a:lnTo>
                <a:lnTo>
                  <a:pt x="1257706" y="21996"/>
                </a:lnTo>
                <a:lnTo>
                  <a:pt x="1256245" y="24206"/>
                </a:lnTo>
                <a:lnTo>
                  <a:pt x="1256245" y="1422"/>
                </a:lnTo>
                <a:lnTo>
                  <a:pt x="1249032" y="1422"/>
                </a:lnTo>
                <a:lnTo>
                  <a:pt x="1249032" y="59512"/>
                </a:lnTo>
                <a:lnTo>
                  <a:pt x="1255763" y="59512"/>
                </a:lnTo>
                <a:lnTo>
                  <a:pt x="1256157" y="53555"/>
                </a:lnTo>
                <a:lnTo>
                  <a:pt x="1257541" y="55651"/>
                </a:lnTo>
                <a:lnTo>
                  <a:pt x="1259319" y="57302"/>
                </a:lnTo>
                <a:lnTo>
                  <a:pt x="1263688" y="59690"/>
                </a:lnTo>
                <a:lnTo>
                  <a:pt x="1266342" y="60286"/>
                </a:lnTo>
                <a:lnTo>
                  <a:pt x="1273009" y="60286"/>
                </a:lnTo>
                <a:lnTo>
                  <a:pt x="1276121" y="59474"/>
                </a:lnTo>
                <a:lnTo>
                  <a:pt x="1281417" y="56184"/>
                </a:lnTo>
                <a:lnTo>
                  <a:pt x="1282928" y="54381"/>
                </a:lnTo>
                <a:lnTo>
                  <a:pt x="1283462" y="53746"/>
                </a:lnTo>
                <a:lnTo>
                  <a:pt x="1286370" y="47282"/>
                </a:lnTo>
                <a:lnTo>
                  <a:pt x="1287043" y="43611"/>
                </a:lnTo>
                <a:lnTo>
                  <a:pt x="1287056" y="33401"/>
                </a:lnTo>
                <a:close/>
              </a:path>
              <a:path w="1423034" h="76200">
                <a:moveTo>
                  <a:pt x="1313827" y="53644"/>
                </a:moveTo>
                <a:lnTo>
                  <a:pt x="1309319" y="53644"/>
                </a:lnTo>
                <a:lnTo>
                  <a:pt x="1307706" y="52946"/>
                </a:lnTo>
                <a:lnTo>
                  <a:pt x="1306347" y="50190"/>
                </a:lnTo>
                <a:lnTo>
                  <a:pt x="1306106" y="48768"/>
                </a:lnTo>
                <a:lnTo>
                  <a:pt x="1306017" y="1422"/>
                </a:lnTo>
                <a:lnTo>
                  <a:pt x="1298854" y="1422"/>
                </a:lnTo>
                <a:lnTo>
                  <a:pt x="1298854" y="48768"/>
                </a:lnTo>
                <a:lnTo>
                  <a:pt x="1299184" y="51206"/>
                </a:lnTo>
                <a:lnTo>
                  <a:pt x="1300505" y="55257"/>
                </a:lnTo>
                <a:lnTo>
                  <a:pt x="1301737" y="56819"/>
                </a:lnTo>
                <a:lnTo>
                  <a:pt x="1305369" y="58978"/>
                </a:lnTo>
                <a:lnTo>
                  <a:pt x="1307985" y="59512"/>
                </a:lnTo>
                <a:lnTo>
                  <a:pt x="1313827" y="59512"/>
                </a:lnTo>
                <a:lnTo>
                  <a:pt x="1313827" y="53644"/>
                </a:lnTo>
                <a:close/>
              </a:path>
              <a:path w="1423034" h="76200">
                <a:moveTo>
                  <a:pt x="1329385" y="17475"/>
                </a:moveTo>
                <a:lnTo>
                  <a:pt x="1322184" y="17475"/>
                </a:lnTo>
                <a:lnTo>
                  <a:pt x="1322184" y="59512"/>
                </a:lnTo>
                <a:lnTo>
                  <a:pt x="1329385" y="59512"/>
                </a:lnTo>
                <a:lnTo>
                  <a:pt x="1329385" y="17475"/>
                </a:lnTo>
                <a:close/>
              </a:path>
              <a:path w="1423034" h="76200">
                <a:moveTo>
                  <a:pt x="1330299" y="4178"/>
                </a:moveTo>
                <a:lnTo>
                  <a:pt x="1329880" y="3175"/>
                </a:lnTo>
                <a:lnTo>
                  <a:pt x="1328216" y="1600"/>
                </a:lnTo>
                <a:lnTo>
                  <a:pt x="1327124" y="1206"/>
                </a:lnTo>
                <a:lnTo>
                  <a:pt x="1324419" y="1206"/>
                </a:lnTo>
                <a:lnTo>
                  <a:pt x="1323327" y="1600"/>
                </a:lnTo>
                <a:lnTo>
                  <a:pt x="1321689" y="3175"/>
                </a:lnTo>
                <a:lnTo>
                  <a:pt x="1321282" y="4178"/>
                </a:lnTo>
                <a:lnTo>
                  <a:pt x="1321282" y="6591"/>
                </a:lnTo>
                <a:lnTo>
                  <a:pt x="1321689" y="7594"/>
                </a:lnTo>
                <a:lnTo>
                  <a:pt x="1323327" y="9182"/>
                </a:lnTo>
                <a:lnTo>
                  <a:pt x="1324419" y="9575"/>
                </a:lnTo>
                <a:lnTo>
                  <a:pt x="1327124" y="9575"/>
                </a:lnTo>
                <a:lnTo>
                  <a:pt x="1328216" y="9182"/>
                </a:lnTo>
                <a:lnTo>
                  <a:pt x="1329880" y="7594"/>
                </a:lnTo>
                <a:lnTo>
                  <a:pt x="1330299" y="6591"/>
                </a:lnTo>
                <a:lnTo>
                  <a:pt x="1330299" y="4178"/>
                </a:lnTo>
                <a:close/>
              </a:path>
              <a:path w="1423034" h="76200">
                <a:moveTo>
                  <a:pt x="1378394" y="45008"/>
                </a:moveTo>
                <a:lnTo>
                  <a:pt x="1371257" y="45008"/>
                </a:lnTo>
                <a:lnTo>
                  <a:pt x="1371180" y="48094"/>
                </a:lnTo>
                <a:lnTo>
                  <a:pt x="1370177" y="50431"/>
                </a:lnTo>
                <a:lnTo>
                  <a:pt x="1366329" y="53619"/>
                </a:lnTo>
                <a:lnTo>
                  <a:pt x="1363802" y="54419"/>
                </a:lnTo>
                <a:lnTo>
                  <a:pt x="1358036" y="54419"/>
                </a:lnTo>
                <a:lnTo>
                  <a:pt x="1348574" y="41948"/>
                </a:lnTo>
                <a:lnTo>
                  <a:pt x="1348574" y="33515"/>
                </a:lnTo>
                <a:lnTo>
                  <a:pt x="1349578" y="29578"/>
                </a:lnTo>
                <a:lnTo>
                  <a:pt x="1353604" y="23964"/>
                </a:lnTo>
                <a:lnTo>
                  <a:pt x="1356652" y="22567"/>
                </a:lnTo>
                <a:lnTo>
                  <a:pt x="1363802" y="22567"/>
                </a:lnTo>
                <a:lnTo>
                  <a:pt x="1366240" y="23342"/>
                </a:lnTo>
                <a:lnTo>
                  <a:pt x="1369822" y="26454"/>
                </a:lnTo>
                <a:lnTo>
                  <a:pt x="1370799" y="28575"/>
                </a:lnTo>
                <a:lnTo>
                  <a:pt x="1370965" y="31280"/>
                </a:lnTo>
                <a:lnTo>
                  <a:pt x="1378077" y="31280"/>
                </a:lnTo>
                <a:lnTo>
                  <a:pt x="1363865" y="16738"/>
                </a:lnTo>
                <a:lnTo>
                  <a:pt x="1356715" y="16738"/>
                </a:lnTo>
                <a:lnTo>
                  <a:pt x="1341145" y="43408"/>
                </a:lnTo>
                <a:lnTo>
                  <a:pt x="1341970" y="47434"/>
                </a:lnTo>
                <a:lnTo>
                  <a:pt x="1345285" y="53848"/>
                </a:lnTo>
                <a:lnTo>
                  <a:pt x="1347584" y="56248"/>
                </a:lnTo>
                <a:lnTo>
                  <a:pt x="1353451" y="59448"/>
                </a:lnTo>
                <a:lnTo>
                  <a:pt x="1356817" y="60248"/>
                </a:lnTo>
                <a:lnTo>
                  <a:pt x="1363903" y="60248"/>
                </a:lnTo>
                <a:lnTo>
                  <a:pt x="1366913" y="59690"/>
                </a:lnTo>
                <a:lnTo>
                  <a:pt x="1372222" y="57442"/>
                </a:lnTo>
                <a:lnTo>
                  <a:pt x="1374343" y="55753"/>
                </a:lnTo>
                <a:lnTo>
                  <a:pt x="1375257" y="54419"/>
                </a:lnTo>
                <a:lnTo>
                  <a:pt x="1377467" y="51231"/>
                </a:lnTo>
                <a:lnTo>
                  <a:pt x="1378305" y="48399"/>
                </a:lnTo>
                <a:lnTo>
                  <a:pt x="1378394" y="45008"/>
                </a:lnTo>
                <a:close/>
              </a:path>
              <a:path w="1423034" h="76200">
                <a:moveTo>
                  <a:pt x="1422730" y="39052"/>
                </a:moveTo>
                <a:lnTo>
                  <a:pt x="1408277" y="16738"/>
                </a:lnTo>
                <a:lnTo>
                  <a:pt x="1402740" y="16738"/>
                </a:lnTo>
                <a:lnTo>
                  <a:pt x="1388808" y="27787"/>
                </a:lnTo>
                <a:lnTo>
                  <a:pt x="1388808" y="31242"/>
                </a:lnTo>
                <a:lnTo>
                  <a:pt x="1395793" y="31242"/>
                </a:lnTo>
                <a:lnTo>
                  <a:pt x="1395920" y="27787"/>
                </a:lnTo>
                <a:lnTo>
                  <a:pt x="1396796" y="25755"/>
                </a:lnTo>
                <a:lnTo>
                  <a:pt x="1400759" y="22821"/>
                </a:lnTo>
                <a:lnTo>
                  <a:pt x="1403210" y="22098"/>
                </a:lnTo>
                <a:lnTo>
                  <a:pt x="1408849" y="22098"/>
                </a:lnTo>
                <a:lnTo>
                  <a:pt x="1411109" y="22758"/>
                </a:lnTo>
                <a:lnTo>
                  <a:pt x="1414678" y="25438"/>
                </a:lnTo>
                <a:lnTo>
                  <a:pt x="1415516" y="27787"/>
                </a:lnTo>
                <a:lnTo>
                  <a:pt x="1415567" y="34442"/>
                </a:lnTo>
                <a:lnTo>
                  <a:pt x="1415529" y="39052"/>
                </a:lnTo>
                <a:lnTo>
                  <a:pt x="1415529" y="47599"/>
                </a:lnTo>
                <a:lnTo>
                  <a:pt x="1413967" y="49669"/>
                </a:lnTo>
                <a:lnTo>
                  <a:pt x="1412036" y="51384"/>
                </a:lnTo>
                <a:lnTo>
                  <a:pt x="1407439" y="54089"/>
                </a:lnTo>
                <a:lnTo>
                  <a:pt x="1404835" y="54762"/>
                </a:lnTo>
                <a:lnTo>
                  <a:pt x="1399387" y="54762"/>
                </a:lnTo>
                <a:lnTo>
                  <a:pt x="1397419" y="54140"/>
                </a:lnTo>
                <a:lnTo>
                  <a:pt x="1394739" y="51638"/>
                </a:lnTo>
                <a:lnTo>
                  <a:pt x="1394066" y="49961"/>
                </a:lnTo>
                <a:lnTo>
                  <a:pt x="1394066" y="44780"/>
                </a:lnTo>
                <a:lnTo>
                  <a:pt x="1395742" y="42570"/>
                </a:lnTo>
                <a:lnTo>
                  <a:pt x="1402372" y="39865"/>
                </a:lnTo>
                <a:lnTo>
                  <a:pt x="1407871" y="39141"/>
                </a:lnTo>
                <a:lnTo>
                  <a:pt x="1415529" y="39052"/>
                </a:lnTo>
                <a:lnTo>
                  <a:pt x="1415529" y="34455"/>
                </a:lnTo>
                <a:lnTo>
                  <a:pt x="1386865" y="44386"/>
                </a:lnTo>
                <a:lnTo>
                  <a:pt x="1386865" y="50812"/>
                </a:lnTo>
                <a:lnTo>
                  <a:pt x="1397660" y="60286"/>
                </a:lnTo>
                <a:lnTo>
                  <a:pt x="1403464" y="60286"/>
                </a:lnTo>
                <a:lnTo>
                  <a:pt x="1406423" y="59639"/>
                </a:lnTo>
                <a:lnTo>
                  <a:pt x="1411528" y="57010"/>
                </a:lnTo>
                <a:lnTo>
                  <a:pt x="1413776" y="55283"/>
                </a:lnTo>
                <a:lnTo>
                  <a:pt x="1414233" y="54762"/>
                </a:lnTo>
                <a:lnTo>
                  <a:pt x="1415681" y="53124"/>
                </a:lnTo>
                <a:lnTo>
                  <a:pt x="1415999" y="59512"/>
                </a:lnTo>
                <a:lnTo>
                  <a:pt x="1422730" y="59512"/>
                </a:lnTo>
                <a:lnTo>
                  <a:pt x="1422730" y="53124"/>
                </a:lnTo>
                <a:lnTo>
                  <a:pt x="1422730" y="39052"/>
                </a:lnTo>
                <a:close/>
              </a:path>
            </a:pathLst>
          </a:custGeom>
          <a:solidFill>
            <a:srgbClr val="000000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552117" y="7228546"/>
            <a:ext cx="920115" cy="321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3000"/>
              </a:lnSpc>
            </a:pPr>
            <a:r>
              <a:rPr sz="1000" spc="15" dirty="0">
                <a:solidFill>
                  <a:srgbClr val="43141A"/>
                </a:solidFill>
                <a:latin typeface="Mulish"/>
                <a:cs typeface="Mulish"/>
              </a:rPr>
              <a:t>Rating: ‘A’ </a:t>
            </a:r>
            <a:r>
              <a:rPr sz="1000" spc="20" dirty="0">
                <a:solidFill>
                  <a:srgbClr val="43141A"/>
                </a:solidFill>
                <a:latin typeface="Mulish"/>
                <a:cs typeface="Mulish"/>
              </a:rPr>
              <a:t> </a:t>
            </a:r>
            <a:r>
              <a:rPr sz="1000" spc="25" dirty="0">
                <a:solidFill>
                  <a:srgbClr val="43141A"/>
                </a:solidFill>
                <a:latin typeface="Mulish"/>
                <a:cs typeface="Mulish"/>
              </a:rPr>
              <a:t>Pe</a:t>
            </a:r>
            <a:r>
              <a:rPr sz="1000" spc="15" dirty="0">
                <a:solidFill>
                  <a:srgbClr val="43141A"/>
                </a:solidFill>
                <a:latin typeface="Mulish"/>
                <a:cs typeface="Mulish"/>
              </a:rPr>
              <a:t>rs</a:t>
            </a:r>
            <a:r>
              <a:rPr sz="1000" spc="20" dirty="0">
                <a:solidFill>
                  <a:srgbClr val="43141A"/>
                </a:solidFill>
                <a:latin typeface="Mulish"/>
                <a:cs typeface="Mulish"/>
              </a:rPr>
              <a:t>p</a:t>
            </a:r>
            <a:r>
              <a:rPr sz="1000" spc="15" dirty="0">
                <a:solidFill>
                  <a:srgbClr val="43141A"/>
                </a:solidFill>
                <a:latin typeface="Mulish"/>
                <a:cs typeface="Mulish"/>
              </a:rPr>
              <a:t>e</a:t>
            </a:r>
            <a:r>
              <a:rPr sz="1000" spc="20" dirty="0">
                <a:solidFill>
                  <a:srgbClr val="43141A"/>
                </a:solidFill>
                <a:latin typeface="Mulish"/>
                <a:cs typeface="Mulish"/>
              </a:rPr>
              <a:t>c</a:t>
            </a:r>
            <a:r>
              <a:rPr sz="1000" spc="5" dirty="0">
                <a:solidFill>
                  <a:srgbClr val="43141A"/>
                </a:solidFill>
                <a:latin typeface="Mulish"/>
                <a:cs typeface="Mulish"/>
              </a:rPr>
              <a:t>t</a:t>
            </a:r>
            <a:r>
              <a:rPr sz="1000" spc="10" dirty="0">
                <a:solidFill>
                  <a:srgbClr val="43141A"/>
                </a:solidFill>
                <a:latin typeface="Mulish"/>
                <a:cs typeface="Mulish"/>
              </a:rPr>
              <a:t>i</a:t>
            </a:r>
            <a:r>
              <a:rPr sz="1000" spc="15" dirty="0">
                <a:solidFill>
                  <a:srgbClr val="43141A"/>
                </a:solidFill>
                <a:latin typeface="Mulish"/>
                <a:cs typeface="Mulish"/>
              </a:rPr>
              <a:t>v</a:t>
            </a:r>
            <a:r>
              <a:rPr sz="1000" spc="20" dirty="0">
                <a:solidFill>
                  <a:srgbClr val="43141A"/>
                </a:solidFill>
                <a:latin typeface="Mulish"/>
                <a:cs typeface="Mulish"/>
              </a:rPr>
              <a:t>a</a:t>
            </a:r>
            <a:r>
              <a:rPr sz="1000" spc="5" dirty="0">
                <a:solidFill>
                  <a:srgbClr val="43141A"/>
                </a:solidFill>
                <a:latin typeface="Mulish"/>
                <a:cs typeface="Mulish"/>
              </a:rPr>
              <a:t>:</a:t>
            </a:r>
            <a:r>
              <a:rPr sz="1000" spc="-30" dirty="0">
                <a:solidFill>
                  <a:srgbClr val="43141A"/>
                </a:solidFill>
                <a:latin typeface="Mulish"/>
                <a:cs typeface="Mulish"/>
              </a:rPr>
              <a:t> </a:t>
            </a:r>
            <a:r>
              <a:rPr sz="1000" spc="20" dirty="0">
                <a:solidFill>
                  <a:srgbClr val="43141A"/>
                </a:solidFill>
                <a:latin typeface="Mulish"/>
                <a:cs typeface="Mulish"/>
              </a:rPr>
              <a:t>E</a:t>
            </a:r>
            <a:r>
              <a:rPr sz="1000" spc="15" dirty="0">
                <a:solidFill>
                  <a:srgbClr val="43141A"/>
                </a:solidFill>
                <a:latin typeface="Mulish"/>
                <a:cs typeface="Mulish"/>
              </a:rPr>
              <a:t>s</a:t>
            </a:r>
            <a:endParaRPr sz="1000">
              <a:latin typeface="Mulish"/>
              <a:cs typeface="Mulish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6548602"/>
            <a:ext cx="13157200" cy="1325880"/>
            <a:chOff x="0" y="6548602"/>
            <a:chExt cx="13157200" cy="1325880"/>
          </a:xfrm>
        </p:grpSpPr>
        <p:sp>
          <p:nvSpPr>
            <p:cNvPr id="6" name="object 6"/>
            <p:cNvSpPr/>
            <p:nvPr/>
          </p:nvSpPr>
          <p:spPr>
            <a:xfrm>
              <a:off x="5335246" y="7286107"/>
              <a:ext cx="934719" cy="193040"/>
            </a:xfrm>
            <a:custGeom>
              <a:avLst/>
              <a:gdLst/>
              <a:ahLst/>
              <a:cxnLst/>
              <a:rect l="l" t="t" r="r" b="b"/>
              <a:pathLst>
                <a:path w="934720" h="193040">
                  <a:moveTo>
                    <a:pt x="316508" y="192633"/>
                  </a:moveTo>
                  <a:lnTo>
                    <a:pt x="286746" y="187605"/>
                  </a:lnTo>
                  <a:lnTo>
                    <a:pt x="264654" y="173875"/>
                  </a:lnTo>
                  <a:lnTo>
                    <a:pt x="250905" y="153471"/>
                  </a:lnTo>
                  <a:lnTo>
                    <a:pt x="246173" y="128422"/>
                  </a:lnTo>
                  <a:lnTo>
                    <a:pt x="250804" y="102161"/>
                  </a:lnTo>
                  <a:lnTo>
                    <a:pt x="264385" y="81136"/>
                  </a:lnTo>
                  <a:lnTo>
                    <a:pt x="286443" y="67177"/>
                  </a:lnTo>
                  <a:lnTo>
                    <a:pt x="316508" y="62117"/>
                  </a:lnTo>
                  <a:lnTo>
                    <a:pt x="346349" y="66959"/>
                  </a:lnTo>
                  <a:lnTo>
                    <a:pt x="352002" y="70492"/>
                  </a:lnTo>
                  <a:lnTo>
                    <a:pt x="309331" y="70492"/>
                  </a:lnTo>
                  <a:lnTo>
                    <a:pt x="294405" y="74429"/>
                  </a:lnTo>
                  <a:lnTo>
                    <a:pt x="281430" y="84713"/>
                  </a:lnTo>
                  <a:lnTo>
                    <a:pt x="272896" y="102194"/>
                  </a:lnTo>
                  <a:lnTo>
                    <a:pt x="271293" y="127724"/>
                  </a:lnTo>
                  <a:lnTo>
                    <a:pt x="275935" y="149316"/>
                  </a:lnTo>
                  <a:lnTo>
                    <a:pt x="285826" y="168030"/>
                  </a:lnTo>
                  <a:lnTo>
                    <a:pt x="301369" y="180724"/>
                  </a:lnTo>
                  <a:lnTo>
                    <a:pt x="322512" y="184183"/>
                  </a:lnTo>
                  <a:lnTo>
                    <a:pt x="322250" y="184257"/>
                  </a:lnTo>
                  <a:lnTo>
                    <a:pt x="351437" y="184257"/>
                  </a:lnTo>
                  <a:lnTo>
                    <a:pt x="346046" y="187682"/>
                  </a:lnTo>
                  <a:lnTo>
                    <a:pt x="316508" y="192633"/>
                  </a:lnTo>
                  <a:close/>
                </a:path>
                <a:path w="934720" h="193040">
                  <a:moveTo>
                    <a:pt x="351437" y="184257"/>
                  </a:moveTo>
                  <a:lnTo>
                    <a:pt x="322968" y="184257"/>
                  </a:lnTo>
                  <a:lnTo>
                    <a:pt x="322512" y="184183"/>
                  </a:lnTo>
                  <a:lnTo>
                    <a:pt x="337782" y="179830"/>
                  </a:lnTo>
                  <a:lnTo>
                    <a:pt x="350689" y="169252"/>
                  </a:lnTo>
                  <a:lnTo>
                    <a:pt x="358887" y="151868"/>
                  </a:lnTo>
                  <a:lnTo>
                    <a:pt x="360288" y="127026"/>
                  </a:lnTo>
                  <a:lnTo>
                    <a:pt x="355556" y="105139"/>
                  </a:lnTo>
                  <a:lnTo>
                    <a:pt x="345575" y="86458"/>
                  </a:lnTo>
                  <a:lnTo>
                    <a:pt x="330212" y="73927"/>
                  </a:lnTo>
                  <a:lnTo>
                    <a:pt x="309331" y="70492"/>
                  </a:lnTo>
                  <a:lnTo>
                    <a:pt x="352002" y="70492"/>
                  </a:lnTo>
                  <a:lnTo>
                    <a:pt x="367914" y="80438"/>
                  </a:lnTo>
                  <a:lnTo>
                    <a:pt x="381001" y="100984"/>
                  </a:lnTo>
                  <a:lnTo>
                    <a:pt x="385408" y="127026"/>
                  </a:lnTo>
                  <a:lnTo>
                    <a:pt x="380900" y="153177"/>
                  </a:lnTo>
                  <a:lnTo>
                    <a:pt x="367645" y="173963"/>
                  </a:lnTo>
                  <a:lnTo>
                    <a:pt x="351437" y="184257"/>
                  </a:lnTo>
                  <a:close/>
                </a:path>
                <a:path w="934720" h="193040">
                  <a:moveTo>
                    <a:pt x="322968" y="184257"/>
                  </a:moveTo>
                  <a:lnTo>
                    <a:pt x="322250" y="184257"/>
                  </a:lnTo>
                  <a:lnTo>
                    <a:pt x="322512" y="184183"/>
                  </a:lnTo>
                  <a:lnTo>
                    <a:pt x="322968" y="184257"/>
                  </a:lnTo>
                  <a:close/>
                </a:path>
                <a:path w="934720" h="193040">
                  <a:moveTo>
                    <a:pt x="828951" y="68398"/>
                  </a:moveTo>
                  <a:lnTo>
                    <a:pt x="826798" y="67002"/>
                  </a:lnTo>
                  <a:lnTo>
                    <a:pt x="825363" y="64211"/>
                  </a:lnTo>
                  <a:lnTo>
                    <a:pt x="826798" y="62117"/>
                  </a:lnTo>
                  <a:lnTo>
                    <a:pt x="834704" y="57809"/>
                  </a:lnTo>
                  <a:lnTo>
                    <a:pt x="841601" y="52258"/>
                  </a:lnTo>
                  <a:lnTo>
                    <a:pt x="846479" y="45530"/>
                  </a:lnTo>
                  <a:lnTo>
                    <a:pt x="848329" y="37689"/>
                  </a:lnTo>
                  <a:lnTo>
                    <a:pt x="848329" y="26521"/>
                  </a:lnTo>
                  <a:lnTo>
                    <a:pt x="838281" y="21636"/>
                  </a:lnTo>
                  <a:lnTo>
                    <a:pt x="829669" y="21636"/>
                  </a:lnTo>
                  <a:lnTo>
                    <a:pt x="826080" y="18146"/>
                  </a:lnTo>
                  <a:lnTo>
                    <a:pt x="826080" y="9771"/>
                  </a:lnTo>
                  <a:lnTo>
                    <a:pt x="827516" y="2093"/>
                  </a:lnTo>
                  <a:lnTo>
                    <a:pt x="839717" y="2093"/>
                  </a:lnTo>
                  <a:lnTo>
                    <a:pt x="848340" y="4285"/>
                  </a:lnTo>
                  <a:lnTo>
                    <a:pt x="855417" y="10207"/>
                  </a:lnTo>
                  <a:lnTo>
                    <a:pt x="860205" y="18877"/>
                  </a:lnTo>
                  <a:lnTo>
                    <a:pt x="861966" y="29313"/>
                  </a:lnTo>
                  <a:lnTo>
                    <a:pt x="861966" y="30011"/>
                  </a:lnTo>
                  <a:lnTo>
                    <a:pt x="859330" y="43468"/>
                  </a:lnTo>
                  <a:lnTo>
                    <a:pt x="852187" y="54439"/>
                  </a:lnTo>
                  <a:lnTo>
                    <a:pt x="841679" y="62793"/>
                  </a:lnTo>
                  <a:lnTo>
                    <a:pt x="828951" y="68398"/>
                  </a:lnTo>
                  <a:close/>
                </a:path>
                <a:path w="934720" h="193040">
                  <a:moveTo>
                    <a:pt x="918936" y="184257"/>
                  </a:moveTo>
                  <a:lnTo>
                    <a:pt x="889956" y="184257"/>
                  </a:lnTo>
                  <a:lnTo>
                    <a:pt x="899734" y="182949"/>
                  </a:lnTo>
                  <a:lnTo>
                    <a:pt x="907181" y="179110"/>
                  </a:lnTo>
                  <a:lnTo>
                    <a:pt x="911958" y="172774"/>
                  </a:lnTo>
                  <a:lnTo>
                    <a:pt x="913563" y="164420"/>
                  </a:lnTo>
                  <a:lnTo>
                    <a:pt x="913525" y="163057"/>
                  </a:lnTo>
                  <a:lnTo>
                    <a:pt x="880626" y="131213"/>
                  </a:lnTo>
                  <a:lnTo>
                    <a:pt x="870896" y="125728"/>
                  </a:lnTo>
                  <a:lnTo>
                    <a:pt x="862952" y="119087"/>
                  </a:lnTo>
                  <a:lnTo>
                    <a:pt x="857514" y="109915"/>
                  </a:lnTo>
                  <a:lnTo>
                    <a:pt x="855506" y="97014"/>
                  </a:lnTo>
                  <a:lnTo>
                    <a:pt x="858422" y="83022"/>
                  </a:lnTo>
                  <a:lnTo>
                    <a:pt x="866990" y="71975"/>
                  </a:lnTo>
                  <a:lnTo>
                    <a:pt x="880940" y="64723"/>
                  </a:lnTo>
                  <a:lnTo>
                    <a:pt x="900004" y="62117"/>
                  </a:lnTo>
                  <a:lnTo>
                    <a:pt x="907080" y="62575"/>
                  </a:lnTo>
                  <a:lnTo>
                    <a:pt x="913551" y="63687"/>
                  </a:lnTo>
                  <a:lnTo>
                    <a:pt x="919887" y="65061"/>
                  </a:lnTo>
                  <a:lnTo>
                    <a:pt x="926559" y="66304"/>
                  </a:lnTo>
                  <a:lnTo>
                    <a:pt x="927720" y="69794"/>
                  </a:lnTo>
                  <a:lnTo>
                    <a:pt x="897133" y="69794"/>
                  </a:lnTo>
                  <a:lnTo>
                    <a:pt x="886581" y="71375"/>
                  </a:lnTo>
                  <a:lnTo>
                    <a:pt x="879460" y="75639"/>
                  </a:lnTo>
                  <a:lnTo>
                    <a:pt x="875434" y="81866"/>
                  </a:lnTo>
                  <a:lnTo>
                    <a:pt x="874167" y="89337"/>
                  </a:lnTo>
                  <a:lnTo>
                    <a:pt x="875467" y="96360"/>
                  </a:lnTo>
                  <a:lnTo>
                    <a:pt x="879191" y="102074"/>
                  </a:lnTo>
                  <a:lnTo>
                    <a:pt x="885067" y="107003"/>
                  </a:lnTo>
                  <a:lnTo>
                    <a:pt x="892827" y="111671"/>
                  </a:lnTo>
                  <a:lnTo>
                    <a:pt x="910770" y="120744"/>
                  </a:lnTo>
                  <a:lnTo>
                    <a:pt x="911487" y="120744"/>
                  </a:lnTo>
                  <a:lnTo>
                    <a:pt x="919360" y="125772"/>
                  </a:lnTo>
                  <a:lnTo>
                    <a:pt x="926739" y="132871"/>
                  </a:lnTo>
                  <a:lnTo>
                    <a:pt x="932278" y="143024"/>
                  </a:lnTo>
                  <a:lnTo>
                    <a:pt x="934454" y="157037"/>
                  </a:lnTo>
                  <a:lnTo>
                    <a:pt x="931101" y="171727"/>
                  </a:lnTo>
                  <a:lnTo>
                    <a:pt x="921603" y="182960"/>
                  </a:lnTo>
                  <a:lnTo>
                    <a:pt x="918936" y="184257"/>
                  </a:lnTo>
                  <a:close/>
                </a:path>
                <a:path w="934720" h="193040">
                  <a:moveTo>
                    <a:pt x="925124" y="96316"/>
                  </a:moveTo>
                  <a:lnTo>
                    <a:pt x="923688" y="94222"/>
                  </a:lnTo>
                  <a:lnTo>
                    <a:pt x="920952" y="86283"/>
                  </a:lnTo>
                  <a:lnTo>
                    <a:pt x="915794" y="78344"/>
                  </a:lnTo>
                  <a:lnTo>
                    <a:pt x="907944" y="72237"/>
                  </a:lnTo>
                  <a:lnTo>
                    <a:pt x="897133" y="69794"/>
                  </a:lnTo>
                  <a:lnTo>
                    <a:pt x="927720" y="69794"/>
                  </a:lnTo>
                  <a:lnTo>
                    <a:pt x="928140" y="71059"/>
                  </a:lnTo>
                  <a:lnTo>
                    <a:pt x="929520" y="77646"/>
                  </a:lnTo>
                  <a:lnTo>
                    <a:pt x="930495" y="85542"/>
                  </a:lnTo>
                  <a:lnTo>
                    <a:pt x="930865" y="94222"/>
                  </a:lnTo>
                  <a:lnTo>
                    <a:pt x="930148" y="95618"/>
                  </a:lnTo>
                  <a:lnTo>
                    <a:pt x="925124" y="96316"/>
                  </a:lnTo>
                  <a:close/>
                </a:path>
                <a:path w="934720" h="193040">
                  <a:moveTo>
                    <a:pt x="887803" y="192633"/>
                  </a:moveTo>
                  <a:lnTo>
                    <a:pt x="851101" y="172774"/>
                  </a:lnTo>
                  <a:lnTo>
                    <a:pt x="849047" y="154246"/>
                  </a:lnTo>
                  <a:lnTo>
                    <a:pt x="849765" y="152152"/>
                  </a:lnTo>
                  <a:lnTo>
                    <a:pt x="854071" y="151454"/>
                  </a:lnTo>
                  <a:lnTo>
                    <a:pt x="856224" y="154246"/>
                  </a:lnTo>
                  <a:lnTo>
                    <a:pt x="860384" y="163057"/>
                  </a:lnTo>
                  <a:lnTo>
                    <a:pt x="868515" y="172916"/>
                  </a:lnTo>
                  <a:lnTo>
                    <a:pt x="878933" y="180942"/>
                  </a:lnTo>
                  <a:lnTo>
                    <a:pt x="889956" y="184257"/>
                  </a:lnTo>
                  <a:lnTo>
                    <a:pt x="918936" y="184257"/>
                  </a:lnTo>
                  <a:lnTo>
                    <a:pt x="906901" y="190114"/>
                  </a:lnTo>
                  <a:lnTo>
                    <a:pt x="887803" y="192633"/>
                  </a:lnTo>
                  <a:close/>
                </a:path>
                <a:path w="934720" h="193040">
                  <a:moveTo>
                    <a:pt x="814699" y="65606"/>
                  </a:moveTo>
                  <a:lnTo>
                    <a:pt x="797372" y="65606"/>
                  </a:lnTo>
                  <a:lnTo>
                    <a:pt x="803831" y="64909"/>
                  </a:lnTo>
                  <a:lnTo>
                    <a:pt x="811726" y="64909"/>
                  </a:lnTo>
                  <a:lnTo>
                    <a:pt x="813162" y="64211"/>
                  </a:lnTo>
                  <a:lnTo>
                    <a:pt x="814597" y="64909"/>
                  </a:lnTo>
                  <a:lnTo>
                    <a:pt x="814699" y="65606"/>
                  </a:lnTo>
                  <a:close/>
                </a:path>
                <a:path w="934720" h="193040">
                  <a:moveTo>
                    <a:pt x="548328" y="188445"/>
                  </a:moveTo>
                  <a:lnTo>
                    <a:pt x="546892" y="187747"/>
                  </a:lnTo>
                  <a:lnTo>
                    <a:pt x="546175" y="182862"/>
                  </a:lnTo>
                  <a:lnTo>
                    <a:pt x="548328" y="180768"/>
                  </a:lnTo>
                  <a:lnTo>
                    <a:pt x="554069" y="180768"/>
                  </a:lnTo>
                  <a:lnTo>
                    <a:pt x="561347" y="179437"/>
                  </a:lnTo>
                  <a:lnTo>
                    <a:pt x="565463" y="176406"/>
                  </a:lnTo>
                  <a:lnTo>
                    <a:pt x="567291" y="169971"/>
                  </a:lnTo>
                  <a:lnTo>
                    <a:pt x="567706" y="158433"/>
                  </a:lnTo>
                  <a:lnTo>
                    <a:pt x="567706" y="80263"/>
                  </a:lnTo>
                  <a:lnTo>
                    <a:pt x="566988" y="75378"/>
                  </a:lnTo>
                  <a:lnTo>
                    <a:pt x="560529" y="74680"/>
                  </a:lnTo>
                  <a:lnTo>
                    <a:pt x="551916" y="73284"/>
                  </a:lnTo>
                  <a:lnTo>
                    <a:pt x="549045" y="72586"/>
                  </a:lnTo>
                  <a:lnTo>
                    <a:pt x="549045" y="67002"/>
                  </a:lnTo>
                  <a:lnTo>
                    <a:pt x="551916" y="66304"/>
                  </a:lnTo>
                  <a:lnTo>
                    <a:pt x="564285" y="65497"/>
                  </a:lnTo>
                  <a:lnTo>
                    <a:pt x="577126" y="65083"/>
                  </a:lnTo>
                  <a:lnTo>
                    <a:pt x="607180" y="64909"/>
                  </a:lnTo>
                  <a:lnTo>
                    <a:pt x="618652" y="65203"/>
                  </a:lnTo>
                  <a:lnTo>
                    <a:pt x="629518" y="66217"/>
                  </a:lnTo>
                  <a:lnTo>
                    <a:pt x="639981" y="68147"/>
                  </a:lnTo>
                  <a:lnTo>
                    <a:pt x="649524" y="70977"/>
                  </a:lnTo>
                  <a:lnTo>
                    <a:pt x="649524" y="71190"/>
                  </a:lnTo>
                  <a:lnTo>
                    <a:pt x="653322" y="71190"/>
                  </a:lnTo>
                  <a:lnTo>
                    <a:pt x="657119" y="73284"/>
                  </a:lnTo>
                  <a:lnTo>
                    <a:pt x="598567" y="73284"/>
                  </a:lnTo>
                  <a:lnTo>
                    <a:pt x="592825" y="73982"/>
                  </a:lnTo>
                  <a:lnTo>
                    <a:pt x="589237" y="77472"/>
                  </a:lnTo>
                  <a:lnTo>
                    <a:pt x="589312" y="156078"/>
                  </a:lnTo>
                  <a:lnTo>
                    <a:pt x="590022" y="166852"/>
                  </a:lnTo>
                  <a:lnTo>
                    <a:pt x="593364" y="175359"/>
                  </a:lnTo>
                  <a:lnTo>
                    <a:pt x="600743" y="180462"/>
                  </a:lnTo>
                  <a:lnTo>
                    <a:pt x="613639" y="182164"/>
                  </a:lnTo>
                  <a:lnTo>
                    <a:pt x="648046" y="182164"/>
                  </a:lnTo>
                  <a:lnTo>
                    <a:pt x="644388" y="183734"/>
                  </a:lnTo>
                  <a:lnTo>
                    <a:pt x="633555" y="186526"/>
                  </a:lnTo>
                  <a:lnTo>
                    <a:pt x="624412" y="187747"/>
                  </a:lnTo>
                  <a:lnTo>
                    <a:pt x="577754" y="187747"/>
                  </a:lnTo>
                  <a:lnTo>
                    <a:pt x="570330" y="187856"/>
                  </a:lnTo>
                  <a:lnTo>
                    <a:pt x="555751" y="188336"/>
                  </a:lnTo>
                  <a:lnTo>
                    <a:pt x="548328" y="188445"/>
                  </a:lnTo>
                  <a:close/>
                </a:path>
                <a:path w="934720" h="193040">
                  <a:moveTo>
                    <a:pt x="717706" y="189143"/>
                  </a:moveTo>
                  <a:lnTo>
                    <a:pt x="716294" y="188456"/>
                  </a:lnTo>
                  <a:lnTo>
                    <a:pt x="716169" y="187747"/>
                  </a:lnTo>
                  <a:lnTo>
                    <a:pt x="715553" y="183559"/>
                  </a:lnTo>
                  <a:lnTo>
                    <a:pt x="717706" y="181466"/>
                  </a:lnTo>
                  <a:lnTo>
                    <a:pt x="724884" y="181466"/>
                  </a:lnTo>
                  <a:lnTo>
                    <a:pt x="737085" y="180070"/>
                  </a:lnTo>
                  <a:lnTo>
                    <a:pt x="738520" y="178674"/>
                  </a:lnTo>
                  <a:lnTo>
                    <a:pt x="738455" y="149774"/>
                  </a:lnTo>
                  <a:lnTo>
                    <a:pt x="738296" y="145674"/>
                  </a:lnTo>
                  <a:lnTo>
                    <a:pt x="709812" y="88639"/>
                  </a:lnTo>
                  <a:lnTo>
                    <a:pt x="686127" y="71888"/>
                  </a:lnTo>
                  <a:lnTo>
                    <a:pt x="683257" y="70492"/>
                  </a:lnTo>
                  <a:lnTo>
                    <a:pt x="683974" y="65606"/>
                  </a:lnTo>
                  <a:lnTo>
                    <a:pt x="686127" y="64909"/>
                  </a:lnTo>
                  <a:lnTo>
                    <a:pt x="698620" y="65694"/>
                  </a:lnTo>
                  <a:lnTo>
                    <a:pt x="711247" y="65955"/>
                  </a:lnTo>
                  <a:lnTo>
                    <a:pt x="738571" y="65955"/>
                  </a:lnTo>
                  <a:lnTo>
                    <a:pt x="739238" y="70492"/>
                  </a:lnTo>
                  <a:lnTo>
                    <a:pt x="736367" y="72586"/>
                  </a:lnTo>
                  <a:lnTo>
                    <a:pt x="732061" y="72586"/>
                  </a:lnTo>
                  <a:lnTo>
                    <a:pt x="725601" y="73982"/>
                  </a:lnTo>
                  <a:lnTo>
                    <a:pt x="724884" y="75378"/>
                  </a:lnTo>
                  <a:lnTo>
                    <a:pt x="729190" y="84451"/>
                  </a:lnTo>
                  <a:lnTo>
                    <a:pt x="739955" y="104691"/>
                  </a:lnTo>
                  <a:lnTo>
                    <a:pt x="743185" y="110853"/>
                  </a:lnTo>
                  <a:lnTo>
                    <a:pt x="746415" y="116818"/>
                  </a:lnTo>
                  <a:lnTo>
                    <a:pt x="749699" y="122751"/>
                  </a:lnTo>
                  <a:lnTo>
                    <a:pt x="752874" y="128422"/>
                  </a:lnTo>
                  <a:lnTo>
                    <a:pt x="763206" y="128422"/>
                  </a:lnTo>
                  <a:lnTo>
                    <a:pt x="759957" y="135161"/>
                  </a:lnTo>
                  <a:lnTo>
                    <a:pt x="758784" y="140341"/>
                  </a:lnTo>
                  <a:lnTo>
                    <a:pt x="758622" y="145674"/>
                  </a:lnTo>
                  <a:lnTo>
                    <a:pt x="758616" y="177976"/>
                  </a:lnTo>
                  <a:lnTo>
                    <a:pt x="760051" y="180070"/>
                  </a:lnTo>
                  <a:lnTo>
                    <a:pt x="772252" y="182164"/>
                  </a:lnTo>
                  <a:lnTo>
                    <a:pt x="779429" y="182164"/>
                  </a:lnTo>
                  <a:lnTo>
                    <a:pt x="782300" y="183559"/>
                  </a:lnTo>
                  <a:lnTo>
                    <a:pt x="781582" y="188445"/>
                  </a:lnTo>
                  <a:lnTo>
                    <a:pt x="748568" y="188445"/>
                  </a:lnTo>
                  <a:lnTo>
                    <a:pt x="741626" y="188554"/>
                  </a:lnTo>
                  <a:lnTo>
                    <a:pt x="726667" y="189034"/>
                  </a:lnTo>
                  <a:lnTo>
                    <a:pt x="717706" y="189143"/>
                  </a:lnTo>
                  <a:close/>
                </a:path>
                <a:path w="934720" h="193040">
                  <a:moveTo>
                    <a:pt x="738571" y="65955"/>
                  </a:moveTo>
                  <a:lnTo>
                    <a:pt x="711247" y="65955"/>
                  </a:lnTo>
                  <a:lnTo>
                    <a:pt x="723874" y="65694"/>
                  </a:lnTo>
                  <a:lnTo>
                    <a:pt x="736367" y="64909"/>
                  </a:lnTo>
                  <a:lnTo>
                    <a:pt x="738520" y="65606"/>
                  </a:lnTo>
                  <a:lnTo>
                    <a:pt x="738571" y="65955"/>
                  </a:lnTo>
                  <a:close/>
                </a:path>
                <a:path w="934720" h="193040">
                  <a:moveTo>
                    <a:pt x="763206" y="128422"/>
                  </a:moveTo>
                  <a:lnTo>
                    <a:pt x="752874" y="128422"/>
                  </a:lnTo>
                  <a:lnTo>
                    <a:pt x="756172" y="122653"/>
                  </a:lnTo>
                  <a:lnTo>
                    <a:pt x="762866" y="111148"/>
                  </a:lnTo>
                  <a:lnTo>
                    <a:pt x="766511" y="104691"/>
                  </a:lnTo>
                  <a:lnTo>
                    <a:pt x="777994" y="83753"/>
                  </a:lnTo>
                  <a:lnTo>
                    <a:pt x="782300" y="76076"/>
                  </a:lnTo>
                  <a:lnTo>
                    <a:pt x="783018" y="73284"/>
                  </a:lnTo>
                  <a:lnTo>
                    <a:pt x="775841" y="71888"/>
                  </a:lnTo>
                  <a:lnTo>
                    <a:pt x="770099" y="71888"/>
                  </a:lnTo>
                  <a:lnTo>
                    <a:pt x="767228" y="70492"/>
                  </a:lnTo>
                  <a:lnTo>
                    <a:pt x="767228" y="66304"/>
                  </a:lnTo>
                  <a:lnTo>
                    <a:pt x="770099" y="64909"/>
                  </a:lnTo>
                  <a:lnTo>
                    <a:pt x="778712" y="65606"/>
                  </a:lnTo>
                  <a:lnTo>
                    <a:pt x="814699" y="65606"/>
                  </a:lnTo>
                  <a:lnTo>
                    <a:pt x="815315" y="69794"/>
                  </a:lnTo>
                  <a:lnTo>
                    <a:pt x="813162" y="71190"/>
                  </a:lnTo>
                  <a:lnTo>
                    <a:pt x="806702" y="72586"/>
                  </a:lnTo>
                  <a:lnTo>
                    <a:pt x="800949" y="73938"/>
                  </a:lnTo>
                  <a:lnTo>
                    <a:pt x="796744" y="76599"/>
                  </a:lnTo>
                  <a:lnTo>
                    <a:pt x="792673" y="81616"/>
                  </a:lnTo>
                  <a:lnTo>
                    <a:pt x="787324" y="90035"/>
                  </a:lnTo>
                  <a:lnTo>
                    <a:pt x="769381" y="118650"/>
                  </a:lnTo>
                  <a:lnTo>
                    <a:pt x="763206" y="128422"/>
                  </a:lnTo>
                  <a:close/>
                </a:path>
                <a:path w="934720" h="193040">
                  <a:moveTo>
                    <a:pt x="653322" y="71190"/>
                  </a:moveTo>
                  <a:lnTo>
                    <a:pt x="650242" y="71190"/>
                  </a:lnTo>
                  <a:lnTo>
                    <a:pt x="649524" y="70977"/>
                  </a:lnTo>
                  <a:lnTo>
                    <a:pt x="649524" y="69096"/>
                  </a:lnTo>
                  <a:lnTo>
                    <a:pt x="653322" y="71190"/>
                  </a:lnTo>
                  <a:close/>
                </a:path>
                <a:path w="934720" h="193040">
                  <a:moveTo>
                    <a:pt x="650242" y="71190"/>
                  </a:moveTo>
                  <a:lnTo>
                    <a:pt x="649524" y="71190"/>
                  </a:lnTo>
                  <a:lnTo>
                    <a:pt x="649524" y="70977"/>
                  </a:lnTo>
                  <a:lnTo>
                    <a:pt x="650242" y="71190"/>
                  </a:lnTo>
                  <a:close/>
                </a:path>
                <a:path w="934720" h="193040">
                  <a:moveTo>
                    <a:pt x="648046" y="182164"/>
                  </a:moveTo>
                  <a:lnTo>
                    <a:pt x="613639" y="182164"/>
                  </a:lnTo>
                  <a:lnTo>
                    <a:pt x="636135" y="178347"/>
                  </a:lnTo>
                  <a:lnTo>
                    <a:pt x="652036" y="167332"/>
                  </a:lnTo>
                  <a:lnTo>
                    <a:pt x="661479" y="149774"/>
                  </a:lnTo>
                  <a:lnTo>
                    <a:pt x="664596" y="126328"/>
                  </a:lnTo>
                  <a:lnTo>
                    <a:pt x="660279" y="103317"/>
                  </a:lnTo>
                  <a:lnTo>
                    <a:pt x="648358" y="86719"/>
                  </a:lnTo>
                  <a:lnTo>
                    <a:pt x="630382" y="76665"/>
                  </a:lnTo>
                  <a:lnTo>
                    <a:pt x="607897" y="73284"/>
                  </a:lnTo>
                  <a:lnTo>
                    <a:pt x="657119" y="73284"/>
                  </a:lnTo>
                  <a:lnTo>
                    <a:pt x="666592" y="78508"/>
                  </a:lnTo>
                  <a:lnTo>
                    <a:pt x="678950" y="92041"/>
                  </a:lnTo>
                  <a:lnTo>
                    <a:pt x="686464" y="108061"/>
                  </a:lnTo>
                  <a:lnTo>
                    <a:pt x="688998" y="124932"/>
                  </a:lnTo>
                  <a:lnTo>
                    <a:pt x="686845" y="141192"/>
                  </a:lnTo>
                  <a:lnTo>
                    <a:pt x="680386" y="156078"/>
                  </a:lnTo>
                  <a:lnTo>
                    <a:pt x="669620" y="169001"/>
                  </a:lnTo>
                  <a:lnTo>
                    <a:pt x="654548" y="179372"/>
                  </a:lnTo>
                  <a:lnTo>
                    <a:pt x="648046" y="182164"/>
                  </a:lnTo>
                  <a:close/>
                </a:path>
                <a:path w="934720" h="193040">
                  <a:moveTo>
                    <a:pt x="611486" y="188445"/>
                  </a:moveTo>
                  <a:lnTo>
                    <a:pt x="605744" y="188445"/>
                  </a:lnTo>
                  <a:lnTo>
                    <a:pt x="598567" y="187747"/>
                  </a:lnTo>
                  <a:lnTo>
                    <a:pt x="624412" y="187747"/>
                  </a:lnTo>
                  <a:lnTo>
                    <a:pt x="622453" y="188009"/>
                  </a:lnTo>
                  <a:lnTo>
                    <a:pt x="611486" y="188445"/>
                  </a:lnTo>
                  <a:close/>
                </a:path>
                <a:path w="934720" h="193040">
                  <a:moveTo>
                    <a:pt x="779429" y="189143"/>
                  </a:moveTo>
                  <a:lnTo>
                    <a:pt x="770469" y="188740"/>
                  </a:lnTo>
                  <a:lnTo>
                    <a:pt x="762653" y="188532"/>
                  </a:lnTo>
                  <a:lnTo>
                    <a:pt x="748568" y="188445"/>
                  </a:lnTo>
                  <a:lnTo>
                    <a:pt x="781582" y="188445"/>
                  </a:lnTo>
                  <a:lnTo>
                    <a:pt x="779429" y="189143"/>
                  </a:lnTo>
                  <a:close/>
                </a:path>
                <a:path w="934720" h="193040">
                  <a:moveTo>
                    <a:pt x="469380" y="192633"/>
                  </a:moveTo>
                  <a:lnTo>
                    <a:pt x="439617" y="187900"/>
                  </a:lnTo>
                  <a:lnTo>
                    <a:pt x="417526" y="174661"/>
                  </a:lnTo>
                  <a:lnTo>
                    <a:pt x="403777" y="154355"/>
                  </a:lnTo>
                  <a:lnTo>
                    <a:pt x="399045" y="128422"/>
                  </a:lnTo>
                  <a:lnTo>
                    <a:pt x="404181" y="102161"/>
                  </a:lnTo>
                  <a:lnTo>
                    <a:pt x="418602" y="81136"/>
                  </a:lnTo>
                  <a:lnTo>
                    <a:pt x="440829" y="67177"/>
                  </a:lnTo>
                  <a:lnTo>
                    <a:pt x="469380" y="62117"/>
                  </a:lnTo>
                  <a:lnTo>
                    <a:pt x="499221" y="66959"/>
                  </a:lnTo>
                  <a:lnTo>
                    <a:pt x="504874" y="70492"/>
                  </a:lnTo>
                  <a:lnTo>
                    <a:pt x="462203" y="70492"/>
                  </a:lnTo>
                  <a:lnTo>
                    <a:pt x="447277" y="74429"/>
                  </a:lnTo>
                  <a:lnTo>
                    <a:pt x="434302" y="84713"/>
                  </a:lnTo>
                  <a:lnTo>
                    <a:pt x="425768" y="102194"/>
                  </a:lnTo>
                  <a:lnTo>
                    <a:pt x="424164" y="127724"/>
                  </a:lnTo>
                  <a:lnTo>
                    <a:pt x="428807" y="149316"/>
                  </a:lnTo>
                  <a:lnTo>
                    <a:pt x="438698" y="168030"/>
                  </a:lnTo>
                  <a:lnTo>
                    <a:pt x="454241" y="180724"/>
                  </a:lnTo>
                  <a:lnTo>
                    <a:pt x="475383" y="184183"/>
                  </a:lnTo>
                  <a:lnTo>
                    <a:pt x="475122" y="184257"/>
                  </a:lnTo>
                  <a:lnTo>
                    <a:pt x="504309" y="184257"/>
                  </a:lnTo>
                  <a:lnTo>
                    <a:pt x="498918" y="187682"/>
                  </a:lnTo>
                  <a:lnTo>
                    <a:pt x="469380" y="192633"/>
                  </a:lnTo>
                  <a:close/>
                </a:path>
                <a:path w="934720" h="193040">
                  <a:moveTo>
                    <a:pt x="504309" y="184257"/>
                  </a:moveTo>
                  <a:lnTo>
                    <a:pt x="475839" y="184257"/>
                  </a:lnTo>
                  <a:lnTo>
                    <a:pt x="475383" y="184183"/>
                  </a:lnTo>
                  <a:lnTo>
                    <a:pt x="490653" y="179830"/>
                  </a:lnTo>
                  <a:lnTo>
                    <a:pt x="503561" y="169252"/>
                  </a:lnTo>
                  <a:lnTo>
                    <a:pt x="511758" y="151868"/>
                  </a:lnTo>
                  <a:lnTo>
                    <a:pt x="513160" y="127026"/>
                  </a:lnTo>
                  <a:lnTo>
                    <a:pt x="508428" y="105139"/>
                  </a:lnTo>
                  <a:lnTo>
                    <a:pt x="498447" y="86458"/>
                  </a:lnTo>
                  <a:lnTo>
                    <a:pt x="483084" y="73927"/>
                  </a:lnTo>
                  <a:lnTo>
                    <a:pt x="462203" y="70492"/>
                  </a:lnTo>
                  <a:lnTo>
                    <a:pt x="504874" y="70492"/>
                  </a:lnTo>
                  <a:lnTo>
                    <a:pt x="520786" y="80438"/>
                  </a:lnTo>
                  <a:lnTo>
                    <a:pt x="533873" y="100984"/>
                  </a:lnTo>
                  <a:lnTo>
                    <a:pt x="538280" y="127026"/>
                  </a:lnTo>
                  <a:lnTo>
                    <a:pt x="533772" y="153177"/>
                  </a:lnTo>
                  <a:lnTo>
                    <a:pt x="520516" y="173963"/>
                  </a:lnTo>
                  <a:lnTo>
                    <a:pt x="504309" y="184257"/>
                  </a:lnTo>
                  <a:close/>
                </a:path>
                <a:path w="934720" h="193040">
                  <a:moveTo>
                    <a:pt x="475839" y="184257"/>
                  </a:moveTo>
                  <a:lnTo>
                    <a:pt x="475122" y="184257"/>
                  </a:lnTo>
                  <a:lnTo>
                    <a:pt x="475383" y="184183"/>
                  </a:lnTo>
                  <a:lnTo>
                    <a:pt x="475839" y="184257"/>
                  </a:lnTo>
                  <a:close/>
                </a:path>
                <a:path w="934720" h="193040">
                  <a:moveTo>
                    <a:pt x="137113" y="150756"/>
                  </a:moveTo>
                  <a:lnTo>
                    <a:pt x="125598" y="150756"/>
                  </a:lnTo>
                  <a:lnTo>
                    <a:pt x="131396" y="140570"/>
                  </a:lnTo>
                  <a:lnTo>
                    <a:pt x="136992" y="129992"/>
                  </a:lnTo>
                  <a:lnTo>
                    <a:pt x="142453" y="119152"/>
                  </a:lnTo>
                  <a:lnTo>
                    <a:pt x="147847" y="108181"/>
                  </a:lnTo>
                  <a:lnTo>
                    <a:pt x="174402" y="54439"/>
                  </a:lnTo>
                  <a:lnTo>
                    <a:pt x="183217" y="36903"/>
                  </a:lnTo>
                  <a:lnTo>
                    <a:pt x="190012" y="22508"/>
                  </a:lnTo>
                  <a:lnTo>
                    <a:pt x="194386" y="10469"/>
                  </a:lnTo>
                  <a:lnTo>
                    <a:pt x="195934" y="0"/>
                  </a:lnTo>
                  <a:lnTo>
                    <a:pt x="242584" y="0"/>
                  </a:lnTo>
                  <a:lnTo>
                    <a:pt x="244020" y="1395"/>
                  </a:lnTo>
                  <a:lnTo>
                    <a:pt x="244020" y="6281"/>
                  </a:lnTo>
                  <a:lnTo>
                    <a:pt x="242584" y="7677"/>
                  </a:lnTo>
                  <a:lnTo>
                    <a:pt x="236843" y="7677"/>
                  </a:lnTo>
                  <a:lnTo>
                    <a:pt x="226133" y="8593"/>
                  </a:lnTo>
                  <a:lnTo>
                    <a:pt x="220066" y="10818"/>
                  </a:lnTo>
                  <a:lnTo>
                    <a:pt x="217364" y="18277"/>
                  </a:lnTo>
                  <a:lnTo>
                    <a:pt x="216788" y="33784"/>
                  </a:lnTo>
                  <a:lnTo>
                    <a:pt x="216778" y="40480"/>
                  </a:lnTo>
                  <a:lnTo>
                    <a:pt x="193063" y="40480"/>
                  </a:lnTo>
                  <a:lnTo>
                    <a:pt x="190046" y="46162"/>
                  </a:lnTo>
                  <a:lnTo>
                    <a:pt x="185078" y="56097"/>
                  </a:lnTo>
                  <a:lnTo>
                    <a:pt x="179437" y="67471"/>
                  </a:lnTo>
                  <a:lnTo>
                    <a:pt x="174353" y="77570"/>
                  </a:lnTo>
                  <a:lnTo>
                    <a:pt x="149283" y="127026"/>
                  </a:lnTo>
                  <a:lnTo>
                    <a:pt x="139717" y="145500"/>
                  </a:lnTo>
                  <a:lnTo>
                    <a:pt x="137113" y="150756"/>
                  </a:lnTo>
                  <a:close/>
                </a:path>
                <a:path w="934720" h="193040">
                  <a:moveTo>
                    <a:pt x="2153" y="190539"/>
                  </a:moveTo>
                  <a:lnTo>
                    <a:pt x="16" y="189154"/>
                  </a:lnTo>
                  <a:lnTo>
                    <a:pt x="0" y="184955"/>
                  </a:lnTo>
                  <a:lnTo>
                    <a:pt x="1435" y="182164"/>
                  </a:lnTo>
                  <a:lnTo>
                    <a:pt x="7894" y="182164"/>
                  </a:lnTo>
                  <a:lnTo>
                    <a:pt x="15643" y="180724"/>
                  </a:lnTo>
                  <a:lnTo>
                    <a:pt x="28618" y="131475"/>
                  </a:lnTo>
                  <a:lnTo>
                    <a:pt x="31676" y="80263"/>
                  </a:lnTo>
                  <a:lnTo>
                    <a:pt x="32588" y="65170"/>
                  </a:lnTo>
                  <a:lnTo>
                    <a:pt x="33382" y="49935"/>
                  </a:lnTo>
                  <a:lnTo>
                    <a:pt x="33593" y="40480"/>
                  </a:lnTo>
                  <a:lnTo>
                    <a:pt x="33709" y="33784"/>
                  </a:lnTo>
                  <a:lnTo>
                    <a:pt x="33126" y="23108"/>
                  </a:lnTo>
                  <a:lnTo>
                    <a:pt x="30502" y="16140"/>
                  </a:lnTo>
                  <a:lnTo>
                    <a:pt x="24648" y="11919"/>
                  </a:lnTo>
                  <a:lnTo>
                    <a:pt x="14354" y="9073"/>
                  </a:lnTo>
                  <a:lnTo>
                    <a:pt x="10047" y="9073"/>
                  </a:lnTo>
                  <a:lnTo>
                    <a:pt x="8612" y="7677"/>
                  </a:lnTo>
                  <a:lnTo>
                    <a:pt x="9330" y="3489"/>
                  </a:lnTo>
                  <a:lnTo>
                    <a:pt x="11483" y="2093"/>
                  </a:lnTo>
                  <a:lnTo>
                    <a:pt x="48086" y="2093"/>
                  </a:lnTo>
                  <a:lnTo>
                    <a:pt x="57416" y="1395"/>
                  </a:lnTo>
                  <a:lnTo>
                    <a:pt x="57876" y="10534"/>
                  </a:lnTo>
                  <a:lnTo>
                    <a:pt x="61094" y="21636"/>
                  </a:lnTo>
                  <a:lnTo>
                    <a:pt x="66600" y="33784"/>
                  </a:lnTo>
                  <a:lnTo>
                    <a:pt x="70177" y="39782"/>
                  </a:lnTo>
                  <a:lnTo>
                    <a:pt x="43780" y="39782"/>
                  </a:lnTo>
                  <a:lnTo>
                    <a:pt x="42725" y="52640"/>
                  </a:lnTo>
                  <a:lnTo>
                    <a:pt x="41806" y="65170"/>
                  </a:lnTo>
                  <a:lnTo>
                    <a:pt x="41161" y="77472"/>
                  </a:lnTo>
                  <a:lnTo>
                    <a:pt x="40909" y="90035"/>
                  </a:lnTo>
                  <a:lnTo>
                    <a:pt x="40270" y="104517"/>
                  </a:lnTo>
                  <a:lnTo>
                    <a:pt x="39554" y="121900"/>
                  </a:lnTo>
                  <a:lnTo>
                    <a:pt x="38991" y="139502"/>
                  </a:lnTo>
                  <a:lnTo>
                    <a:pt x="38881" y="147364"/>
                  </a:lnTo>
                  <a:lnTo>
                    <a:pt x="38974" y="163319"/>
                  </a:lnTo>
                  <a:lnTo>
                    <a:pt x="39159" y="169230"/>
                  </a:lnTo>
                  <a:lnTo>
                    <a:pt x="40909" y="177278"/>
                  </a:lnTo>
                  <a:lnTo>
                    <a:pt x="44811" y="181662"/>
                  </a:lnTo>
                  <a:lnTo>
                    <a:pt x="51674" y="183559"/>
                  </a:lnTo>
                  <a:lnTo>
                    <a:pt x="62440" y="183559"/>
                  </a:lnTo>
                  <a:lnTo>
                    <a:pt x="64593" y="184955"/>
                  </a:lnTo>
                  <a:lnTo>
                    <a:pt x="64593" y="189841"/>
                  </a:lnTo>
                  <a:lnTo>
                    <a:pt x="30861" y="189841"/>
                  </a:lnTo>
                  <a:lnTo>
                    <a:pt x="23751" y="189950"/>
                  </a:lnTo>
                  <a:lnTo>
                    <a:pt x="9262" y="190430"/>
                  </a:lnTo>
                  <a:lnTo>
                    <a:pt x="2153" y="190539"/>
                  </a:lnTo>
                  <a:close/>
                </a:path>
                <a:path w="934720" h="193040">
                  <a:moveTo>
                    <a:pt x="117703" y="192633"/>
                  </a:moveTo>
                  <a:lnTo>
                    <a:pt x="114833" y="192633"/>
                  </a:lnTo>
                  <a:lnTo>
                    <a:pt x="112679" y="191935"/>
                  </a:lnTo>
                  <a:lnTo>
                    <a:pt x="112679" y="191237"/>
                  </a:lnTo>
                  <a:lnTo>
                    <a:pt x="107543" y="178183"/>
                  </a:lnTo>
                  <a:lnTo>
                    <a:pt x="100658" y="162708"/>
                  </a:lnTo>
                  <a:lnTo>
                    <a:pt x="92582" y="145401"/>
                  </a:lnTo>
                  <a:lnTo>
                    <a:pt x="86028" y="131475"/>
                  </a:lnTo>
                  <a:lnTo>
                    <a:pt x="61722" y="80263"/>
                  </a:lnTo>
                  <a:lnTo>
                    <a:pt x="57405" y="70503"/>
                  </a:lnTo>
                  <a:lnTo>
                    <a:pt x="53020" y="60285"/>
                  </a:lnTo>
                  <a:lnTo>
                    <a:pt x="48486" y="49903"/>
                  </a:lnTo>
                  <a:lnTo>
                    <a:pt x="43780" y="39782"/>
                  </a:lnTo>
                  <a:lnTo>
                    <a:pt x="70177" y="39782"/>
                  </a:lnTo>
                  <a:lnTo>
                    <a:pt x="73972" y="46162"/>
                  </a:lnTo>
                  <a:lnTo>
                    <a:pt x="106220" y="111671"/>
                  </a:lnTo>
                  <a:lnTo>
                    <a:pt x="110964" y="121900"/>
                  </a:lnTo>
                  <a:lnTo>
                    <a:pt x="115640" y="131737"/>
                  </a:lnTo>
                  <a:lnTo>
                    <a:pt x="120451" y="141312"/>
                  </a:lnTo>
                  <a:lnTo>
                    <a:pt x="125598" y="150756"/>
                  </a:lnTo>
                  <a:lnTo>
                    <a:pt x="137113" y="150756"/>
                  </a:lnTo>
                  <a:lnTo>
                    <a:pt x="130891" y="163319"/>
                  </a:lnTo>
                  <a:lnTo>
                    <a:pt x="123464" y="179241"/>
                  </a:lnTo>
                  <a:lnTo>
                    <a:pt x="118421" y="191237"/>
                  </a:lnTo>
                  <a:lnTo>
                    <a:pt x="117703" y="192633"/>
                  </a:lnTo>
                  <a:close/>
                </a:path>
                <a:path w="934720" h="193040">
                  <a:moveTo>
                    <a:pt x="172249" y="189841"/>
                  </a:moveTo>
                  <a:lnTo>
                    <a:pt x="170814" y="188445"/>
                  </a:lnTo>
                  <a:lnTo>
                    <a:pt x="170814" y="184955"/>
                  </a:lnTo>
                  <a:lnTo>
                    <a:pt x="172249" y="182164"/>
                  </a:lnTo>
                  <a:lnTo>
                    <a:pt x="180144" y="182164"/>
                  </a:lnTo>
                  <a:lnTo>
                    <a:pt x="188016" y="180419"/>
                  </a:lnTo>
                  <a:lnTo>
                    <a:pt x="191986" y="176580"/>
                  </a:lnTo>
                  <a:lnTo>
                    <a:pt x="193049" y="170778"/>
                  </a:lnTo>
                  <a:lnTo>
                    <a:pt x="193151" y="163319"/>
                  </a:lnTo>
                  <a:lnTo>
                    <a:pt x="193063" y="40480"/>
                  </a:lnTo>
                  <a:lnTo>
                    <a:pt x="216778" y="40480"/>
                  </a:lnTo>
                  <a:lnTo>
                    <a:pt x="217375" y="92739"/>
                  </a:lnTo>
                  <a:lnTo>
                    <a:pt x="219657" y="159131"/>
                  </a:lnTo>
                  <a:lnTo>
                    <a:pt x="233254" y="181466"/>
                  </a:lnTo>
                  <a:lnTo>
                    <a:pt x="231101" y="182862"/>
                  </a:lnTo>
                  <a:lnTo>
                    <a:pt x="240431" y="182862"/>
                  </a:lnTo>
                  <a:lnTo>
                    <a:pt x="242584" y="184257"/>
                  </a:lnTo>
                  <a:lnTo>
                    <a:pt x="242584" y="188445"/>
                  </a:lnTo>
                  <a:lnTo>
                    <a:pt x="241508" y="189143"/>
                  </a:lnTo>
                  <a:lnTo>
                    <a:pt x="206699" y="189143"/>
                  </a:lnTo>
                  <a:lnTo>
                    <a:pt x="198692" y="189252"/>
                  </a:lnTo>
                  <a:lnTo>
                    <a:pt x="181064" y="189732"/>
                  </a:lnTo>
                  <a:lnTo>
                    <a:pt x="172249" y="189841"/>
                  </a:lnTo>
                  <a:close/>
                </a:path>
                <a:path w="934720" h="193040">
                  <a:moveTo>
                    <a:pt x="240431" y="189841"/>
                  </a:moveTo>
                  <a:lnTo>
                    <a:pt x="231729" y="189437"/>
                  </a:lnTo>
                  <a:lnTo>
                    <a:pt x="223027" y="189230"/>
                  </a:lnTo>
                  <a:lnTo>
                    <a:pt x="206699" y="189143"/>
                  </a:lnTo>
                  <a:lnTo>
                    <a:pt x="241508" y="189143"/>
                  </a:lnTo>
                  <a:lnTo>
                    <a:pt x="240431" y="189841"/>
                  </a:lnTo>
                  <a:close/>
                </a:path>
                <a:path w="934720" h="193040">
                  <a:moveTo>
                    <a:pt x="62440" y="190539"/>
                  </a:moveTo>
                  <a:lnTo>
                    <a:pt x="54882" y="190135"/>
                  </a:lnTo>
                  <a:lnTo>
                    <a:pt x="46650" y="189928"/>
                  </a:lnTo>
                  <a:lnTo>
                    <a:pt x="30861" y="189841"/>
                  </a:lnTo>
                  <a:lnTo>
                    <a:pt x="64593" y="189841"/>
                  </a:lnTo>
                  <a:lnTo>
                    <a:pt x="62440" y="190539"/>
                  </a:lnTo>
                  <a:close/>
                </a:path>
              </a:pathLst>
            </a:custGeom>
            <a:solidFill>
              <a:srgbClr val="4414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548602"/>
              <a:ext cx="13157200" cy="1325880"/>
            </a:xfrm>
            <a:custGeom>
              <a:avLst/>
              <a:gdLst/>
              <a:ahLst/>
              <a:cxnLst/>
              <a:rect l="l" t="t" r="r" b="b"/>
              <a:pathLst>
                <a:path w="13157200" h="1325879">
                  <a:moveTo>
                    <a:pt x="13156692" y="0"/>
                  </a:moveTo>
                  <a:lnTo>
                    <a:pt x="0" y="0"/>
                  </a:lnTo>
                  <a:lnTo>
                    <a:pt x="0" y="1325397"/>
                  </a:lnTo>
                  <a:lnTo>
                    <a:pt x="13156692" y="1325397"/>
                  </a:lnTo>
                  <a:lnTo>
                    <a:pt x="13156692" y="0"/>
                  </a:lnTo>
                  <a:close/>
                </a:path>
              </a:pathLst>
            </a:custGeom>
            <a:solidFill>
              <a:srgbClr val="FBF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31049" y="6729463"/>
              <a:ext cx="4892040" cy="941705"/>
            </a:xfrm>
            <a:custGeom>
              <a:avLst/>
              <a:gdLst/>
              <a:ahLst/>
              <a:cxnLst/>
              <a:rect l="l" t="t" r="r" b="b"/>
              <a:pathLst>
                <a:path w="4892040" h="941704">
                  <a:moveTo>
                    <a:pt x="0" y="0"/>
                  </a:moveTo>
                  <a:lnTo>
                    <a:pt x="4892040" y="0"/>
                  </a:lnTo>
                  <a:lnTo>
                    <a:pt x="4892040" y="941578"/>
                  </a:lnTo>
                  <a:lnTo>
                    <a:pt x="0" y="94157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A982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35333" y="6857481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90">
                  <a:moveTo>
                    <a:pt x="0" y="0"/>
                  </a:moveTo>
                  <a:lnTo>
                    <a:pt x="0" y="720001"/>
                  </a:lnTo>
                </a:path>
              </a:pathLst>
            </a:custGeom>
            <a:ln w="12700">
              <a:solidFill>
                <a:srgbClr val="481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14975" y="344919"/>
            <a:ext cx="262723" cy="2375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552750" y="7503058"/>
            <a:ext cx="8699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CA0"/>
                </a:solidFill>
                <a:latin typeface="Mulish"/>
                <a:cs typeface="Mulish"/>
              </a:rPr>
              <a:t>4</a:t>
            </a:r>
            <a:endParaRPr sz="800">
              <a:latin typeface="Mulish"/>
              <a:cs typeface="Mulish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215860" y="6721461"/>
            <a:ext cx="4904740" cy="954405"/>
            <a:chOff x="7215860" y="6721461"/>
            <a:chExt cx="4904740" cy="954405"/>
          </a:xfrm>
        </p:grpSpPr>
        <p:sp>
          <p:nvSpPr>
            <p:cNvPr id="13" name="object 13"/>
            <p:cNvSpPr/>
            <p:nvPr/>
          </p:nvSpPr>
          <p:spPr>
            <a:xfrm>
              <a:off x="7222210" y="6727811"/>
              <a:ext cx="4892040" cy="941705"/>
            </a:xfrm>
            <a:custGeom>
              <a:avLst/>
              <a:gdLst/>
              <a:ahLst/>
              <a:cxnLst/>
              <a:rect l="l" t="t" r="r" b="b"/>
              <a:pathLst>
                <a:path w="4892040" h="941704">
                  <a:moveTo>
                    <a:pt x="0" y="0"/>
                  </a:moveTo>
                  <a:lnTo>
                    <a:pt x="4892039" y="0"/>
                  </a:lnTo>
                  <a:lnTo>
                    <a:pt x="4892039" y="941577"/>
                  </a:lnTo>
                  <a:lnTo>
                    <a:pt x="0" y="94157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A982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526500" y="6855829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90">
                  <a:moveTo>
                    <a:pt x="0" y="0"/>
                  </a:moveTo>
                  <a:lnTo>
                    <a:pt x="0" y="720001"/>
                  </a:lnTo>
                </a:path>
              </a:pathLst>
            </a:custGeom>
            <a:ln w="12700">
              <a:solidFill>
                <a:srgbClr val="481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54226" y="278258"/>
            <a:ext cx="25953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0" spc="190" dirty="0">
                <a:solidFill>
                  <a:srgbClr val="F4EEE6"/>
                </a:solidFill>
                <a:latin typeface="Gatwick Light" panose="00000500000000000000" pitchFamily="2" charset="0"/>
                <a:cs typeface="Century Gothic"/>
              </a:rPr>
              <a:t>HIGHLIGHTS</a:t>
            </a:r>
            <a:endParaRPr sz="1800" spc="190" dirty="0">
              <a:latin typeface="Gatwick Light" panose="00000500000000000000" pitchFamily="2" charset="0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05365" y="6942317"/>
            <a:ext cx="16433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M</a:t>
            </a:r>
            <a:r>
              <a:rPr sz="1700" b="0" spc="-120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O</a:t>
            </a:r>
            <a:r>
              <a:rPr sz="1700" b="0" spc="-195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O</a:t>
            </a:r>
            <a:r>
              <a:rPr sz="1700" b="0" spc="-185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r>
              <a:rPr sz="1700" b="0" spc="210" dirty="0">
                <a:solidFill>
                  <a:srgbClr val="481017"/>
                </a:solidFill>
                <a:latin typeface="Gatwick Ultralight"/>
                <a:cs typeface="Gatwick Ultralight"/>
              </a:rPr>
              <a:t>D</a:t>
            </a: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Y</a:t>
            </a:r>
            <a:r>
              <a:rPr sz="1700" b="0" spc="-60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'</a:t>
            </a:r>
            <a:r>
              <a:rPr sz="1700" b="0" spc="-175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S</a:t>
            </a:r>
            <a:endParaRPr sz="1700">
              <a:latin typeface="Gatwick Ultralight"/>
              <a:cs typeface="Gatwick Ultralight"/>
            </a:endParaRPr>
          </a:p>
          <a:p>
            <a:pPr>
              <a:lnSpc>
                <a:spcPct val="100000"/>
              </a:lnSpc>
              <a:spcBef>
                <a:spcPts val="1380"/>
              </a:spcBef>
              <a:tabLst>
                <a:tab pos="995044" algn="l"/>
              </a:tabLst>
            </a:pPr>
            <a:r>
              <a:rPr sz="750" spc="130" dirty="0">
                <a:solidFill>
                  <a:srgbClr val="491018"/>
                </a:solidFill>
                <a:latin typeface="Arial"/>
                <a:cs typeface="Arial"/>
              </a:rPr>
              <a:t>N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A </a:t>
            </a:r>
            <a:r>
              <a:rPr sz="750" spc="60" dirty="0">
                <a:solidFill>
                  <a:srgbClr val="491018"/>
                </a:solidFill>
                <a:latin typeface="Arial"/>
                <a:cs typeface="Arial"/>
              </a:rPr>
              <a:t>T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0" dirty="0">
                <a:solidFill>
                  <a:srgbClr val="491018"/>
                </a:solidFill>
                <a:latin typeface="Arial"/>
                <a:cs typeface="Arial"/>
              </a:rPr>
              <a:t>I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05" dirty="0">
                <a:solidFill>
                  <a:srgbClr val="491018"/>
                </a:solidFill>
                <a:latin typeface="Arial"/>
                <a:cs typeface="Arial"/>
              </a:rPr>
              <a:t>O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30" dirty="0">
                <a:solidFill>
                  <a:srgbClr val="491018"/>
                </a:solidFill>
                <a:latin typeface="Arial"/>
                <a:cs typeface="Arial"/>
              </a:rPr>
              <a:t>N</a:t>
            </a:r>
            <a:r>
              <a:rPr sz="750" spc="114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A </a:t>
            </a:r>
            <a:r>
              <a:rPr sz="750" spc="70" dirty="0">
                <a:solidFill>
                  <a:srgbClr val="491018"/>
                </a:solidFill>
                <a:latin typeface="Arial"/>
                <a:cs typeface="Arial"/>
              </a:rPr>
              <a:t>L	</a:t>
            </a:r>
            <a:r>
              <a:rPr sz="750" spc="65" dirty="0">
                <a:solidFill>
                  <a:srgbClr val="491018"/>
                </a:solidFill>
                <a:latin typeface="Arial"/>
                <a:cs typeface="Arial"/>
              </a:rPr>
              <a:t>S</a:t>
            </a:r>
            <a:r>
              <a:rPr sz="750" spc="95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90" dirty="0">
                <a:solidFill>
                  <a:srgbClr val="491018"/>
                </a:solidFill>
                <a:latin typeface="Arial"/>
                <a:cs typeface="Arial"/>
              </a:rPr>
              <a:t>C</a:t>
            </a:r>
            <a:r>
              <a:rPr sz="750" spc="95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A</a:t>
            </a:r>
            <a:r>
              <a:rPr sz="750" spc="9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70" dirty="0">
                <a:solidFill>
                  <a:srgbClr val="491018"/>
                </a:solidFill>
                <a:latin typeface="Arial"/>
                <a:cs typeface="Arial"/>
              </a:rPr>
              <a:t>L</a:t>
            </a:r>
            <a:r>
              <a:rPr sz="750" spc="95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60" dirty="0">
                <a:solidFill>
                  <a:srgbClr val="491018"/>
                </a:solidFill>
                <a:latin typeface="Arial"/>
                <a:cs typeface="Arial"/>
              </a:rPr>
              <a:t>E</a:t>
            </a:r>
            <a:endParaRPr sz="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54789" y="6928600"/>
            <a:ext cx="868044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110" dirty="0">
                <a:solidFill>
                  <a:srgbClr val="491018"/>
                </a:solidFill>
                <a:latin typeface="Arial"/>
                <a:cs typeface="Arial"/>
              </a:rPr>
              <a:t>Rating:</a:t>
            </a:r>
            <a:r>
              <a:rPr sz="1150" spc="204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1150" spc="130" dirty="0">
                <a:solidFill>
                  <a:srgbClr val="781B29"/>
                </a:solidFill>
                <a:latin typeface="Arial"/>
                <a:cs typeface="Arial"/>
              </a:rPr>
              <a:t>A+</a:t>
            </a:r>
            <a:endParaRPr sz="11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54789" y="7257784"/>
            <a:ext cx="136017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110" dirty="0">
                <a:solidFill>
                  <a:srgbClr val="491018"/>
                </a:solidFill>
                <a:latin typeface="Arial"/>
                <a:cs typeface="Arial"/>
              </a:rPr>
              <a:t>Outlook:</a:t>
            </a:r>
            <a:r>
              <a:rPr sz="1150" spc="204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1150" spc="100" dirty="0">
                <a:solidFill>
                  <a:srgbClr val="781B29"/>
                </a:solidFill>
                <a:latin typeface="Arial"/>
                <a:cs typeface="Arial"/>
              </a:rPr>
              <a:t>Positive</a:t>
            </a:r>
            <a:endParaRPr sz="11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6927" y="1704974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80"/>
              </a:spcBef>
            </a:pPr>
            <a:r>
              <a:rPr sz="1200" b="1" spc="5" dirty="0">
                <a:latin typeface="Century Gothic"/>
                <a:cs typeface="Century Gothic"/>
              </a:rPr>
              <a:t>N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80" dirty="0">
                <a:latin typeface="Century Gothic"/>
                <a:cs typeface="Century Gothic"/>
              </a:rPr>
              <a:t>E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220" dirty="0">
                <a:latin typeface="Century Gothic"/>
                <a:cs typeface="Century Gothic"/>
              </a:rPr>
              <a:t>T</a:t>
            </a:r>
            <a:r>
              <a:rPr sz="1200" b="1" dirty="0">
                <a:latin typeface="Century Gothic"/>
                <a:cs typeface="Century Gothic"/>
              </a:rPr>
              <a:t> </a:t>
            </a:r>
            <a:r>
              <a:rPr sz="1200" b="1" spc="80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I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5" dirty="0">
                <a:latin typeface="Century Gothic"/>
                <a:cs typeface="Century Gothic"/>
              </a:rPr>
              <a:t>N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-114" dirty="0">
                <a:latin typeface="Century Gothic"/>
                <a:cs typeface="Century Gothic"/>
              </a:rPr>
              <a:t>C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-85" dirty="0">
                <a:latin typeface="Century Gothic"/>
                <a:cs typeface="Century Gothic"/>
              </a:rPr>
              <a:t>O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-55" dirty="0">
                <a:latin typeface="Century Gothic"/>
                <a:cs typeface="Century Gothic"/>
              </a:rPr>
              <a:t>M</a:t>
            </a:r>
            <a:r>
              <a:rPr sz="1200" b="1" spc="-170" dirty="0">
                <a:latin typeface="Century Gothic"/>
                <a:cs typeface="Century Gothic"/>
              </a:rPr>
              <a:t> </a:t>
            </a:r>
            <a:r>
              <a:rPr sz="1200" b="1" spc="80" dirty="0">
                <a:latin typeface="Century Gothic"/>
                <a:cs typeface="Century Gothic"/>
              </a:rPr>
              <a:t>E</a:t>
            </a:r>
            <a:endParaRPr sz="1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entury Gothic"/>
              <a:cs typeface="Century Gothic"/>
            </a:endParaRPr>
          </a:p>
          <a:p>
            <a:pPr marL="80010">
              <a:lnSpc>
                <a:spcPct val="100000"/>
              </a:lnSpc>
            </a:pPr>
            <a:r>
              <a:rPr sz="2400" b="1" spc="180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50" dirty="0">
                <a:solidFill>
                  <a:srgbClr val="781B29"/>
                </a:solidFill>
                <a:latin typeface="Century Gothic"/>
                <a:cs typeface="Century Gothic"/>
              </a:rPr>
              <a:t>165.7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781B29"/>
                </a:solidFill>
                <a:latin typeface="Century Gothic"/>
                <a:cs typeface="Century Gothic"/>
              </a:rPr>
              <a:t>mn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2Q26</a:t>
            </a:r>
            <a:r>
              <a:rPr sz="1050" spc="-1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+100%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2Q25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29101" y="1704974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80"/>
              </a:spcBef>
            </a:pPr>
            <a:r>
              <a:rPr sz="1200" spc="150" dirty="0">
                <a:latin typeface="Mulish"/>
                <a:cs typeface="Mulish"/>
              </a:rPr>
              <a:t>RO</a:t>
            </a:r>
            <a:r>
              <a:rPr sz="1200" dirty="0">
                <a:latin typeface="Mulish"/>
                <a:cs typeface="Mulish"/>
              </a:rPr>
              <a:t>A</a:t>
            </a:r>
            <a:r>
              <a:rPr sz="1200" spc="-155" dirty="0">
                <a:latin typeface="Mulish"/>
                <a:cs typeface="Mulish"/>
              </a:rPr>
              <a:t> </a:t>
            </a:r>
            <a:r>
              <a:rPr sz="1200" dirty="0">
                <a:latin typeface="Mulish"/>
                <a:cs typeface="Mulish"/>
              </a:rPr>
              <a:t>E</a:t>
            </a:r>
            <a:r>
              <a:rPr sz="1200" spc="-170" dirty="0">
                <a:latin typeface="Mulish"/>
                <a:cs typeface="Mulish"/>
              </a:rPr>
              <a:t> </a:t>
            </a:r>
            <a:r>
              <a:rPr sz="1200" baseline="24305" dirty="0">
                <a:latin typeface="Mulish"/>
                <a:cs typeface="Mulish"/>
              </a:rPr>
              <a:t>1</a:t>
            </a:r>
            <a:endParaRPr sz="1200" baseline="24305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Mulish"/>
              <a:cs typeface="Mulish"/>
            </a:endParaRPr>
          </a:p>
          <a:p>
            <a:pPr marL="100330">
              <a:lnSpc>
                <a:spcPct val="100000"/>
              </a:lnSpc>
            </a:pPr>
            <a:r>
              <a:rPr sz="2400" b="1" spc="65" dirty="0">
                <a:solidFill>
                  <a:srgbClr val="781B29"/>
                </a:solidFill>
                <a:latin typeface="Century Gothic"/>
                <a:cs typeface="Century Gothic"/>
              </a:rPr>
              <a:t>37.5%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5"/>
              </a:spcBef>
            </a:pPr>
            <a:r>
              <a:rPr sz="1050" dirty="0">
                <a:latin typeface="Mulish"/>
                <a:cs typeface="Mulish"/>
              </a:rPr>
              <a:t>2Q26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+8.5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p.p.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2Q25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91261" y="1704974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80"/>
              </a:spcBef>
            </a:pPr>
            <a:r>
              <a:rPr sz="1200" b="1" spc="114" dirty="0">
                <a:latin typeface="Century Gothic"/>
                <a:cs typeface="Century Gothic"/>
              </a:rPr>
              <a:t>B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A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120" dirty="0">
                <a:latin typeface="Century Gothic"/>
                <a:cs typeface="Century Gothic"/>
              </a:rPr>
              <a:t>S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80" dirty="0">
                <a:latin typeface="Century Gothic"/>
                <a:cs typeface="Century Gothic"/>
              </a:rPr>
              <a:t>E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125" dirty="0">
                <a:latin typeface="Century Gothic"/>
                <a:cs typeface="Century Gothic"/>
              </a:rPr>
              <a:t>L</a:t>
            </a:r>
            <a:r>
              <a:rPr sz="1200" b="1" dirty="0">
                <a:latin typeface="Century Gothic"/>
                <a:cs typeface="Century Gothic"/>
              </a:rPr>
              <a:t> </a:t>
            </a:r>
            <a:r>
              <a:rPr sz="1200" b="1" spc="140" dirty="0">
                <a:latin typeface="Century Gothic"/>
                <a:cs typeface="Century Gothic"/>
              </a:rPr>
              <a:t> </a:t>
            </a:r>
            <a:r>
              <a:rPr sz="1200" b="1" spc="130" dirty="0">
                <a:latin typeface="Century Gothic"/>
                <a:cs typeface="Century Gothic"/>
              </a:rPr>
              <a:t>R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A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220" dirty="0">
                <a:latin typeface="Century Gothic"/>
                <a:cs typeface="Century Gothic"/>
              </a:rPr>
              <a:t>T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I</a:t>
            </a:r>
            <a:r>
              <a:rPr sz="1200" b="1" spc="-145" dirty="0">
                <a:latin typeface="Century Gothic"/>
                <a:cs typeface="Century Gothic"/>
              </a:rPr>
              <a:t> </a:t>
            </a:r>
            <a:r>
              <a:rPr sz="1200" b="1" spc="-85" dirty="0">
                <a:latin typeface="Century Gothic"/>
                <a:cs typeface="Century Gothic"/>
              </a:rPr>
              <a:t>O</a:t>
            </a:r>
            <a:endParaRPr sz="1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</a:pPr>
            <a:r>
              <a:rPr sz="2400" b="1" spc="65" dirty="0">
                <a:solidFill>
                  <a:srgbClr val="781B29"/>
                </a:solidFill>
                <a:latin typeface="Century Gothic"/>
                <a:cs typeface="Century Gothic"/>
              </a:rPr>
              <a:t>14.3%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Jun/26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+0.2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p.p.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 Jun/25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6927" y="3921366"/>
            <a:ext cx="2349500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80"/>
              </a:spcBef>
            </a:pPr>
            <a:r>
              <a:rPr sz="1200" b="1" spc="240" dirty="0">
                <a:latin typeface="Century Gothic"/>
                <a:cs typeface="Century Gothic"/>
              </a:rPr>
              <a:t>E</a:t>
            </a:r>
            <a:r>
              <a:rPr sz="1200" b="1" spc="-35" dirty="0">
                <a:latin typeface="Century Gothic"/>
                <a:cs typeface="Century Gothic"/>
              </a:rPr>
              <a:t>X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265" dirty="0">
                <a:latin typeface="Century Gothic"/>
                <a:cs typeface="Century Gothic"/>
              </a:rPr>
              <a:t>P</a:t>
            </a:r>
            <a:r>
              <a:rPr sz="1200" b="1" spc="-10" dirty="0">
                <a:latin typeface="Century Gothic"/>
                <a:cs typeface="Century Gothic"/>
              </a:rPr>
              <a:t>A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5" dirty="0">
                <a:latin typeface="Century Gothic"/>
                <a:cs typeface="Century Gothic"/>
              </a:rPr>
              <a:t>N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55" dirty="0">
                <a:latin typeface="Century Gothic"/>
                <a:cs typeface="Century Gothic"/>
              </a:rPr>
              <a:t>D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240" dirty="0">
                <a:latin typeface="Century Gothic"/>
                <a:cs typeface="Century Gothic"/>
              </a:rPr>
              <a:t>E</a:t>
            </a:r>
            <a:r>
              <a:rPr sz="1200" b="1" spc="55" dirty="0">
                <a:latin typeface="Century Gothic"/>
                <a:cs typeface="Century Gothic"/>
              </a:rPr>
              <a:t>D</a:t>
            </a:r>
            <a:r>
              <a:rPr sz="1200" b="1" dirty="0">
                <a:latin typeface="Century Gothic"/>
                <a:cs typeface="Century Gothic"/>
              </a:rPr>
              <a:t> </a:t>
            </a:r>
            <a:r>
              <a:rPr sz="1200" b="1" spc="70" dirty="0">
                <a:latin typeface="Century Gothic"/>
                <a:cs typeface="Century Gothic"/>
              </a:rPr>
              <a:t> </a:t>
            </a:r>
            <a:r>
              <a:rPr sz="1200" b="1" spc="265" dirty="0">
                <a:latin typeface="Century Gothic"/>
                <a:cs typeface="Century Gothic"/>
              </a:rPr>
              <a:t>P</a:t>
            </a:r>
            <a:r>
              <a:rPr sz="1200" b="1" spc="-85" dirty="0">
                <a:latin typeface="Century Gothic"/>
                <a:cs typeface="Century Gothic"/>
              </a:rPr>
              <a:t>O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290" dirty="0">
                <a:latin typeface="Century Gothic"/>
                <a:cs typeface="Century Gothic"/>
              </a:rPr>
              <a:t>R</a:t>
            </a:r>
            <a:r>
              <a:rPr sz="1200" b="1" spc="380" dirty="0">
                <a:latin typeface="Century Gothic"/>
                <a:cs typeface="Century Gothic"/>
              </a:rPr>
              <a:t>T</a:t>
            </a:r>
            <a:r>
              <a:rPr sz="1200" b="1" spc="254" dirty="0">
                <a:latin typeface="Century Gothic"/>
                <a:cs typeface="Century Gothic"/>
              </a:rPr>
              <a:t>F</a:t>
            </a:r>
            <a:r>
              <a:rPr sz="1200" b="1" spc="-85" dirty="0">
                <a:latin typeface="Century Gothic"/>
                <a:cs typeface="Century Gothic"/>
              </a:rPr>
              <a:t>O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285" dirty="0">
                <a:latin typeface="Century Gothic"/>
                <a:cs typeface="Century Gothic"/>
              </a:rPr>
              <a:t>L</a:t>
            </a:r>
            <a:r>
              <a:rPr sz="1200" b="1" spc="-25" dirty="0">
                <a:latin typeface="Century Gothic"/>
                <a:cs typeface="Century Gothic"/>
              </a:rPr>
              <a:t>I</a:t>
            </a:r>
            <a:r>
              <a:rPr sz="1200" b="1" spc="-175" dirty="0">
                <a:latin typeface="Century Gothic"/>
                <a:cs typeface="Century Gothic"/>
              </a:rPr>
              <a:t> </a:t>
            </a:r>
            <a:r>
              <a:rPr sz="1200" b="1" spc="-85" dirty="0">
                <a:latin typeface="Century Gothic"/>
                <a:cs typeface="Century Gothic"/>
              </a:rPr>
              <a:t>O</a:t>
            </a:r>
            <a:endParaRPr sz="1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entury Gothic"/>
              <a:cs typeface="Century Gothic"/>
            </a:endParaRPr>
          </a:p>
          <a:p>
            <a:pPr marL="80010">
              <a:lnSpc>
                <a:spcPct val="100000"/>
              </a:lnSpc>
            </a:pPr>
            <a:r>
              <a:rPr sz="2400" b="1" spc="180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2400" b="1" spc="-9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40" dirty="0">
                <a:solidFill>
                  <a:srgbClr val="781B29"/>
                </a:solidFill>
                <a:latin typeface="Century Gothic"/>
                <a:cs typeface="Century Gothic"/>
              </a:rPr>
              <a:t>21.8</a:t>
            </a:r>
            <a:r>
              <a:rPr sz="2400" b="1" spc="-90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781B29"/>
                </a:solidFill>
                <a:latin typeface="Century Gothic"/>
                <a:cs typeface="Century Gothic"/>
              </a:rPr>
              <a:t>bn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Jun/26</a:t>
            </a:r>
            <a:r>
              <a:rPr sz="1050" spc="-5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1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+40%</a:t>
            </a:r>
            <a:r>
              <a:rPr sz="1050" spc="-5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</a:t>
            </a:r>
            <a:r>
              <a:rPr sz="1050" spc="-1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Jun/25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29101" y="3921366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30"/>
              </a:spcBef>
            </a:pPr>
            <a:r>
              <a:rPr sz="1250" i="1" spc="90" dirty="0">
                <a:latin typeface="Mulish"/>
                <a:cs typeface="Mulish"/>
              </a:rPr>
              <a:t>FUNDING</a:t>
            </a:r>
            <a:endParaRPr sz="1250">
              <a:latin typeface="Mulish"/>
              <a:cs typeface="Mulish"/>
            </a:endParaRPr>
          </a:p>
          <a:p>
            <a:pPr marL="100330">
              <a:lnSpc>
                <a:spcPct val="100000"/>
              </a:lnSpc>
              <a:spcBef>
                <a:spcPts val="1390"/>
              </a:spcBef>
            </a:pPr>
            <a:r>
              <a:rPr sz="2400" b="1" spc="180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40" dirty="0">
                <a:solidFill>
                  <a:srgbClr val="781B29"/>
                </a:solidFill>
                <a:latin typeface="Century Gothic"/>
                <a:cs typeface="Century Gothic"/>
              </a:rPr>
              <a:t>25.6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781B29"/>
                </a:solidFill>
                <a:latin typeface="Century Gothic"/>
                <a:cs typeface="Century Gothic"/>
              </a:rPr>
              <a:t>bn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Jun/26</a:t>
            </a:r>
            <a:r>
              <a:rPr sz="1050" spc="-5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1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+27%</a:t>
            </a:r>
            <a:r>
              <a:rPr sz="1050" spc="-4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Jun/25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91261" y="3921366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80"/>
              </a:spcBef>
            </a:pPr>
            <a:r>
              <a:rPr sz="1200" b="1" spc="100" dirty="0">
                <a:latin typeface="Century Gothic"/>
                <a:cs typeface="Century Gothic"/>
              </a:rPr>
              <a:t>SHAREHOLDERS’</a:t>
            </a:r>
            <a:r>
              <a:rPr sz="1200" b="1" spc="30" dirty="0">
                <a:latin typeface="Century Gothic"/>
                <a:cs typeface="Century Gothic"/>
              </a:rPr>
              <a:t> </a:t>
            </a:r>
            <a:r>
              <a:rPr sz="1200" b="1" spc="75" dirty="0">
                <a:latin typeface="Century Gothic"/>
                <a:cs typeface="Century Gothic"/>
              </a:rPr>
              <a:t>EQUITY</a:t>
            </a:r>
            <a:endParaRPr sz="1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entury Gothic"/>
              <a:cs typeface="Century Gothic"/>
            </a:endParaRPr>
          </a:p>
          <a:p>
            <a:pPr marL="80010">
              <a:lnSpc>
                <a:spcPct val="100000"/>
              </a:lnSpc>
            </a:pPr>
            <a:r>
              <a:rPr sz="2400" b="1" spc="180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20" dirty="0">
                <a:solidFill>
                  <a:srgbClr val="781B29"/>
                </a:solidFill>
                <a:latin typeface="Century Gothic"/>
                <a:cs typeface="Century Gothic"/>
              </a:rPr>
              <a:t>1.8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781B29"/>
                </a:solidFill>
                <a:latin typeface="Century Gothic"/>
                <a:cs typeface="Century Gothic"/>
              </a:rPr>
              <a:t>bn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Jun/26</a:t>
            </a:r>
            <a:r>
              <a:rPr sz="1050" spc="-5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1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+55%</a:t>
            </a:r>
            <a:r>
              <a:rPr sz="1050" spc="-4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Jun/25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96533" y="6940666"/>
            <a:ext cx="15341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S</a:t>
            </a:r>
            <a:r>
              <a:rPr sz="1700" b="0" spc="-195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r>
              <a:rPr sz="1700" b="0" spc="270" dirty="0">
                <a:solidFill>
                  <a:srgbClr val="481017"/>
                </a:solidFill>
                <a:latin typeface="Gatwick Ultralight"/>
                <a:cs typeface="Gatwick Ultralight"/>
              </a:rPr>
              <a:t>&amp;</a:t>
            </a:r>
            <a:r>
              <a:rPr sz="1700" b="0" dirty="0">
                <a:solidFill>
                  <a:srgbClr val="481017"/>
                </a:solidFill>
                <a:latin typeface="Gatwick Ultralight"/>
                <a:cs typeface="Gatwick Ultralight"/>
              </a:rPr>
              <a:t>P</a:t>
            </a:r>
            <a:r>
              <a:rPr sz="1700" b="0" spc="-240" dirty="0">
                <a:solidFill>
                  <a:srgbClr val="481017"/>
                </a:solidFill>
                <a:latin typeface="Gatwick Ultralight"/>
                <a:cs typeface="Gatwick Ultralight"/>
              </a:rPr>
              <a:t> </a:t>
            </a:r>
            <a:endParaRPr sz="1700">
              <a:latin typeface="Gatwick Ultralight"/>
              <a:cs typeface="Gatwick Ultralight"/>
            </a:endParaRPr>
          </a:p>
          <a:p>
            <a:pPr>
              <a:lnSpc>
                <a:spcPct val="100000"/>
              </a:lnSpc>
              <a:spcBef>
                <a:spcPts val="1380"/>
              </a:spcBef>
              <a:tabLst>
                <a:tab pos="995044" algn="l"/>
              </a:tabLst>
            </a:pPr>
            <a:r>
              <a:rPr sz="750" spc="130" dirty="0">
                <a:solidFill>
                  <a:srgbClr val="491018"/>
                </a:solidFill>
                <a:latin typeface="Arial"/>
                <a:cs typeface="Arial"/>
              </a:rPr>
              <a:t>N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A </a:t>
            </a:r>
            <a:r>
              <a:rPr sz="750" spc="60" dirty="0">
                <a:solidFill>
                  <a:srgbClr val="491018"/>
                </a:solidFill>
                <a:latin typeface="Arial"/>
                <a:cs typeface="Arial"/>
              </a:rPr>
              <a:t>T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0" dirty="0">
                <a:solidFill>
                  <a:srgbClr val="491018"/>
                </a:solidFill>
                <a:latin typeface="Arial"/>
                <a:cs typeface="Arial"/>
              </a:rPr>
              <a:t>I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05" dirty="0">
                <a:solidFill>
                  <a:srgbClr val="491018"/>
                </a:solidFill>
                <a:latin typeface="Arial"/>
                <a:cs typeface="Arial"/>
              </a:rPr>
              <a:t>O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30" dirty="0">
                <a:solidFill>
                  <a:srgbClr val="491018"/>
                </a:solidFill>
                <a:latin typeface="Arial"/>
                <a:cs typeface="Arial"/>
              </a:rPr>
              <a:t>N</a:t>
            </a:r>
            <a:r>
              <a:rPr sz="750" spc="114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A </a:t>
            </a:r>
            <a:r>
              <a:rPr sz="750" spc="70" dirty="0">
                <a:solidFill>
                  <a:srgbClr val="491018"/>
                </a:solidFill>
                <a:latin typeface="Arial"/>
                <a:cs typeface="Arial"/>
              </a:rPr>
              <a:t>L	</a:t>
            </a:r>
            <a:r>
              <a:rPr sz="750" spc="65" dirty="0">
                <a:solidFill>
                  <a:srgbClr val="491018"/>
                </a:solidFill>
                <a:latin typeface="Arial"/>
                <a:cs typeface="Arial"/>
              </a:rPr>
              <a:t>S</a:t>
            </a:r>
            <a:r>
              <a:rPr sz="750" spc="85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90" dirty="0">
                <a:solidFill>
                  <a:srgbClr val="491018"/>
                </a:solidFill>
                <a:latin typeface="Arial"/>
                <a:cs typeface="Arial"/>
              </a:rPr>
              <a:t>C </a:t>
            </a:r>
            <a:r>
              <a:rPr sz="750" spc="110" dirty="0">
                <a:solidFill>
                  <a:srgbClr val="491018"/>
                </a:solidFill>
                <a:latin typeface="Arial"/>
                <a:cs typeface="Arial"/>
              </a:rPr>
              <a:t>A</a:t>
            </a:r>
            <a:r>
              <a:rPr sz="750" spc="90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70" dirty="0">
                <a:solidFill>
                  <a:srgbClr val="491018"/>
                </a:solidFill>
                <a:latin typeface="Arial"/>
                <a:cs typeface="Arial"/>
              </a:rPr>
              <a:t>L</a:t>
            </a:r>
            <a:r>
              <a:rPr sz="750" spc="85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750" spc="60" dirty="0">
                <a:solidFill>
                  <a:srgbClr val="491018"/>
                </a:solidFill>
                <a:latin typeface="Arial"/>
                <a:cs typeface="Arial"/>
              </a:rPr>
              <a:t>E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45957" y="6926950"/>
            <a:ext cx="868044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110" dirty="0">
                <a:solidFill>
                  <a:srgbClr val="491018"/>
                </a:solidFill>
                <a:latin typeface="Arial"/>
                <a:cs typeface="Arial"/>
              </a:rPr>
              <a:t>Rating:</a:t>
            </a:r>
            <a:r>
              <a:rPr sz="1150" spc="204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1150" spc="130" dirty="0">
                <a:solidFill>
                  <a:srgbClr val="781B29"/>
                </a:solidFill>
                <a:latin typeface="Arial"/>
                <a:cs typeface="Arial"/>
              </a:rPr>
              <a:t>A+</a:t>
            </a:r>
            <a:endParaRPr sz="11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745957" y="7256134"/>
            <a:ext cx="125984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110" dirty="0">
                <a:solidFill>
                  <a:srgbClr val="491018"/>
                </a:solidFill>
                <a:latin typeface="Arial"/>
                <a:cs typeface="Arial"/>
              </a:rPr>
              <a:t>Outlook:</a:t>
            </a:r>
            <a:r>
              <a:rPr sz="1150" spc="204" dirty="0">
                <a:solidFill>
                  <a:srgbClr val="491018"/>
                </a:solidFill>
                <a:latin typeface="Arial"/>
                <a:cs typeface="Arial"/>
              </a:rPr>
              <a:t> </a:t>
            </a:r>
            <a:r>
              <a:rPr sz="1150" spc="130" dirty="0">
                <a:solidFill>
                  <a:srgbClr val="781B29"/>
                </a:solidFill>
                <a:latin typeface="Arial"/>
                <a:cs typeface="Arial"/>
              </a:rPr>
              <a:t>Stable</a:t>
            </a:r>
            <a:endParaRPr sz="11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053434" y="1704974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880"/>
              </a:spcBef>
            </a:pPr>
            <a:r>
              <a:rPr sz="1200" b="1" spc="220" dirty="0">
                <a:latin typeface="Century Gothic"/>
                <a:cs typeface="Century Gothic"/>
              </a:rPr>
              <a:t>T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I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80" dirty="0">
                <a:latin typeface="Century Gothic"/>
                <a:cs typeface="Century Gothic"/>
              </a:rPr>
              <a:t>E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130" dirty="0">
                <a:latin typeface="Century Gothic"/>
                <a:cs typeface="Century Gothic"/>
              </a:rPr>
              <a:t>R</a:t>
            </a:r>
            <a:r>
              <a:rPr sz="1200" b="1" dirty="0">
                <a:latin typeface="Century Gothic"/>
                <a:cs typeface="Century Gothic"/>
              </a:rPr>
              <a:t> </a:t>
            </a:r>
            <a:r>
              <a:rPr sz="1200" b="1" spc="160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I</a:t>
            </a:r>
            <a:r>
              <a:rPr sz="1200" b="1" dirty="0">
                <a:latin typeface="Century Gothic"/>
                <a:cs typeface="Century Gothic"/>
              </a:rPr>
              <a:t> </a:t>
            </a:r>
            <a:r>
              <a:rPr sz="1200" b="1" spc="160" dirty="0">
                <a:latin typeface="Century Gothic"/>
                <a:cs typeface="Century Gothic"/>
              </a:rPr>
              <a:t> </a:t>
            </a:r>
            <a:r>
              <a:rPr sz="1200" b="1" spc="-114" dirty="0">
                <a:latin typeface="Century Gothic"/>
                <a:cs typeface="Century Gothic"/>
              </a:rPr>
              <a:t>C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A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105" dirty="0">
                <a:latin typeface="Century Gothic"/>
                <a:cs typeface="Century Gothic"/>
              </a:rPr>
              <a:t>P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-25" dirty="0">
                <a:latin typeface="Century Gothic"/>
                <a:cs typeface="Century Gothic"/>
              </a:rPr>
              <a:t>I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220" dirty="0">
                <a:latin typeface="Century Gothic"/>
                <a:cs typeface="Century Gothic"/>
              </a:rPr>
              <a:t>T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A</a:t>
            </a:r>
            <a:r>
              <a:rPr sz="1200" b="1" spc="-135" dirty="0">
                <a:latin typeface="Century Gothic"/>
                <a:cs typeface="Century Gothic"/>
              </a:rPr>
              <a:t> </a:t>
            </a:r>
            <a:r>
              <a:rPr sz="1200" b="1" spc="125" dirty="0">
                <a:latin typeface="Century Gothic"/>
                <a:cs typeface="Century Gothic"/>
              </a:rPr>
              <a:t>L</a:t>
            </a:r>
            <a:endParaRPr sz="12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</a:pPr>
            <a:r>
              <a:rPr sz="2400" b="1" spc="65" dirty="0">
                <a:solidFill>
                  <a:srgbClr val="781B29"/>
                </a:solidFill>
                <a:latin typeface="Century Gothic"/>
                <a:cs typeface="Century Gothic"/>
              </a:rPr>
              <a:t>11.2%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Jun/26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+1.0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p.p.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 Jun/25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053434" y="3921366"/>
            <a:ext cx="2351405" cy="1299845"/>
          </a:xfrm>
          <a:prstGeom prst="rect">
            <a:avLst/>
          </a:prstGeom>
          <a:solidFill>
            <a:srgbClr val="F4EDE6"/>
          </a:solidFill>
          <a:ln w="12700">
            <a:solidFill>
              <a:srgbClr val="A88144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00330" marR="982980">
              <a:lnSpc>
                <a:spcPct val="100000"/>
              </a:lnSpc>
              <a:spcBef>
                <a:spcPts val="880"/>
              </a:spcBef>
            </a:pPr>
            <a:r>
              <a:rPr sz="1200" b="1" spc="130" dirty="0">
                <a:latin typeface="Century Gothic"/>
                <a:cs typeface="Century Gothic"/>
              </a:rPr>
              <a:t>R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80" dirty="0">
                <a:latin typeface="Century Gothic"/>
                <a:cs typeface="Century Gothic"/>
              </a:rPr>
              <a:t>E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-135" dirty="0">
                <a:latin typeface="Century Gothic"/>
                <a:cs typeface="Century Gothic"/>
              </a:rPr>
              <a:t>G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105" dirty="0">
                <a:latin typeface="Century Gothic"/>
                <a:cs typeface="Century Gothic"/>
              </a:rPr>
              <a:t>U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125" dirty="0">
                <a:latin typeface="Century Gothic"/>
                <a:cs typeface="Century Gothic"/>
              </a:rPr>
              <a:t>L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A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220" dirty="0">
                <a:latin typeface="Century Gothic"/>
                <a:cs typeface="Century Gothic"/>
              </a:rPr>
              <a:t>T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-85" dirty="0">
                <a:latin typeface="Century Gothic"/>
                <a:cs typeface="Century Gothic"/>
              </a:rPr>
              <a:t>O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130" dirty="0">
                <a:latin typeface="Century Gothic"/>
                <a:cs typeface="Century Gothic"/>
              </a:rPr>
              <a:t>R</a:t>
            </a:r>
            <a:r>
              <a:rPr sz="1200" b="1" spc="-130" dirty="0">
                <a:latin typeface="Century Gothic"/>
                <a:cs typeface="Century Gothic"/>
              </a:rPr>
              <a:t> </a:t>
            </a:r>
            <a:r>
              <a:rPr sz="1200" b="1" spc="-10" dirty="0">
                <a:latin typeface="Century Gothic"/>
                <a:cs typeface="Century Gothic"/>
              </a:rPr>
              <a:t>Y  </a:t>
            </a:r>
            <a:r>
              <a:rPr sz="1200" b="1" spc="155" dirty="0">
                <a:latin typeface="Century Gothic"/>
                <a:cs typeface="Century Gothic"/>
              </a:rPr>
              <a:t>CAPITAL</a:t>
            </a:r>
            <a:endParaRPr sz="1200">
              <a:latin typeface="Century Gothic"/>
              <a:cs typeface="Century Gothic"/>
            </a:endParaRPr>
          </a:p>
          <a:p>
            <a:pPr marL="80010">
              <a:lnSpc>
                <a:spcPts val="2840"/>
              </a:lnSpc>
            </a:pPr>
            <a:r>
              <a:rPr sz="2400" b="1" spc="180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20" dirty="0">
                <a:solidFill>
                  <a:srgbClr val="781B29"/>
                </a:solidFill>
                <a:latin typeface="Century Gothic"/>
                <a:cs typeface="Century Gothic"/>
              </a:rPr>
              <a:t>2.6</a:t>
            </a:r>
            <a:r>
              <a:rPr sz="24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2400" b="1" spc="-95" dirty="0">
                <a:solidFill>
                  <a:srgbClr val="781B29"/>
                </a:solidFill>
                <a:latin typeface="Century Gothic"/>
                <a:cs typeface="Century Gothic"/>
              </a:rPr>
              <a:t>bn</a:t>
            </a:r>
            <a:endParaRPr sz="24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780"/>
              </a:spcBef>
            </a:pPr>
            <a:r>
              <a:rPr sz="1050" dirty="0">
                <a:latin typeface="Mulish"/>
                <a:cs typeface="Mulish"/>
              </a:rPr>
              <a:t>Jun/26</a:t>
            </a:r>
            <a:r>
              <a:rPr sz="1050" spc="-5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·</a:t>
            </a:r>
            <a:r>
              <a:rPr sz="1050" spc="-10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+35%</a:t>
            </a:r>
            <a:r>
              <a:rPr sz="1050" spc="-4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vs.</a:t>
            </a:r>
            <a:r>
              <a:rPr sz="1050" spc="-5" dirty="0">
                <a:latin typeface="Mulish"/>
                <a:cs typeface="Mulish"/>
              </a:rPr>
              <a:t> </a:t>
            </a:r>
            <a:r>
              <a:rPr sz="1050" dirty="0">
                <a:latin typeface="Mulish"/>
                <a:cs typeface="Mulish"/>
              </a:rPr>
              <a:t>Jun/25</a:t>
            </a:r>
            <a:endParaRPr sz="1050">
              <a:latin typeface="Mulish"/>
              <a:cs typeface="Mulis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5556" y="6342374"/>
            <a:ext cx="47739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1 –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2Q26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ROAE =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(2Q26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Net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Income *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4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/ Average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Shareholders’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Equity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between Mar/26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and</a:t>
            </a:r>
            <a:r>
              <a:rPr sz="800" spc="5" dirty="0">
                <a:solidFill>
                  <a:srgbClr val="F4EEE6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F4EEE6"/>
                </a:solidFill>
                <a:latin typeface="Mulish"/>
                <a:cs typeface="Mulish"/>
              </a:rPr>
              <a:t>Jun/26).</a:t>
            </a:r>
            <a:endParaRPr sz="8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3466808-5711-FA00-A5A7-F8FE7BBC31A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11416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0" y="3555391"/>
            <a:ext cx="3987800" cy="985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92300" algn="r">
              <a:lnSpc>
                <a:spcPct val="138700"/>
              </a:lnSpc>
              <a:spcBef>
                <a:spcPts val="100"/>
              </a:spcBef>
            </a:pPr>
            <a:r>
              <a:rPr sz="2400" i="0" spc="3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O</a:t>
            </a:r>
            <a:r>
              <a:rPr sz="2400" i="0" spc="-28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4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U</a:t>
            </a:r>
            <a:r>
              <a:rPr sz="2400" i="0" spc="-28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3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R </a:t>
            </a:r>
            <a:br>
              <a:rPr lang="pt-BR" sz="2400" i="0" spc="13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</a:br>
            <a:r>
              <a:rPr sz="2400" i="0" spc="13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3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B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340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U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2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I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409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N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7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E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7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E</a:t>
            </a:r>
            <a:r>
              <a:rPr sz="2400" i="0" spc="-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 </a:t>
            </a:r>
            <a:r>
              <a:rPr sz="2400" i="0" spc="195" dirty="0">
                <a:solidFill>
                  <a:srgbClr val="EADDCA"/>
                </a:solidFill>
                <a:latin typeface="Gatwick Light" panose="00000500000000000000" pitchFamily="2" charset="0"/>
                <a:cs typeface="Arial"/>
              </a:rPr>
              <a:t>S</a:t>
            </a:r>
            <a:endParaRPr sz="2400" dirty="0">
              <a:latin typeface="Gatwick Light" panose="00000500000000000000" pitchFamily="2" charset="0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hink-cell data - do not delete" hidden="1">
            <a:extLst>
              <a:ext uri="{FF2B5EF4-FFF2-40B4-BE49-F238E27FC236}">
                <a16:creationId xmlns:a16="http://schemas.microsoft.com/office/drawing/2014/main" id="{B6A033B1-F128-AE52-2158-176A4B8301D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1021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552750" y="7503058"/>
            <a:ext cx="8699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CA0"/>
                </a:solidFill>
                <a:latin typeface="Mulish"/>
                <a:cs typeface="Mulish"/>
              </a:rPr>
              <a:t>6</a:t>
            </a:r>
            <a:endParaRPr sz="800">
              <a:latin typeface="Mulish"/>
              <a:cs typeface="Mulish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78243" y="2710103"/>
            <a:ext cx="5810885" cy="716915"/>
            <a:chOff x="6878243" y="2710103"/>
            <a:chExt cx="5810885" cy="716915"/>
          </a:xfrm>
        </p:grpSpPr>
        <p:sp>
          <p:nvSpPr>
            <p:cNvPr id="4" name="object 4"/>
            <p:cNvSpPr/>
            <p:nvPr/>
          </p:nvSpPr>
          <p:spPr>
            <a:xfrm>
              <a:off x="6878243" y="2710103"/>
              <a:ext cx="5810885" cy="716915"/>
            </a:xfrm>
            <a:custGeom>
              <a:avLst/>
              <a:gdLst/>
              <a:ahLst/>
              <a:cxnLst/>
              <a:rect l="l" t="t" r="r" b="b"/>
              <a:pathLst>
                <a:path w="5810884" h="716914">
                  <a:moveTo>
                    <a:pt x="5810554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5810554" y="716483"/>
                  </a:lnTo>
                  <a:lnTo>
                    <a:pt x="5810554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78243" y="2710103"/>
              <a:ext cx="22225" cy="716915"/>
            </a:xfrm>
            <a:custGeom>
              <a:avLst/>
              <a:gdLst/>
              <a:ahLst/>
              <a:cxnLst/>
              <a:rect l="l" t="t" r="r" b="b"/>
              <a:pathLst>
                <a:path w="22225" h="716914">
                  <a:moveTo>
                    <a:pt x="21945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21945" y="716483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92683" y="3595356"/>
            <a:ext cx="5810885" cy="716915"/>
            <a:chOff x="592683" y="3595356"/>
            <a:chExt cx="5810885" cy="716915"/>
          </a:xfrm>
        </p:grpSpPr>
        <p:sp>
          <p:nvSpPr>
            <p:cNvPr id="7" name="object 7"/>
            <p:cNvSpPr/>
            <p:nvPr/>
          </p:nvSpPr>
          <p:spPr>
            <a:xfrm>
              <a:off x="592683" y="3595356"/>
              <a:ext cx="5810885" cy="716915"/>
            </a:xfrm>
            <a:custGeom>
              <a:avLst/>
              <a:gdLst/>
              <a:ahLst/>
              <a:cxnLst/>
              <a:rect l="l" t="t" r="r" b="b"/>
              <a:pathLst>
                <a:path w="5810885" h="716914">
                  <a:moveTo>
                    <a:pt x="5810402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5810402" y="716483"/>
                  </a:lnTo>
                  <a:lnTo>
                    <a:pt x="5810402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2683" y="3595356"/>
              <a:ext cx="22225" cy="716915"/>
            </a:xfrm>
            <a:custGeom>
              <a:avLst/>
              <a:gdLst/>
              <a:ahLst/>
              <a:cxnLst/>
              <a:rect l="l" t="t" r="r" b="b"/>
              <a:pathLst>
                <a:path w="22225" h="716914">
                  <a:moveTo>
                    <a:pt x="21945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21945" y="716483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9B21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878243" y="3595356"/>
            <a:ext cx="5810885" cy="716915"/>
            <a:chOff x="6878243" y="3595356"/>
            <a:chExt cx="5810885" cy="716915"/>
          </a:xfrm>
        </p:grpSpPr>
        <p:sp>
          <p:nvSpPr>
            <p:cNvPr id="10" name="object 10"/>
            <p:cNvSpPr/>
            <p:nvPr/>
          </p:nvSpPr>
          <p:spPr>
            <a:xfrm>
              <a:off x="6878243" y="3595356"/>
              <a:ext cx="5810885" cy="716915"/>
            </a:xfrm>
            <a:custGeom>
              <a:avLst/>
              <a:gdLst/>
              <a:ahLst/>
              <a:cxnLst/>
              <a:rect l="l" t="t" r="r" b="b"/>
              <a:pathLst>
                <a:path w="5810884" h="716914">
                  <a:moveTo>
                    <a:pt x="5810554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5810554" y="716483"/>
                  </a:lnTo>
                  <a:lnTo>
                    <a:pt x="5810554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78243" y="3595356"/>
              <a:ext cx="22225" cy="716915"/>
            </a:xfrm>
            <a:custGeom>
              <a:avLst/>
              <a:gdLst/>
              <a:ahLst/>
              <a:cxnLst/>
              <a:rect l="l" t="t" r="r" b="b"/>
              <a:pathLst>
                <a:path w="22225" h="716914">
                  <a:moveTo>
                    <a:pt x="21945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21945" y="716483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92683" y="4480597"/>
            <a:ext cx="12096115" cy="572135"/>
            <a:chOff x="592683" y="4480597"/>
            <a:chExt cx="12096115" cy="572135"/>
          </a:xfrm>
        </p:grpSpPr>
        <p:sp>
          <p:nvSpPr>
            <p:cNvPr id="13" name="object 13"/>
            <p:cNvSpPr/>
            <p:nvPr/>
          </p:nvSpPr>
          <p:spPr>
            <a:xfrm>
              <a:off x="592683" y="4480597"/>
              <a:ext cx="12096115" cy="568960"/>
            </a:xfrm>
            <a:custGeom>
              <a:avLst/>
              <a:gdLst/>
              <a:ahLst/>
              <a:cxnLst/>
              <a:rect l="l" t="t" r="r" b="b"/>
              <a:pathLst>
                <a:path w="12096115" h="568960">
                  <a:moveTo>
                    <a:pt x="12096116" y="0"/>
                  </a:moveTo>
                  <a:lnTo>
                    <a:pt x="0" y="0"/>
                  </a:lnTo>
                  <a:lnTo>
                    <a:pt x="0" y="568794"/>
                  </a:lnTo>
                  <a:lnTo>
                    <a:pt x="12096116" y="568794"/>
                  </a:lnTo>
                  <a:lnTo>
                    <a:pt x="12096116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2683" y="4480597"/>
              <a:ext cx="22225" cy="572135"/>
            </a:xfrm>
            <a:custGeom>
              <a:avLst/>
              <a:gdLst/>
              <a:ahLst/>
              <a:cxnLst/>
              <a:rect l="l" t="t" r="r" b="b"/>
              <a:pathLst>
                <a:path w="22225" h="572135">
                  <a:moveTo>
                    <a:pt x="21945" y="0"/>
                  </a:moveTo>
                  <a:lnTo>
                    <a:pt x="0" y="0"/>
                  </a:lnTo>
                  <a:lnTo>
                    <a:pt x="0" y="571512"/>
                  </a:lnTo>
                  <a:lnTo>
                    <a:pt x="21945" y="571512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92683" y="5220880"/>
            <a:ext cx="12083415" cy="572135"/>
            <a:chOff x="592683" y="5220880"/>
            <a:chExt cx="12083415" cy="572135"/>
          </a:xfrm>
        </p:grpSpPr>
        <p:sp>
          <p:nvSpPr>
            <p:cNvPr id="16" name="object 16"/>
            <p:cNvSpPr/>
            <p:nvPr/>
          </p:nvSpPr>
          <p:spPr>
            <a:xfrm>
              <a:off x="592683" y="5220880"/>
              <a:ext cx="12083415" cy="568960"/>
            </a:xfrm>
            <a:custGeom>
              <a:avLst/>
              <a:gdLst/>
              <a:ahLst/>
              <a:cxnLst/>
              <a:rect l="l" t="t" r="r" b="b"/>
              <a:pathLst>
                <a:path w="12083415" h="568960">
                  <a:moveTo>
                    <a:pt x="12083416" y="0"/>
                  </a:moveTo>
                  <a:lnTo>
                    <a:pt x="0" y="0"/>
                  </a:lnTo>
                  <a:lnTo>
                    <a:pt x="0" y="568794"/>
                  </a:lnTo>
                  <a:lnTo>
                    <a:pt x="12083416" y="568794"/>
                  </a:lnTo>
                  <a:lnTo>
                    <a:pt x="12083416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2683" y="5220880"/>
              <a:ext cx="22225" cy="572135"/>
            </a:xfrm>
            <a:custGeom>
              <a:avLst/>
              <a:gdLst/>
              <a:ahLst/>
              <a:cxnLst/>
              <a:rect l="l" t="t" r="r" b="b"/>
              <a:pathLst>
                <a:path w="22225" h="572135">
                  <a:moveTo>
                    <a:pt x="21945" y="0"/>
                  </a:moveTo>
                  <a:lnTo>
                    <a:pt x="0" y="0"/>
                  </a:lnTo>
                  <a:lnTo>
                    <a:pt x="0" y="571512"/>
                  </a:lnTo>
                  <a:lnTo>
                    <a:pt x="21945" y="571512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92683" y="6700139"/>
            <a:ext cx="12071350" cy="570230"/>
            <a:chOff x="592683" y="6700139"/>
            <a:chExt cx="12071350" cy="570230"/>
          </a:xfrm>
        </p:grpSpPr>
        <p:sp>
          <p:nvSpPr>
            <p:cNvPr id="19" name="object 19"/>
            <p:cNvSpPr/>
            <p:nvPr/>
          </p:nvSpPr>
          <p:spPr>
            <a:xfrm>
              <a:off x="592683" y="6701523"/>
              <a:ext cx="12071350" cy="568960"/>
            </a:xfrm>
            <a:custGeom>
              <a:avLst/>
              <a:gdLst/>
              <a:ahLst/>
              <a:cxnLst/>
              <a:rect l="l" t="t" r="r" b="b"/>
              <a:pathLst>
                <a:path w="12071350" h="568959">
                  <a:moveTo>
                    <a:pt x="12070804" y="0"/>
                  </a:moveTo>
                  <a:lnTo>
                    <a:pt x="0" y="0"/>
                  </a:lnTo>
                  <a:lnTo>
                    <a:pt x="0" y="568794"/>
                  </a:lnTo>
                  <a:lnTo>
                    <a:pt x="12070804" y="568794"/>
                  </a:lnTo>
                  <a:lnTo>
                    <a:pt x="12070804" y="0"/>
                  </a:lnTo>
                  <a:close/>
                </a:path>
              </a:pathLst>
            </a:custGeom>
            <a:solidFill>
              <a:srgbClr val="3D15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2683" y="6700139"/>
              <a:ext cx="22225" cy="567055"/>
            </a:xfrm>
            <a:custGeom>
              <a:avLst/>
              <a:gdLst/>
              <a:ahLst/>
              <a:cxnLst/>
              <a:rect l="l" t="t" r="r" b="b"/>
              <a:pathLst>
                <a:path w="22225" h="567054">
                  <a:moveTo>
                    <a:pt x="21945" y="0"/>
                  </a:moveTo>
                  <a:lnTo>
                    <a:pt x="0" y="0"/>
                  </a:lnTo>
                  <a:lnTo>
                    <a:pt x="0" y="566928"/>
                  </a:lnTo>
                  <a:lnTo>
                    <a:pt x="21945" y="566928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593864" y="5961176"/>
            <a:ext cx="12082780" cy="570230"/>
            <a:chOff x="593864" y="5961176"/>
            <a:chExt cx="12082780" cy="570230"/>
          </a:xfrm>
        </p:grpSpPr>
        <p:sp>
          <p:nvSpPr>
            <p:cNvPr id="22" name="object 22"/>
            <p:cNvSpPr/>
            <p:nvPr/>
          </p:nvSpPr>
          <p:spPr>
            <a:xfrm>
              <a:off x="593864" y="5962560"/>
              <a:ext cx="12082780" cy="568960"/>
            </a:xfrm>
            <a:custGeom>
              <a:avLst/>
              <a:gdLst/>
              <a:ahLst/>
              <a:cxnLst/>
              <a:rect l="l" t="t" r="r" b="b"/>
              <a:pathLst>
                <a:path w="12082780" h="568959">
                  <a:moveTo>
                    <a:pt x="12082233" y="0"/>
                  </a:moveTo>
                  <a:lnTo>
                    <a:pt x="0" y="0"/>
                  </a:lnTo>
                  <a:lnTo>
                    <a:pt x="0" y="568794"/>
                  </a:lnTo>
                  <a:lnTo>
                    <a:pt x="12082233" y="568794"/>
                  </a:lnTo>
                  <a:lnTo>
                    <a:pt x="12082233" y="0"/>
                  </a:lnTo>
                  <a:close/>
                </a:path>
              </a:pathLst>
            </a:custGeom>
            <a:solidFill>
              <a:srgbClr val="3D15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3864" y="5961176"/>
              <a:ext cx="22225" cy="567055"/>
            </a:xfrm>
            <a:custGeom>
              <a:avLst/>
              <a:gdLst/>
              <a:ahLst/>
              <a:cxnLst/>
              <a:rect l="l" t="t" r="r" b="b"/>
              <a:pathLst>
                <a:path w="22225" h="567054">
                  <a:moveTo>
                    <a:pt x="21945" y="0"/>
                  </a:moveTo>
                  <a:lnTo>
                    <a:pt x="0" y="0"/>
                  </a:lnTo>
                  <a:lnTo>
                    <a:pt x="0" y="566928"/>
                  </a:lnTo>
                  <a:lnTo>
                    <a:pt x="21945" y="566928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92683" y="2710103"/>
            <a:ext cx="5810885" cy="716915"/>
            <a:chOff x="592683" y="2710103"/>
            <a:chExt cx="5810885" cy="716915"/>
          </a:xfrm>
        </p:grpSpPr>
        <p:sp>
          <p:nvSpPr>
            <p:cNvPr id="25" name="object 25"/>
            <p:cNvSpPr/>
            <p:nvPr/>
          </p:nvSpPr>
          <p:spPr>
            <a:xfrm>
              <a:off x="592683" y="2710103"/>
              <a:ext cx="5810885" cy="716915"/>
            </a:xfrm>
            <a:custGeom>
              <a:avLst/>
              <a:gdLst/>
              <a:ahLst/>
              <a:cxnLst/>
              <a:rect l="l" t="t" r="r" b="b"/>
              <a:pathLst>
                <a:path w="5810885" h="716914">
                  <a:moveTo>
                    <a:pt x="5810402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5810402" y="716483"/>
                  </a:lnTo>
                  <a:lnTo>
                    <a:pt x="5810402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2683" y="2710103"/>
              <a:ext cx="22225" cy="716915"/>
            </a:xfrm>
            <a:custGeom>
              <a:avLst/>
              <a:gdLst/>
              <a:ahLst/>
              <a:cxnLst/>
              <a:rect l="l" t="t" r="r" b="b"/>
              <a:pathLst>
                <a:path w="22225" h="716914">
                  <a:moveTo>
                    <a:pt x="21945" y="0"/>
                  </a:moveTo>
                  <a:lnTo>
                    <a:pt x="0" y="0"/>
                  </a:lnTo>
                  <a:lnTo>
                    <a:pt x="0" y="716483"/>
                  </a:lnTo>
                  <a:lnTo>
                    <a:pt x="21945" y="716483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9B21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6878243" y="1824850"/>
            <a:ext cx="5810885" cy="716915"/>
            <a:chOff x="6878243" y="1824850"/>
            <a:chExt cx="5810885" cy="716915"/>
          </a:xfrm>
        </p:grpSpPr>
        <p:sp>
          <p:nvSpPr>
            <p:cNvPr id="28" name="object 28"/>
            <p:cNvSpPr/>
            <p:nvPr/>
          </p:nvSpPr>
          <p:spPr>
            <a:xfrm>
              <a:off x="6878243" y="1824850"/>
              <a:ext cx="5810885" cy="716915"/>
            </a:xfrm>
            <a:custGeom>
              <a:avLst/>
              <a:gdLst/>
              <a:ahLst/>
              <a:cxnLst/>
              <a:rect l="l" t="t" r="r" b="b"/>
              <a:pathLst>
                <a:path w="5810884" h="716914">
                  <a:moveTo>
                    <a:pt x="5810554" y="0"/>
                  </a:moveTo>
                  <a:lnTo>
                    <a:pt x="0" y="0"/>
                  </a:lnTo>
                  <a:lnTo>
                    <a:pt x="0" y="716470"/>
                  </a:lnTo>
                  <a:lnTo>
                    <a:pt x="5810554" y="716470"/>
                  </a:lnTo>
                  <a:lnTo>
                    <a:pt x="5810554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878243" y="1824850"/>
              <a:ext cx="25400" cy="716915"/>
            </a:xfrm>
            <a:custGeom>
              <a:avLst/>
              <a:gdLst/>
              <a:ahLst/>
              <a:cxnLst/>
              <a:rect l="l" t="t" r="r" b="b"/>
              <a:pathLst>
                <a:path w="25400" h="716914">
                  <a:moveTo>
                    <a:pt x="25196" y="0"/>
                  </a:moveTo>
                  <a:lnTo>
                    <a:pt x="0" y="0"/>
                  </a:lnTo>
                  <a:lnTo>
                    <a:pt x="0" y="716470"/>
                  </a:lnTo>
                  <a:lnTo>
                    <a:pt x="25196" y="716470"/>
                  </a:lnTo>
                  <a:lnTo>
                    <a:pt x="25196" y="0"/>
                  </a:lnTo>
                  <a:close/>
                </a:path>
              </a:pathLst>
            </a:custGeom>
            <a:solidFill>
              <a:srgbClr val="B88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592683" y="1824850"/>
            <a:ext cx="5810885" cy="716915"/>
            <a:chOff x="592683" y="1824850"/>
            <a:chExt cx="5810885" cy="716915"/>
          </a:xfrm>
        </p:grpSpPr>
        <p:sp>
          <p:nvSpPr>
            <p:cNvPr id="31" name="object 31"/>
            <p:cNvSpPr/>
            <p:nvPr/>
          </p:nvSpPr>
          <p:spPr>
            <a:xfrm>
              <a:off x="592683" y="1824850"/>
              <a:ext cx="5810885" cy="716915"/>
            </a:xfrm>
            <a:custGeom>
              <a:avLst/>
              <a:gdLst/>
              <a:ahLst/>
              <a:cxnLst/>
              <a:rect l="l" t="t" r="r" b="b"/>
              <a:pathLst>
                <a:path w="5810885" h="716914">
                  <a:moveTo>
                    <a:pt x="5810402" y="0"/>
                  </a:moveTo>
                  <a:lnTo>
                    <a:pt x="0" y="0"/>
                  </a:lnTo>
                  <a:lnTo>
                    <a:pt x="0" y="716470"/>
                  </a:lnTo>
                  <a:lnTo>
                    <a:pt x="5810402" y="716470"/>
                  </a:lnTo>
                  <a:lnTo>
                    <a:pt x="5810402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92683" y="1824850"/>
              <a:ext cx="22225" cy="716915"/>
            </a:xfrm>
            <a:custGeom>
              <a:avLst/>
              <a:gdLst/>
              <a:ahLst/>
              <a:cxnLst/>
              <a:rect l="l" t="t" r="r" b="b"/>
              <a:pathLst>
                <a:path w="22225" h="716914">
                  <a:moveTo>
                    <a:pt x="21945" y="0"/>
                  </a:moveTo>
                  <a:lnTo>
                    <a:pt x="0" y="0"/>
                  </a:lnTo>
                  <a:lnTo>
                    <a:pt x="0" y="716470"/>
                  </a:lnTo>
                  <a:lnTo>
                    <a:pt x="21945" y="716470"/>
                  </a:lnTo>
                  <a:lnTo>
                    <a:pt x="21945" y="0"/>
                  </a:lnTo>
                  <a:close/>
                </a:path>
              </a:pathLst>
            </a:custGeom>
            <a:solidFill>
              <a:srgbClr val="9B21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14629" y="1821214"/>
            <a:ext cx="5788660" cy="54864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910"/>
              </a:spcBef>
            </a:pPr>
            <a:r>
              <a:rPr sz="1200" spc="5" dirty="0">
                <a:solidFill>
                  <a:srgbClr val="481017"/>
                </a:solidFill>
                <a:latin typeface="Mulish"/>
                <a:cs typeface="Mulish"/>
              </a:rPr>
              <a:t>INSS</a:t>
            </a:r>
            <a:endParaRPr sz="1200">
              <a:latin typeface="Mulish"/>
              <a:cs typeface="Mulish"/>
            </a:endParaRPr>
          </a:p>
          <a:p>
            <a:pPr marL="127000">
              <a:lnSpc>
                <a:spcPct val="100000"/>
              </a:lnSpc>
              <a:spcBef>
                <a:spcPts val="665"/>
              </a:spcBef>
            </a:pPr>
            <a:r>
              <a:rPr sz="1000" spc="-5" dirty="0">
                <a:latin typeface="Mulish"/>
                <a:cs typeface="Mulish"/>
              </a:rPr>
              <a:t>Payroll</a:t>
            </a:r>
            <a:r>
              <a:rPr sz="1000" spc="-2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loans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2933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5035" algn="l"/>
              </a:tabLst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OUR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BUSINESSES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54227" y="672412"/>
            <a:ext cx="9468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Two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credit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2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business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origination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fronts</a:t>
            </a:r>
            <a:r>
              <a:rPr sz="12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integrated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with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2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services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platform,</a:t>
            </a:r>
            <a:r>
              <a:rPr sz="12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funding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capital</a:t>
            </a:r>
            <a:r>
              <a:rPr sz="12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solutions,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risks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200" spc="2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technology/AI.</a:t>
            </a:r>
            <a:endParaRPr sz="1200">
              <a:latin typeface="Mulish"/>
              <a:cs typeface="Mulis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5977" y="1211579"/>
            <a:ext cx="5810885" cy="402590"/>
          </a:xfrm>
          <a:prstGeom prst="rect">
            <a:avLst/>
          </a:prstGeom>
          <a:solidFill>
            <a:srgbClr val="491018"/>
          </a:solidFill>
        </p:spPr>
        <p:txBody>
          <a:bodyPr vert="horz" wrap="square" lIns="0" tIns="108585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855"/>
              </a:spcBef>
              <a:tabLst>
                <a:tab pos="2071370" algn="l"/>
              </a:tabLst>
            </a:pPr>
            <a:r>
              <a:rPr sz="1100" b="1" spc="-105" dirty="0">
                <a:solidFill>
                  <a:srgbClr val="F4EEE6"/>
                </a:solidFill>
                <a:latin typeface="Century Gothic"/>
                <a:cs typeface="Century Gothic"/>
              </a:rPr>
              <a:t>C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75" dirty="0">
                <a:solidFill>
                  <a:srgbClr val="F4EEE6"/>
                </a:solidFill>
                <a:latin typeface="Century Gothic"/>
                <a:cs typeface="Century Gothic"/>
              </a:rPr>
              <a:t>O</a:t>
            </a:r>
            <a:r>
              <a:rPr sz="1100" b="1" spc="1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L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L</a:t>
            </a:r>
            <a:r>
              <a:rPr sz="1100" b="1" spc="1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A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200" dirty="0">
                <a:solidFill>
                  <a:srgbClr val="F4EEE6"/>
                </a:solidFill>
                <a:latin typeface="Century Gothic"/>
                <a:cs typeface="Century Gothic"/>
              </a:rPr>
              <a:t>T</a:t>
            </a:r>
            <a:r>
              <a:rPr sz="1100" b="1" spc="1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75" dirty="0">
                <a:solidFill>
                  <a:srgbClr val="F4EEE6"/>
                </a:solidFill>
                <a:latin typeface="Century Gothic"/>
                <a:cs typeface="Century Gothic"/>
              </a:rPr>
              <a:t>E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25" dirty="0">
                <a:solidFill>
                  <a:srgbClr val="F4EEE6"/>
                </a:solidFill>
                <a:latin typeface="Century Gothic"/>
                <a:cs typeface="Century Gothic"/>
              </a:rPr>
              <a:t>R</a:t>
            </a:r>
            <a:r>
              <a:rPr sz="1100" b="1" spc="1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A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L</a:t>
            </a:r>
            <a:r>
              <a:rPr sz="1100" b="1" spc="1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25" dirty="0">
                <a:solidFill>
                  <a:srgbClr val="F4EEE6"/>
                </a:solidFill>
                <a:latin typeface="Century Gothic"/>
                <a:cs typeface="Century Gothic"/>
              </a:rPr>
              <a:t>I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05" dirty="0">
                <a:solidFill>
                  <a:srgbClr val="F4EEE6"/>
                </a:solidFill>
                <a:latin typeface="Century Gothic"/>
                <a:cs typeface="Century Gothic"/>
              </a:rPr>
              <a:t>Z</a:t>
            </a:r>
            <a:r>
              <a:rPr sz="1100" b="1" spc="1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75" dirty="0">
                <a:solidFill>
                  <a:srgbClr val="F4EEE6"/>
                </a:solidFill>
                <a:latin typeface="Century Gothic"/>
                <a:cs typeface="Century Gothic"/>
              </a:rPr>
              <a:t>E</a:t>
            </a:r>
            <a:r>
              <a:rPr sz="1100" b="1" spc="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50" dirty="0">
                <a:solidFill>
                  <a:srgbClr val="F4EEE6"/>
                </a:solidFill>
                <a:latin typeface="Century Gothic"/>
                <a:cs typeface="Century Gothic"/>
              </a:rPr>
              <a:t>D	</a:t>
            </a:r>
            <a:r>
              <a:rPr sz="1100" b="1" spc="125" dirty="0">
                <a:solidFill>
                  <a:srgbClr val="F4EEE6"/>
                </a:solidFill>
                <a:latin typeface="Century Gothic"/>
                <a:cs typeface="Century Gothic"/>
              </a:rPr>
              <a:t>R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75" dirty="0">
                <a:solidFill>
                  <a:srgbClr val="F4EEE6"/>
                </a:solidFill>
                <a:latin typeface="Century Gothic"/>
                <a:cs typeface="Century Gothic"/>
              </a:rPr>
              <a:t>E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200" dirty="0">
                <a:solidFill>
                  <a:srgbClr val="F4EEE6"/>
                </a:solidFill>
                <a:latin typeface="Century Gothic"/>
                <a:cs typeface="Century Gothic"/>
              </a:rPr>
              <a:t>T</a:t>
            </a:r>
            <a:r>
              <a:rPr sz="1100" b="1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A </a:t>
            </a:r>
            <a:r>
              <a:rPr sz="1100" b="1" spc="-25" dirty="0">
                <a:solidFill>
                  <a:srgbClr val="F4EEE6"/>
                </a:solidFill>
                <a:latin typeface="Century Gothic"/>
                <a:cs typeface="Century Gothic"/>
              </a:rPr>
              <a:t>I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L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865543" y="1211579"/>
            <a:ext cx="5810885" cy="402590"/>
          </a:xfrm>
          <a:prstGeom prst="rect">
            <a:avLst/>
          </a:prstGeom>
          <a:solidFill>
            <a:srgbClr val="491018"/>
          </a:solidFill>
        </p:spPr>
        <p:txBody>
          <a:bodyPr vert="horz" wrap="square" lIns="0" tIns="108585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855"/>
              </a:spcBef>
            </a:pPr>
            <a:r>
              <a:rPr sz="1100" b="1" spc="235" dirty="0">
                <a:solidFill>
                  <a:srgbClr val="F4EEE6"/>
                </a:solidFill>
                <a:latin typeface="Century Gothic"/>
                <a:cs typeface="Century Gothic"/>
              </a:rPr>
              <a:t>W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95" dirty="0">
                <a:solidFill>
                  <a:srgbClr val="F4EEE6"/>
                </a:solidFill>
                <a:latin typeface="Century Gothic"/>
                <a:cs typeface="Century Gothic"/>
              </a:rPr>
              <a:t>H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75" dirty="0">
                <a:solidFill>
                  <a:srgbClr val="F4EEE6"/>
                </a:solidFill>
                <a:latin typeface="Century Gothic"/>
                <a:cs typeface="Century Gothic"/>
              </a:rPr>
              <a:t>O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L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75" dirty="0">
                <a:solidFill>
                  <a:srgbClr val="F4EEE6"/>
                </a:solidFill>
                <a:latin typeface="Century Gothic"/>
                <a:cs typeface="Century Gothic"/>
              </a:rPr>
              <a:t>E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S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-5" dirty="0">
                <a:solidFill>
                  <a:srgbClr val="F4EEE6"/>
                </a:solidFill>
                <a:latin typeface="Century Gothic"/>
                <a:cs typeface="Century Gothic"/>
              </a:rPr>
              <a:t>A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114" dirty="0">
                <a:solidFill>
                  <a:srgbClr val="F4EEE6"/>
                </a:solidFill>
                <a:latin typeface="Century Gothic"/>
                <a:cs typeface="Century Gothic"/>
              </a:rPr>
              <a:t>L</a:t>
            </a:r>
            <a:r>
              <a:rPr sz="1100" b="1" spc="-50" dirty="0">
                <a:solidFill>
                  <a:srgbClr val="F4EEE6"/>
                </a:solidFill>
                <a:latin typeface="Century Gothic"/>
                <a:cs typeface="Century Gothic"/>
              </a:rPr>
              <a:t> </a:t>
            </a:r>
            <a:r>
              <a:rPr sz="1100" b="1" spc="75" dirty="0">
                <a:solidFill>
                  <a:srgbClr val="F4EEE6"/>
                </a:solidFill>
                <a:latin typeface="Century Gothic"/>
                <a:cs typeface="Century Gothic"/>
              </a:rPr>
              <a:t>E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00189" y="2792466"/>
            <a:ext cx="5788660" cy="40957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310"/>
              </a:spcBef>
            </a:pPr>
            <a:r>
              <a:rPr sz="1200" b="1" spc="-35" dirty="0">
                <a:solidFill>
                  <a:srgbClr val="491018"/>
                </a:solidFill>
                <a:latin typeface="Century Gothic"/>
                <a:cs typeface="Century Gothic"/>
              </a:rPr>
              <a:t>Client</a:t>
            </a:r>
            <a:r>
              <a:rPr sz="1200" b="1" spc="-40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20" dirty="0">
                <a:solidFill>
                  <a:srgbClr val="491018"/>
                </a:solidFill>
                <a:latin typeface="Century Gothic"/>
                <a:cs typeface="Century Gothic"/>
              </a:rPr>
              <a:t>Desk</a:t>
            </a:r>
            <a:endParaRPr sz="1200">
              <a:latin typeface="Century Gothic"/>
              <a:cs typeface="Century Gothic"/>
            </a:endParaRPr>
          </a:p>
          <a:p>
            <a:pPr marL="123825">
              <a:lnSpc>
                <a:spcPct val="100000"/>
              </a:lnSpc>
              <a:spcBef>
                <a:spcPts val="170"/>
              </a:spcBef>
            </a:pPr>
            <a:r>
              <a:rPr sz="1000" spc="-5" dirty="0">
                <a:latin typeface="Mulish"/>
                <a:cs typeface="Mulish"/>
              </a:rPr>
              <a:t>Derivatives</a:t>
            </a:r>
            <a:r>
              <a:rPr sz="1000" spc="-1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and</a:t>
            </a:r>
            <a:r>
              <a:rPr sz="1000" spc="-1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FX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4629" y="3629288"/>
            <a:ext cx="5788660" cy="4978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09855">
              <a:lnSpc>
                <a:spcPct val="100000"/>
              </a:lnSpc>
              <a:spcBef>
                <a:spcPts val="690"/>
              </a:spcBef>
            </a:pPr>
            <a:r>
              <a:rPr sz="1200" b="1" spc="-5" dirty="0">
                <a:solidFill>
                  <a:srgbClr val="491018"/>
                </a:solidFill>
                <a:latin typeface="Century Gothic"/>
                <a:cs typeface="Century Gothic"/>
              </a:rPr>
              <a:t>Private</a:t>
            </a:r>
            <a:endParaRPr sz="1200">
              <a:latin typeface="Century Gothic"/>
              <a:cs typeface="Century Gothic"/>
            </a:endParaRPr>
          </a:p>
          <a:p>
            <a:pPr marL="123825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Mulish"/>
                <a:cs typeface="Mulish"/>
              </a:rPr>
              <a:t>Payroll</a:t>
            </a:r>
            <a:r>
              <a:rPr sz="1000" spc="-2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loans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900189" y="3629288"/>
            <a:ext cx="5788660" cy="4978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690"/>
              </a:spcBef>
            </a:pPr>
            <a:r>
              <a:rPr sz="1200" b="1" spc="-40" dirty="0">
                <a:solidFill>
                  <a:srgbClr val="491018"/>
                </a:solidFill>
                <a:latin typeface="Century Gothic"/>
                <a:cs typeface="Century Gothic"/>
              </a:rPr>
              <a:t>Capital</a:t>
            </a:r>
            <a:r>
              <a:rPr sz="1200" b="1" spc="-25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20" dirty="0">
                <a:solidFill>
                  <a:srgbClr val="491018"/>
                </a:solidFill>
                <a:latin typeface="Century Gothic"/>
                <a:cs typeface="Century Gothic"/>
              </a:rPr>
              <a:t>Markets</a:t>
            </a:r>
            <a:endParaRPr sz="1200">
              <a:latin typeface="Century Gothic"/>
              <a:cs typeface="Century Gothic"/>
            </a:endParaRPr>
          </a:p>
          <a:p>
            <a:pPr marL="123825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Mulish"/>
                <a:cs typeface="Mulish"/>
              </a:rPr>
              <a:t>Structured transactions and distribution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89229" y="4545060"/>
            <a:ext cx="12125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0"/>
              </a:spcBef>
              <a:tabLst>
                <a:tab pos="2334895" algn="l"/>
              </a:tabLst>
            </a:pPr>
            <a:r>
              <a:rPr sz="1800" b="1" spc="-60" baseline="-6944" dirty="0">
                <a:solidFill>
                  <a:srgbClr val="491018"/>
                </a:solidFill>
                <a:latin typeface="Century Gothic"/>
                <a:cs typeface="Century Gothic"/>
              </a:rPr>
              <a:t>Insurance	</a:t>
            </a:r>
            <a:r>
              <a:rPr sz="1000" spc="-5" dirty="0">
                <a:latin typeface="Mulish"/>
                <a:cs typeface="Mulish"/>
              </a:rPr>
              <a:t>Pine Corretora ·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Retail ·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Benefits · P&amp;C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· Wholesale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24923" y="5303489"/>
            <a:ext cx="1592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solidFill>
                  <a:srgbClr val="491018"/>
                </a:solidFill>
                <a:latin typeface="Century Gothic"/>
                <a:cs typeface="Century Gothic"/>
              </a:rPr>
              <a:t>Treasury,</a:t>
            </a:r>
            <a:r>
              <a:rPr sz="1200" b="1" spc="-55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20" dirty="0">
                <a:solidFill>
                  <a:srgbClr val="491018"/>
                </a:solidFill>
                <a:latin typeface="Century Gothic"/>
                <a:cs typeface="Century Gothic"/>
              </a:rPr>
              <a:t>Funding</a:t>
            </a:r>
            <a:r>
              <a:rPr sz="1200" b="1" spc="-50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55" dirty="0">
                <a:solidFill>
                  <a:srgbClr val="491018"/>
                </a:solidFill>
                <a:latin typeface="Century Gothic"/>
                <a:cs typeface="Century Gothic"/>
              </a:rPr>
              <a:t>and </a:t>
            </a:r>
            <a:r>
              <a:rPr sz="1200" b="1" spc="-320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15" dirty="0">
                <a:solidFill>
                  <a:srgbClr val="491018"/>
                </a:solidFill>
                <a:latin typeface="Century Gothic"/>
                <a:cs typeface="Century Gothic"/>
              </a:rPr>
              <a:t>Investments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24406" y="5311256"/>
            <a:ext cx="54895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Mulish"/>
                <a:cs typeface="Mulish"/>
              </a:rPr>
              <a:t>Asset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and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liability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management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(ALM)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·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Banking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and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Trading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books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·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Funding</a:t>
            </a:r>
            <a:r>
              <a:rPr sz="1000" spc="5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and</a:t>
            </a:r>
            <a:r>
              <a:rPr sz="100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Distribution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89229" y="6786489"/>
            <a:ext cx="12099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100"/>
              </a:spcBef>
              <a:tabLst>
                <a:tab pos="3340735" algn="l"/>
              </a:tabLst>
            </a:pPr>
            <a:r>
              <a:rPr sz="1200" b="1" spc="-45" dirty="0">
                <a:solidFill>
                  <a:srgbClr val="FFFFFF"/>
                </a:solidFill>
                <a:latin typeface="Century Gothic"/>
                <a:cs typeface="Century Gothic"/>
              </a:rPr>
              <a:t>Technology,</a:t>
            </a:r>
            <a:r>
              <a:rPr sz="12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40" dirty="0">
                <a:solidFill>
                  <a:srgbClr val="FFFFFF"/>
                </a:solidFill>
                <a:latin typeface="Century Gothic"/>
                <a:cs typeface="Century Gothic"/>
              </a:rPr>
              <a:t>data</a:t>
            </a:r>
            <a:r>
              <a:rPr sz="12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b="1" spc="-55" dirty="0">
                <a:solidFill>
                  <a:srgbClr val="FFFFFF"/>
                </a:solidFill>
                <a:latin typeface="Century Gothic"/>
                <a:cs typeface="Century Gothic"/>
              </a:rPr>
              <a:t>and</a:t>
            </a:r>
            <a:r>
              <a:rPr sz="12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 artificial </a:t>
            </a:r>
            <a:r>
              <a:rPr sz="1200" b="1" spc="-50" dirty="0">
                <a:solidFill>
                  <a:srgbClr val="FFFFFF"/>
                </a:solidFill>
                <a:latin typeface="Century Gothic"/>
                <a:cs typeface="Century Gothic"/>
              </a:rPr>
              <a:t>intelligence	</a:t>
            </a:r>
            <a:r>
              <a:rPr sz="1500" spc="-7" baseline="8333" dirty="0">
                <a:solidFill>
                  <a:srgbClr val="FFFFFF"/>
                </a:solidFill>
                <a:latin typeface="Mulish"/>
                <a:cs typeface="Mulish"/>
              </a:rPr>
              <a:t>Across</a:t>
            </a:r>
            <a:r>
              <a:rPr sz="1500" spc="-15" baseline="8333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500" spc="-7" baseline="8333" dirty="0">
                <a:solidFill>
                  <a:srgbClr val="FFFFFF"/>
                </a:solidFill>
                <a:latin typeface="Mulish"/>
                <a:cs typeface="Mulish"/>
              </a:rPr>
              <a:t>all business</a:t>
            </a:r>
            <a:r>
              <a:rPr sz="1500" spc="-15" baseline="8333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500" spc="-7" baseline="8333" dirty="0">
                <a:solidFill>
                  <a:srgbClr val="FFFFFF"/>
                </a:solidFill>
                <a:latin typeface="Mulish"/>
                <a:cs typeface="Mulish"/>
              </a:rPr>
              <a:t>fronts</a:t>
            </a:r>
            <a:endParaRPr sz="1500" baseline="8333">
              <a:latin typeface="Mulish"/>
              <a:cs typeface="Mulish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90410" y="6029238"/>
            <a:ext cx="12111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00"/>
              </a:spcBef>
              <a:tabLst>
                <a:tab pos="2348865" algn="l"/>
              </a:tabLst>
            </a:pPr>
            <a:r>
              <a:rPr sz="1800" b="1" spc="44" baseline="-6944" dirty="0">
                <a:solidFill>
                  <a:srgbClr val="FFFFFF"/>
                </a:solidFill>
                <a:latin typeface="Century Gothic"/>
                <a:cs typeface="Century Gothic"/>
              </a:rPr>
              <a:t>Risk	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Governance across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all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fronts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and origination</a:t>
            </a:r>
            <a:r>
              <a:rPr sz="1000" dirty="0">
                <a:solidFill>
                  <a:srgbClr val="FFFFFF"/>
                </a:solidFill>
                <a:latin typeface="Mulish"/>
                <a:cs typeface="Mulish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Mulish"/>
                <a:cs typeface="Mulish"/>
              </a:rPr>
              <a:t>pipelines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14629" y="2754425"/>
            <a:ext cx="5788660" cy="5861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475"/>
              </a:spcBef>
            </a:pPr>
            <a:r>
              <a:rPr sz="1200" b="1" spc="-30" dirty="0">
                <a:solidFill>
                  <a:srgbClr val="491018"/>
                </a:solidFill>
                <a:latin typeface="Century Gothic"/>
                <a:cs typeface="Century Gothic"/>
              </a:rPr>
              <a:t>Public</a:t>
            </a:r>
            <a:endParaRPr sz="1200">
              <a:latin typeface="Century Gothic"/>
              <a:cs typeface="Century Gothic"/>
            </a:endParaRPr>
          </a:p>
          <a:p>
            <a:pPr marL="142875" marR="3909695">
              <a:lnSpc>
                <a:spcPts val="1090"/>
              </a:lnSpc>
              <a:spcBef>
                <a:spcPts val="434"/>
              </a:spcBef>
            </a:pPr>
            <a:r>
              <a:rPr sz="1000" spc="-5" dirty="0">
                <a:latin typeface="Mulish"/>
                <a:cs typeface="Mulish"/>
              </a:rPr>
              <a:t>Payroll loans and credit cards </a:t>
            </a:r>
            <a:r>
              <a:rPr sz="1000" spc="-254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FGTS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and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Public Entities</a:t>
            </a:r>
            <a:endParaRPr sz="1000">
              <a:latin typeface="Mulish"/>
              <a:cs typeface="Mulish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03440" y="1858793"/>
            <a:ext cx="5785485" cy="49784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690"/>
              </a:spcBef>
            </a:pPr>
            <a:r>
              <a:rPr sz="1200" b="1" spc="-45" dirty="0">
                <a:solidFill>
                  <a:srgbClr val="491018"/>
                </a:solidFill>
                <a:latin typeface="Century Gothic"/>
                <a:cs typeface="Century Gothic"/>
              </a:rPr>
              <a:t>Corporate</a:t>
            </a:r>
            <a:r>
              <a:rPr sz="1200" b="1" spc="-40" dirty="0">
                <a:solidFill>
                  <a:srgbClr val="491018"/>
                </a:solidFill>
                <a:latin typeface="Century Gothic"/>
                <a:cs typeface="Century Gothic"/>
              </a:rPr>
              <a:t> </a:t>
            </a:r>
            <a:r>
              <a:rPr sz="1200" b="1" spc="-35" dirty="0">
                <a:solidFill>
                  <a:srgbClr val="491018"/>
                </a:solidFill>
                <a:latin typeface="Century Gothic"/>
                <a:cs typeface="Century Gothic"/>
              </a:rPr>
              <a:t>Credit</a:t>
            </a:r>
            <a:endParaRPr sz="1200">
              <a:latin typeface="Century Gothic"/>
              <a:cs typeface="Century Gothic"/>
            </a:endParaRPr>
          </a:p>
          <a:p>
            <a:pPr marL="120650">
              <a:lnSpc>
                <a:spcPct val="100000"/>
              </a:lnSpc>
              <a:spcBef>
                <a:spcPts val="490"/>
              </a:spcBef>
            </a:pPr>
            <a:r>
              <a:rPr sz="1000" spc="-5" dirty="0">
                <a:latin typeface="Mulish"/>
                <a:cs typeface="Mulish"/>
              </a:rPr>
              <a:t>Economic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groups</a:t>
            </a:r>
            <a:r>
              <a:rPr sz="1000" spc="-10" dirty="0">
                <a:latin typeface="Mulish"/>
                <a:cs typeface="Mulish"/>
              </a:rPr>
              <a:t> </a:t>
            </a:r>
            <a:r>
              <a:rPr sz="1000" spc="-5" dirty="0">
                <a:latin typeface="Mulish"/>
                <a:cs typeface="Mulish"/>
              </a:rPr>
              <a:t>with collateral</a:t>
            </a:r>
            <a:endParaRPr sz="10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" name="think-cell data - do not delete" hidden="1">
            <a:extLst>
              <a:ext uri="{FF2B5EF4-FFF2-40B4-BE49-F238E27FC236}">
                <a16:creationId xmlns:a16="http://schemas.microsoft.com/office/drawing/2014/main" id="{E8F5D19F-54CB-9772-907A-760D623EF65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032600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552750" y="7503058"/>
            <a:ext cx="8699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CA0"/>
                </a:solidFill>
                <a:latin typeface="Mulish"/>
                <a:cs typeface="Mulish"/>
              </a:rPr>
              <a:t>7</a:t>
            </a:r>
            <a:endParaRPr sz="800">
              <a:latin typeface="Mulish"/>
              <a:cs typeface="Mulish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89037" y="3703638"/>
            <a:ext cx="10779125" cy="0"/>
          </a:xfrm>
          <a:custGeom>
            <a:avLst/>
            <a:gdLst/>
            <a:ahLst/>
            <a:cxnLst/>
            <a:rect l="l" t="t" r="r" b="b"/>
            <a:pathLst>
              <a:path w="10779125">
                <a:moveTo>
                  <a:pt x="0" y="0"/>
                </a:moveTo>
                <a:lnTo>
                  <a:pt x="1077912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2787" y="400684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7950" y="400684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8024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35300" y="400684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C49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92650" y="4006849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88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47737" y="3979196"/>
            <a:ext cx="3416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IN</a:t>
            </a:r>
            <a:r>
              <a:rPr sz="1100" spc="-5" dirty="0">
                <a:latin typeface="Mulish"/>
                <a:cs typeface="Mulish"/>
              </a:rPr>
              <a:t>S</a:t>
            </a:r>
            <a:r>
              <a:rPr sz="1100" dirty="0">
                <a:latin typeface="Mulish"/>
                <a:cs typeface="Mulish"/>
              </a:rPr>
              <a:t>S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2475" y="6513512"/>
            <a:ext cx="2619375" cy="0"/>
          </a:xfrm>
          <a:custGeom>
            <a:avLst/>
            <a:gdLst/>
            <a:ahLst/>
            <a:cxnLst/>
            <a:rect l="l" t="t" r="r" b="b"/>
            <a:pathLst>
              <a:path w="2619375">
                <a:moveTo>
                  <a:pt x="0" y="0"/>
                </a:moveTo>
                <a:lnTo>
                  <a:pt x="26193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14565" y="5189029"/>
            <a:ext cx="2693670" cy="866140"/>
            <a:chOff x="714565" y="5189029"/>
            <a:chExt cx="2693670" cy="866140"/>
          </a:xfrm>
        </p:grpSpPr>
        <p:sp>
          <p:nvSpPr>
            <p:cNvPr id="11" name="object 11"/>
            <p:cNvSpPr/>
            <p:nvPr/>
          </p:nvSpPr>
          <p:spPr>
            <a:xfrm>
              <a:off x="752474" y="5226049"/>
              <a:ext cx="2619375" cy="648970"/>
            </a:xfrm>
            <a:custGeom>
              <a:avLst/>
              <a:gdLst/>
              <a:ahLst/>
              <a:cxnLst/>
              <a:rect l="l" t="t" r="r" b="b"/>
              <a:pathLst>
                <a:path w="2619375" h="648970">
                  <a:moveTo>
                    <a:pt x="0" y="648881"/>
                  </a:moveTo>
                  <a:lnTo>
                    <a:pt x="46773" y="628675"/>
                  </a:lnTo>
                  <a:lnTo>
                    <a:pt x="93547" y="607892"/>
                  </a:lnTo>
                  <a:lnTo>
                    <a:pt x="140321" y="586689"/>
                  </a:lnTo>
                  <a:lnTo>
                    <a:pt x="187095" y="565223"/>
                  </a:lnTo>
                  <a:lnTo>
                    <a:pt x="233870" y="543651"/>
                  </a:lnTo>
                  <a:lnTo>
                    <a:pt x="280645" y="522133"/>
                  </a:lnTo>
                  <a:lnTo>
                    <a:pt x="327420" y="500824"/>
                  </a:lnTo>
                  <a:lnTo>
                    <a:pt x="374195" y="479883"/>
                  </a:lnTo>
                  <a:lnTo>
                    <a:pt x="420971" y="459468"/>
                  </a:lnTo>
                  <a:lnTo>
                    <a:pt x="467746" y="439735"/>
                  </a:lnTo>
                  <a:lnTo>
                    <a:pt x="514522" y="420844"/>
                  </a:lnTo>
                  <a:lnTo>
                    <a:pt x="561298" y="402950"/>
                  </a:lnTo>
                  <a:lnTo>
                    <a:pt x="608074" y="386213"/>
                  </a:lnTo>
                  <a:lnTo>
                    <a:pt x="654850" y="370789"/>
                  </a:lnTo>
                  <a:lnTo>
                    <a:pt x="705221" y="355959"/>
                  </a:lnTo>
                  <a:lnTo>
                    <a:pt x="755592" y="342968"/>
                  </a:lnTo>
                  <a:lnTo>
                    <a:pt x="805963" y="331519"/>
                  </a:lnTo>
                  <a:lnTo>
                    <a:pt x="856334" y="321317"/>
                  </a:lnTo>
                  <a:lnTo>
                    <a:pt x="906706" y="312067"/>
                  </a:lnTo>
                  <a:lnTo>
                    <a:pt x="957078" y="303473"/>
                  </a:lnTo>
                  <a:lnTo>
                    <a:pt x="1007449" y="295241"/>
                  </a:lnTo>
                  <a:lnTo>
                    <a:pt x="1057822" y="287075"/>
                  </a:lnTo>
                  <a:lnTo>
                    <a:pt x="1108194" y="278678"/>
                  </a:lnTo>
                  <a:lnTo>
                    <a:pt x="1158567" y="269758"/>
                  </a:lnTo>
                  <a:lnTo>
                    <a:pt x="1208940" y="260017"/>
                  </a:lnTo>
                  <a:lnTo>
                    <a:pt x="1259313" y="249160"/>
                  </a:lnTo>
                  <a:lnTo>
                    <a:pt x="1309687" y="236893"/>
                  </a:lnTo>
                  <a:lnTo>
                    <a:pt x="1356463" y="223983"/>
                  </a:lnTo>
                  <a:lnTo>
                    <a:pt x="1403238" y="209715"/>
                  </a:lnTo>
                  <a:lnTo>
                    <a:pt x="1450013" y="194359"/>
                  </a:lnTo>
                  <a:lnTo>
                    <a:pt x="1496788" y="178185"/>
                  </a:lnTo>
                  <a:lnTo>
                    <a:pt x="1543562" y="161463"/>
                  </a:lnTo>
                  <a:lnTo>
                    <a:pt x="1590336" y="144464"/>
                  </a:lnTo>
                  <a:lnTo>
                    <a:pt x="1637110" y="127457"/>
                  </a:lnTo>
                  <a:lnTo>
                    <a:pt x="1683884" y="110713"/>
                  </a:lnTo>
                  <a:lnTo>
                    <a:pt x="1730658" y="94502"/>
                  </a:lnTo>
                  <a:lnTo>
                    <a:pt x="1777431" y="79094"/>
                  </a:lnTo>
                  <a:lnTo>
                    <a:pt x="1824205" y="64759"/>
                  </a:lnTo>
                  <a:lnTo>
                    <a:pt x="1870978" y="51769"/>
                  </a:lnTo>
                  <a:lnTo>
                    <a:pt x="1917751" y="40392"/>
                  </a:lnTo>
                  <a:lnTo>
                    <a:pt x="1964524" y="30899"/>
                  </a:lnTo>
                  <a:lnTo>
                    <a:pt x="2014898" y="22783"/>
                  </a:lnTo>
                  <a:lnTo>
                    <a:pt x="2065272" y="16501"/>
                  </a:lnTo>
                  <a:lnTo>
                    <a:pt x="2115645" y="11813"/>
                  </a:lnTo>
                  <a:lnTo>
                    <a:pt x="2166018" y="8479"/>
                  </a:lnTo>
                  <a:lnTo>
                    <a:pt x="2216391" y="6262"/>
                  </a:lnTo>
                  <a:lnTo>
                    <a:pt x="2266763" y="4921"/>
                  </a:lnTo>
                  <a:lnTo>
                    <a:pt x="2317136" y="4218"/>
                  </a:lnTo>
                  <a:lnTo>
                    <a:pt x="2367508" y="3913"/>
                  </a:lnTo>
                  <a:lnTo>
                    <a:pt x="2417881" y="3768"/>
                  </a:lnTo>
                  <a:lnTo>
                    <a:pt x="2468254" y="3543"/>
                  </a:lnTo>
                  <a:lnTo>
                    <a:pt x="2518627" y="3000"/>
                  </a:lnTo>
                  <a:lnTo>
                    <a:pt x="2569001" y="1898"/>
                  </a:lnTo>
                  <a:lnTo>
                    <a:pt x="2619375" y="0"/>
                  </a:lnTo>
                </a:path>
              </a:pathLst>
            </a:custGeom>
            <a:ln w="2857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4565" y="5836729"/>
              <a:ext cx="73532" cy="7353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885" y="5559361"/>
              <a:ext cx="73533" cy="7353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25205" y="5425249"/>
              <a:ext cx="73532" cy="7353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79001" y="5219509"/>
              <a:ext cx="73532" cy="7353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34321" y="5189029"/>
              <a:ext cx="73533" cy="7353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2474" y="5707874"/>
              <a:ext cx="2619375" cy="311785"/>
            </a:xfrm>
            <a:custGeom>
              <a:avLst/>
              <a:gdLst/>
              <a:ahLst/>
              <a:cxnLst/>
              <a:rect l="l" t="t" r="r" b="b"/>
              <a:pathLst>
                <a:path w="2619375" h="311785">
                  <a:moveTo>
                    <a:pt x="0" y="311252"/>
                  </a:moveTo>
                  <a:lnTo>
                    <a:pt x="50371" y="300334"/>
                  </a:lnTo>
                  <a:lnTo>
                    <a:pt x="100743" y="288385"/>
                  </a:lnTo>
                  <a:lnTo>
                    <a:pt x="151115" y="275714"/>
                  </a:lnTo>
                  <a:lnTo>
                    <a:pt x="201487" y="262630"/>
                  </a:lnTo>
                  <a:lnTo>
                    <a:pt x="251860" y="249443"/>
                  </a:lnTo>
                  <a:lnTo>
                    <a:pt x="302233" y="236461"/>
                  </a:lnTo>
                  <a:lnTo>
                    <a:pt x="352606" y="223996"/>
                  </a:lnTo>
                  <a:lnTo>
                    <a:pt x="402980" y="212355"/>
                  </a:lnTo>
                  <a:lnTo>
                    <a:pt x="453354" y="201849"/>
                  </a:lnTo>
                  <a:lnTo>
                    <a:pt x="503728" y="192786"/>
                  </a:lnTo>
                  <a:lnTo>
                    <a:pt x="554102" y="185477"/>
                  </a:lnTo>
                  <a:lnTo>
                    <a:pt x="604476" y="180230"/>
                  </a:lnTo>
                  <a:lnTo>
                    <a:pt x="654850" y="177356"/>
                  </a:lnTo>
                  <a:lnTo>
                    <a:pt x="701623" y="177828"/>
                  </a:lnTo>
                  <a:lnTo>
                    <a:pt x="748396" y="181769"/>
                  </a:lnTo>
                  <a:lnTo>
                    <a:pt x="795169" y="188548"/>
                  </a:lnTo>
                  <a:lnTo>
                    <a:pt x="841943" y="197534"/>
                  </a:lnTo>
                  <a:lnTo>
                    <a:pt x="888716" y="208096"/>
                  </a:lnTo>
                  <a:lnTo>
                    <a:pt x="935490" y="219605"/>
                  </a:lnTo>
                  <a:lnTo>
                    <a:pt x="982264" y="231429"/>
                  </a:lnTo>
                  <a:lnTo>
                    <a:pt x="1029038" y="242938"/>
                  </a:lnTo>
                  <a:lnTo>
                    <a:pt x="1075812" y="253501"/>
                  </a:lnTo>
                  <a:lnTo>
                    <a:pt x="1122586" y="262487"/>
                  </a:lnTo>
                  <a:lnTo>
                    <a:pt x="1169361" y="269266"/>
                  </a:lnTo>
                  <a:lnTo>
                    <a:pt x="1216136" y="273207"/>
                  </a:lnTo>
                  <a:lnTo>
                    <a:pt x="1262911" y="273680"/>
                  </a:lnTo>
                  <a:lnTo>
                    <a:pt x="1309687" y="270053"/>
                  </a:lnTo>
                  <a:lnTo>
                    <a:pt x="1356463" y="261761"/>
                  </a:lnTo>
                  <a:lnTo>
                    <a:pt x="1403238" y="249122"/>
                  </a:lnTo>
                  <a:lnTo>
                    <a:pt x="1450013" y="232836"/>
                  </a:lnTo>
                  <a:lnTo>
                    <a:pt x="1496788" y="213599"/>
                  </a:lnTo>
                  <a:lnTo>
                    <a:pt x="1543562" y="192110"/>
                  </a:lnTo>
                  <a:lnTo>
                    <a:pt x="1590336" y="169068"/>
                  </a:lnTo>
                  <a:lnTo>
                    <a:pt x="1637110" y="145169"/>
                  </a:lnTo>
                  <a:lnTo>
                    <a:pt x="1683884" y="121113"/>
                  </a:lnTo>
                  <a:lnTo>
                    <a:pt x="1730658" y="97598"/>
                  </a:lnTo>
                  <a:lnTo>
                    <a:pt x="1777431" y="75321"/>
                  </a:lnTo>
                  <a:lnTo>
                    <a:pt x="1824205" y="54981"/>
                  </a:lnTo>
                  <a:lnTo>
                    <a:pt x="1870978" y="37275"/>
                  </a:lnTo>
                  <a:lnTo>
                    <a:pt x="1917751" y="22902"/>
                  </a:lnTo>
                  <a:lnTo>
                    <a:pt x="1964524" y="12561"/>
                  </a:lnTo>
                  <a:lnTo>
                    <a:pt x="2014898" y="5485"/>
                  </a:lnTo>
                  <a:lnTo>
                    <a:pt x="2065272" y="1430"/>
                  </a:lnTo>
                  <a:lnTo>
                    <a:pt x="2115645" y="0"/>
                  </a:lnTo>
                  <a:lnTo>
                    <a:pt x="2166018" y="801"/>
                  </a:lnTo>
                  <a:lnTo>
                    <a:pt x="2216391" y="3440"/>
                  </a:lnTo>
                  <a:lnTo>
                    <a:pt x="2266763" y="7524"/>
                  </a:lnTo>
                  <a:lnTo>
                    <a:pt x="2317136" y="12658"/>
                  </a:lnTo>
                  <a:lnTo>
                    <a:pt x="2367508" y="18448"/>
                  </a:lnTo>
                  <a:lnTo>
                    <a:pt x="2417881" y="24500"/>
                  </a:lnTo>
                  <a:lnTo>
                    <a:pt x="2468254" y="30422"/>
                  </a:lnTo>
                  <a:lnTo>
                    <a:pt x="2518627" y="35818"/>
                  </a:lnTo>
                  <a:lnTo>
                    <a:pt x="2569001" y="40295"/>
                  </a:lnTo>
                  <a:lnTo>
                    <a:pt x="2619375" y="43460"/>
                  </a:lnTo>
                </a:path>
              </a:pathLst>
            </a:custGeom>
            <a:ln w="2857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565" y="5981509"/>
              <a:ext cx="73532" cy="7353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69885" y="5847397"/>
              <a:ext cx="73533" cy="735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25205" y="5940361"/>
              <a:ext cx="73532" cy="7353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79001" y="5682805"/>
              <a:ext cx="73532" cy="7353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34321" y="5713285"/>
              <a:ext cx="73533" cy="73533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717550" y="6848475"/>
            <a:ext cx="241300" cy="73025"/>
            <a:chOff x="717550" y="6848475"/>
            <a:chExt cx="241300" cy="73025"/>
          </a:xfrm>
        </p:grpSpPr>
        <p:sp>
          <p:nvSpPr>
            <p:cNvPr id="24" name="object 24"/>
            <p:cNvSpPr/>
            <p:nvPr/>
          </p:nvSpPr>
          <p:spPr>
            <a:xfrm>
              <a:off x="717550" y="688498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1300" y="0"/>
                  </a:lnTo>
                </a:path>
              </a:pathLst>
            </a:custGeom>
            <a:ln w="2857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06450" y="68532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31750" y="0"/>
                  </a:moveTo>
                  <a:lnTo>
                    <a:pt x="19389" y="2494"/>
                  </a:lnTo>
                  <a:lnTo>
                    <a:pt x="9297" y="9297"/>
                  </a:lnTo>
                  <a:lnTo>
                    <a:pt x="2494" y="19389"/>
                  </a:lnTo>
                  <a:lnTo>
                    <a:pt x="0" y="31749"/>
                  </a:lnTo>
                  <a:lnTo>
                    <a:pt x="2494" y="44110"/>
                  </a:lnTo>
                  <a:lnTo>
                    <a:pt x="9297" y="54202"/>
                  </a:lnTo>
                  <a:lnTo>
                    <a:pt x="19389" y="61005"/>
                  </a:lnTo>
                  <a:lnTo>
                    <a:pt x="31750" y="63499"/>
                  </a:lnTo>
                  <a:lnTo>
                    <a:pt x="44110" y="61005"/>
                  </a:lnTo>
                  <a:lnTo>
                    <a:pt x="54202" y="54202"/>
                  </a:lnTo>
                  <a:lnTo>
                    <a:pt x="61005" y="44110"/>
                  </a:lnTo>
                  <a:lnTo>
                    <a:pt x="63500" y="31749"/>
                  </a:lnTo>
                  <a:lnTo>
                    <a:pt x="61005" y="19389"/>
                  </a:lnTo>
                  <a:lnTo>
                    <a:pt x="54202" y="9297"/>
                  </a:lnTo>
                  <a:lnTo>
                    <a:pt x="44110" y="2494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6450" y="68532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49"/>
                  </a:moveTo>
                  <a:lnTo>
                    <a:pt x="2494" y="19389"/>
                  </a:lnTo>
                  <a:lnTo>
                    <a:pt x="9297" y="9297"/>
                  </a:lnTo>
                  <a:lnTo>
                    <a:pt x="19389" y="2494"/>
                  </a:lnTo>
                  <a:lnTo>
                    <a:pt x="31750" y="0"/>
                  </a:lnTo>
                  <a:lnTo>
                    <a:pt x="44110" y="2494"/>
                  </a:lnTo>
                  <a:lnTo>
                    <a:pt x="54202" y="9297"/>
                  </a:lnTo>
                  <a:lnTo>
                    <a:pt x="61005" y="19389"/>
                  </a:lnTo>
                  <a:lnTo>
                    <a:pt x="63500" y="31749"/>
                  </a:lnTo>
                  <a:lnTo>
                    <a:pt x="61005" y="44110"/>
                  </a:lnTo>
                  <a:lnTo>
                    <a:pt x="54202" y="54202"/>
                  </a:lnTo>
                  <a:lnTo>
                    <a:pt x="44110" y="61005"/>
                  </a:lnTo>
                  <a:lnTo>
                    <a:pt x="31750" y="63499"/>
                  </a:lnTo>
                  <a:lnTo>
                    <a:pt x="19389" y="61005"/>
                  </a:lnTo>
                  <a:lnTo>
                    <a:pt x="9297" y="54202"/>
                  </a:lnTo>
                  <a:lnTo>
                    <a:pt x="2494" y="44110"/>
                  </a:lnTo>
                  <a:lnTo>
                    <a:pt x="0" y="31749"/>
                  </a:lnTo>
                  <a:close/>
                </a:path>
              </a:pathLst>
            </a:custGeom>
            <a:ln w="952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17550" y="7058025"/>
            <a:ext cx="241300" cy="73025"/>
            <a:chOff x="717550" y="7058025"/>
            <a:chExt cx="241300" cy="73025"/>
          </a:xfrm>
        </p:grpSpPr>
        <p:sp>
          <p:nvSpPr>
            <p:cNvPr id="28" name="object 28"/>
            <p:cNvSpPr/>
            <p:nvPr/>
          </p:nvSpPr>
          <p:spPr>
            <a:xfrm>
              <a:off x="717550" y="709453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1300" y="0"/>
                  </a:lnTo>
                </a:path>
              </a:pathLst>
            </a:custGeom>
            <a:ln w="2857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6450" y="706278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31750" y="0"/>
                  </a:moveTo>
                  <a:lnTo>
                    <a:pt x="19389" y="2494"/>
                  </a:lnTo>
                  <a:lnTo>
                    <a:pt x="9297" y="9297"/>
                  </a:lnTo>
                  <a:lnTo>
                    <a:pt x="2494" y="19389"/>
                  </a:lnTo>
                  <a:lnTo>
                    <a:pt x="0" y="31749"/>
                  </a:lnTo>
                  <a:lnTo>
                    <a:pt x="2494" y="44110"/>
                  </a:lnTo>
                  <a:lnTo>
                    <a:pt x="9297" y="54202"/>
                  </a:lnTo>
                  <a:lnTo>
                    <a:pt x="19389" y="61005"/>
                  </a:lnTo>
                  <a:lnTo>
                    <a:pt x="31750" y="63499"/>
                  </a:lnTo>
                  <a:lnTo>
                    <a:pt x="44110" y="61005"/>
                  </a:lnTo>
                  <a:lnTo>
                    <a:pt x="54202" y="54202"/>
                  </a:lnTo>
                  <a:lnTo>
                    <a:pt x="61005" y="44110"/>
                  </a:lnTo>
                  <a:lnTo>
                    <a:pt x="63500" y="31749"/>
                  </a:lnTo>
                  <a:lnTo>
                    <a:pt x="61005" y="19389"/>
                  </a:lnTo>
                  <a:lnTo>
                    <a:pt x="54202" y="9297"/>
                  </a:lnTo>
                  <a:lnTo>
                    <a:pt x="44110" y="2494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06450" y="706278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49"/>
                  </a:moveTo>
                  <a:lnTo>
                    <a:pt x="2494" y="19389"/>
                  </a:lnTo>
                  <a:lnTo>
                    <a:pt x="9297" y="9297"/>
                  </a:lnTo>
                  <a:lnTo>
                    <a:pt x="19389" y="2494"/>
                  </a:lnTo>
                  <a:lnTo>
                    <a:pt x="31750" y="0"/>
                  </a:lnTo>
                  <a:lnTo>
                    <a:pt x="44110" y="2494"/>
                  </a:lnTo>
                  <a:lnTo>
                    <a:pt x="54202" y="9297"/>
                  </a:lnTo>
                  <a:lnTo>
                    <a:pt x="61005" y="19389"/>
                  </a:lnTo>
                  <a:lnTo>
                    <a:pt x="63500" y="31749"/>
                  </a:lnTo>
                  <a:lnTo>
                    <a:pt x="61005" y="44110"/>
                  </a:lnTo>
                  <a:lnTo>
                    <a:pt x="54202" y="54202"/>
                  </a:lnTo>
                  <a:lnTo>
                    <a:pt x="44110" y="61005"/>
                  </a:lnTo>
                  <a:lnTo>
                    <a:pt x="31750" y="63499"/>
                  </a:lnTo>
                  <a:lnTo>
                    <a:pt x="19389" y="61005"/>
                  </a:lnTo>
                  <a:lnTo>
                    <a:pt x="9297" y="54202"/>
                  </a:lnTo>
                  <a:lnTo>
                    <a:pt x="2494" y="44110"/>
                  </a:lnTo>
                  <a:lnTo>
                    <a:pt x="0" y="31749"/>
                  </a:lnTo>
                  <a:close/>
                </a:path>
              </a:pathLst>
            </a:custGeom>
            <a:ln w="952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11237" y="6432264"/>
            <a:ext cx="601980" cy="54610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825"/>
              </a:spcBef>
            </a:pPr>
            <a:r>
              <a:rPr sz="1100" dirty="0">
                <a:latin typeface="Mulish"/>
                <a:cs typeface="Mulish"/>
              </a:rPr>
              <a:t>3Q25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1100" dirty="0">
                <a:latin typeface="Mulish"/>
                <a:cs typeface="Mulish"/>
              </a:rPr>
              <a:t>NIM </a:t>
            </a:r>
            <a:r>
              <a:rPr sz="1100" spc="-5" dirty="0">
                <a:latin typeface="Mulish"/>
                <a:cs typeface="Mulish"/>
              </a:rPr>
              <a:t>(%</a:t>
            </a:r>
            <a:r>
              <a:rPr sz="1100" dirty="0">
                <a:latin typeface="Mulish"/>
                <a:cs typeface="Mulish"/>
              </a:rPr>
              <a:t>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846887" y="6513512"/>
            <a:ext cx="5575300" cy="0"/>
          </a:xfrm>
          <a:custGeom>
            <a:avLst/>
            <a:gdLst/>
            <a:ahLst/>
            <a:cxnLst/>
            <a:rect l="l" t="t" r="r" b="b"/>
            <a:pathLst>
              <a:path w="5575300">
                <a:moveTo>
                  <a:pt x="0" y="0"/>
                </a:moveTo>
                <a:lnTo>
                  <a:pt x="55753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7561897" y="4952809"/>
            <a:ext cx="4522470" cy="220345"/>
            <a:chOff x="7561897" y="4952809"/>
            <a:chExt cx="4522470" cy="220345"/>
          </a:xfrm>
        </p:grpSpPr>
        <p:sp>
          <p:nvSpPr>
            <p:cNvPr id="34" name="object 34"/>
            <p:cNvSpPr/>
            <p:nvPr/>
          </p:nvSpPr>
          <p:spPr>
            <a:xfrm>
              <a:off x="7592707" y="4984751"/>
              <a:ext cx="4462780" cy="159385"/>
            </a:xfrm>
            <a:custGeom>
              <a:avLst/>
              <a:gdLst/>
              <a:ahLst/>
              <a:cxnLst/>
              <a:rect l="l" t="t" r="r" b="b"/>
              <a:pathLst>
                <a:path w="4462780" h="159385">
                  <a:moveTo>
                    <a:pt x="0" y="159245"/>
                  </a:moveTo>
                  <a:lnTo>
                    <a:pt x="1124572" y="126745"/>
                  </a:lnTo>
                  <a:lnTo>
                    <a:pt x="2237092" y="0"/>
                  </a:lnTo>
                  <a:lnTo>
                    <a:pt x="3337420" y="126745"/>
                  </a:lnTo>
                  <a:lnTo>
                    <a:pt x="4462691" y="64261"/>
                  </a:lnTo>
                </a:path>
              </a:pathLst>
            </a:custGeom>
            <a:ln w="2857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66659" y="5117591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5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1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5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555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566659" y="5117591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2" y="25145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6" y="50291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5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6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2" y="25145"/>
                  </a:lnTo>
                  <a:close/>
                </a:path>
              </a:pathLst>
            </a:custGeom>
            <a:ln w="952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691371" y="5085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555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691371" y="5085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2" y="25146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6" y="50292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6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6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2" y="25146"/>
                  </a:lnTo>
                  <a:close/>
                </a:path>
              </a:pathLst>
            </a:custGeom>
            <a:ln w="952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803891" y="4957571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5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1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5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555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803891" y="4957571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2" y="25145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6" y="50291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5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6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2" y="25145"/>
                  </a:lnTo>
                  <a:close/>
                </a:path>
              </a:pathLst>
            </a:custGeom>
            <a:ln w="952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904219" y="5085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6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2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6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555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904218" y="5085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2" y="25146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6" y="50292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6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6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2" y="25146"/>
                  </a:lnTo>
                  <a:close/>
                </a:path>
              </a:pathLst>
            </a:custGeom>
            <a:ln w="952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028931" y="5021579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146" y="0"/>
                  </a:moveTo>
                  <a:lnTo>
                    <a:pt x="15355" y="1975"/>
                  </a:lnTo>
                  <a:lnTo>
                    <a:pt x="7362" y="7362"/>
                  </a:lnTo>
                  <a:lnTo>
                    <a:pt x="1975" y="15355"/>
                  </a:lnTo>
                  <a:lnTo>
                    <a:pt x="0" y="25145"/>
                  </a:lnTo>
                  <a:lnTo>
                    <a:pt x="1975" y="34936"/>
                  </a:lnTo>
                  <a:lnTo>
                    <a:pt x="7362" y="42929"/>
                  </a:lnTo>
                  <a:lnTo>
                    <a:pt x="15355" y="48316"/>
                  </a:lnTo>
                  <a:lnTo>
                    <a:pt x="25146" y="50291"/>
                  </a:lnTo>
                  <a:lnTo>
                    <a:pt x="34936" y="48316"/>
                  </a:lnTo>
                  <a:lnTo>
                    <a:pt x="42929" y="42929"/>
                  </a:lnTo>
                  <a:lnTo>
                    <a:pt x="48316" y="34936"/>
                  </a:lnTo>
                  <a:lnTo>
                    <a:pt x="50292" y="25145"/>
                  </a:lnTo>
                  <a:lnTo>
                    <a:pt x="48316" y="15355"/>
                  </a:lnTo>
                  <a:lnTo>
                    <a:pt x="42929" y="7362"/>
                  </a:lnTo>
                  <a:lnTo>
                    <a:pt x="34936" y="1975"/>
                  </a:lnTo>
                  <a:lnTo>
                    <a:pt x="25146" y="0"/>
                  </a:lnTo>
                  <a:close/>
                </a:path>
              </a:pathLst>
            </a:custGeom>
            <a:solidFill>
              <a:srgbClr val="555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028933" y="5021579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50292" y="25145"/>
                  </a:moveTo>
                  <a:lnTo>
                    <a:pt x="48316" y="34936"/>
                  </a:lnTo>
                  <a:lnTo>
                    <a:pt x="42929" y="42929"/>
                  </a:lnTo>
                  <a:lnTo>
                    <a:pt x="34936" y="48316"/>
                  </a:lnTo>
                  <a:lnTo>
                    <a:pt x="25146" y="50291"/>
                  </a:lnTo>
                  <a:lnTo>
                    <a:pt x="15355" y="48316"/>
                  </a:lnTo>
                  <a:lnTo>
                    <a:pt x="7362" y="42929"/>
                  </a:lnTo>
                  <a:lnTo>
                    <a:pt x="1975" y="34936"/>
                  </a:lnTo>
                  <a:lnTo>
                    <a:pt x="0" y="25145"/>
                  </a:lnTo>
                  <a:lnTo>
                    <a:pt x="1975" y="15355"/>
                  </a:lnTo>
                  <a:lnTo>
                    <a:pt x="7362" y="7362"/>
                  </a:lnTo>
                  <a:lnTo>
                    <a:pt x="15355" y="1975"/>
                  </a:lnTo>
                  <a:lnTo>
                    <a:pt x="25146" y="0"/>
                  </a:lnTo>
                  <a:lnTo>
                    <a:pt x="34936" y="1975"/>
                  </a:lnTo>
                  <a:lnTo>
                    <a:pt x="42929" y="7362"/>
                  </a:lnTo>
                  <a:lnTo>
                    <a:pt x="48316" y="15355"/>
                  </a:lnTo>
                  <a:lnTo>
                    <a:pt x="50292" y="25145"/>
                  </a:lnTo>
                  <a:close/>
                </a:path>
              </a:pathLst>
            </a:custGeom>
            <a:ln w="952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" name="object 4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561897" y="5335333"/>
            <a:ext cx="4522090" cy="983361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7729473" y="6536689"/>
            <a:ext cx="4616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Mulish"/>
                <a:cs typeface="Mulish"/>
              </a:rPr>
              <a:t>Ju</a:t>
            </a:r>
            <a:r>
              <a:rPr sz="1100" dirty="0">
                <a:latin typeface="Mulish"/>
                <a:cs typeface="Mulish"/>
              </a:rPr>
              <a:t>n</a:t>
            </a:r>
            <a:r>
              <a:rPr sz="1100" spc="-5" dirty="0">
                <a:latin typeface="Mulish"/>
                <a:cs typeface="Mulish"/>
              </a:rPr>
              <a:t>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056890" y="6536689"/>
            <a:ext cx="5073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M</a:t>
            </a:r>
            <a:r>
              <a:rPr sz="1100" spc="-5" dirty="0">
                <a:latin typeface="Mulish"/>
                <a:cs typeface="Mulish"/>
              </a:rPr>
              <a:t>a</a:t>
            </a:r>
            <a:r>
              <a:rPr sz="1100" spc="-10" dirty="0">
                <a:latin typeface="Mulish"/>
                <a:cs typeface="Mulish"/>
              </a:rPr>
              <a:t>r</a:t>
            </a:r>
            <a:r>
              <a:rPr sz="1100" spc="-5" dirty="0">
                <a:latin typeface="Mulish"/>
                <a:cs typeface="Mulish"/>
              </a:rPr>
              <a:t>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2191874" y="6536689"/>
            <a:ext cx="4616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Mulish"/>
                <a:cs typeface="Mulish"/>
              </a:rPr>
              <a:t>Ju</a:t>
            </a:r>
            <a:r>
              <a:rPr sz="1100" dirty="0">
                <a:latin typeface="Mulish"/>
                <a:cs typeface="Mulish"/>
              </a:rPr>
              <a:t>n</a:t>
            </a:r>
            <a:r>
              <a:rPr sz="1100" spc="-5" dirty="0">
                <a:latin typeface="Mulish"/>
                <a:cs typeface="Mulish"/>
              </a:rPr>
              <a:t>-26</a:t>
            </a:r>
            <a:endParaRPr sz="1100">
              <a:latin typeface="Mulish"/>
              <a:cs typeface="Mulish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8293098" y="6854825"/>
            <a:ext cx="228600" cy="60325"/>
            <a:chOff x="8293098" y="6854825"/>
            <a:chExt cx="228600" cy="60325"/>
          </a:xfrm>
        </p:grpSpPr>
        <p:sp>
          <p:nvSpPr>
            <p:cNvPr id="50" name="object 50"/>
            <p:cNvSpPr/>
            <p:nvPr/>
          </p:nvSpPr>
          <p:spPr>
            <a:xfrm>
              <a:off x="8293098" y="6884987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ln w="2857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81999" y="6859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0"/>
                  </a:moveTo>
                  <a:lnTo>
                    <a:pt x="15510" y="1995"/>
                  </a:lnTo>
                  <a:lnTo>
                    <a:pt x="7437" y="7437"/>
                  </a:lnTo>
                  <a:lnTo>
                    <a:pt x="1995" y="15510"/>
                  </a:lnTo>
                  <a:lnTo>
                    <a:pt x="0" y="25399"/>
                  </a:lnTo>
                  <a:lnTo>
                    <a:pt x="1995" y="35289"/>
                  </a:lnTo>
                  <a:lnTo>
                    <a:pt x="7437" y="43362"/>
                  </a:lnTo>
                  <a:lnTo>
                    <a:pt x="15510" y="48804"/>
                  </a:lnTo>
                  <a:lnTo>
                    <a:pt x="25400" y="50799"/>
                  </a:lnTo>
                  <a:lnTo>
                    <a:pt x="35289" y="48804"/>
                  </a:lnTo>
                  <a:lnTo>
                    <a:pt x="43362" y="43362"/>
                  </a:lnTo>
                  <a:lnTo>
                    <a:pt x="48804" y="35289"/>
                  </a:lnTo>
                  <a:lnTo>
                    <a:pt x="50800" y="25399"/>
                  </a:lnTo>
                  <a:lnTo>
                    <a:pt x="48804" y="15510"/>
                  </a:lnTo>
                  <a:lnTo>
                    <a:pt x="43362" y="7437"/>
                  </a:lnTo>
                  <a:lnTo>
                    <a:pt x="35289" y="1995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555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381999" y="6859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399"/>
                  </a:moveTo>
                  <a:lnTo>
                    <a:pt x="1995" y="15510"/>
                  </a:lnTo>
                  <a:lnTo>
                    <a:pt x="7437" y="7437"/>
                  </a:lnTo>
                  <a:lnTo>
                    <a:pt x="15510" y="1995"/>
                  </a:lnTo>
                  <a:lnTo>
                    <a:pt x="25400" y="0"/>
                  </a:lnTo>
                  <a:lnTo>
                    <a:pt x="35289" y="1995"/>
                  </a:lnTo>
                  <a:lnTo>
                    <a:pt x="43362" y="7437"/>
                  </a:lnTo>
                  <a:lnTo>
                    <a:pt x="48804" y="15510"/>
                  </a:lnTo>
                  <a:lnTo>
                    <a:pt x="50800" y="25399"/>
                  </a:lnTo>
                  <a:lnTo>
                    <a:pt x="48804" y="35289"/>
                  </a:lnTo>
                  <a:lnTo>
                    <a:pt x="43362" y="43362"/>
                  </a:lnTo>
                  <a:lnTo>
                    <a:pt x="35289" y="48804"/>
                  </a:lnTo>
                  <a:lnTo>
                    <a:pt x="25400" y="50799"/>
                  </a:lnTo>
                  <a:lnTo>
                    <a:pt x="15510" y="48804"/>
                  </a:lnTo>
                  <a:lnTo>
                    <a:pt x="7437" y="43362"/>
                  </a:lnTo>
                  <a:lnTo>
                    <a:pt x="1995" y="35289"/>
                  </a:lnTo>
                  <a:lnTo>
                    <a:pt x="0" y="25399"/>
                  </a:lnTo>
                  <a:close/>
                </a:path>
              </a:pathLst>
            </a:custGeom>
            <a:ln w="9525">
              <a:solidFill>
                <a:srgbClr val="5557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8293098" y="7064375"/>
            <a:ext cx="228600" cy="60325"/>
            <a:chOff x="8293098" y="7064375"/>
            <a:chExt cx="228600" cy="60325"/>
          </a:xfrm>
        </p:grpSpPr>
        <p:sp>
          <p:nvSpPr>
            <p:cNvPr id="54" name="object 54"/>
            <p:cNvSpPr/>
            <p:nvPr/>
          </p:nvSpPr>
          <p:spPr>
            <a:xfrm>
              <a:off x="8293098" y="7094537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ln w="2857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381999" y="706913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0"/>
                  </a:moveTo>
                  <a:lnTo>
                    <a:pt x="15510" y="1995"/>
                  </a:lnTo>
                  <a:lnTo>
                    <a:pt x="7437" y="7437"/>
                  </a:lnTo>
                  <a:lnTo>
                    <a:pt x="1995" y="15510"/>
                  </a:lnTo>
                  <a:lnTo>
                    <a:pt x="0" y="25399"/>
                  </a:lnTo>
                  <a:lnTo>
                    <a:pt x="1995" y="35289"/>
                  </a:lnTo>
                  <a:lnTo>
                    <a:pt x="7437" y="43362"/>
                  </a:lnTo>
                  <a:lnTo>
                    <a:pt x="15510" y="48804"/>
                  </a:lnTo>
                  <a:lnTo>
                    <a:pt x="25400" y="50799"/>
                  </a:lnTo>
                  <a:lnTo>
                    <a:pt x="35289" y="48804"/>
                  </a:lnTo>
                  <a:lnTo>
                    <a:pt x="43362" y="43362"/>
                  </a:lnTo>
                  <a:lnTo>
                    <a:pt x="48804" y="35289"/>
                  </a:lnTo>
                  <a:lnTo>
                    <a:pt x="50800" y="25399"/>
                  </a:lnTo>
                  <a:lnTo>
                    <a:pt x="48804" y="15510"/>
                  </a:lnTo>
                  <a:lnTo>
                    <a:pt x="43362" y="7437"/>
                  </a:lnTo>
                  <a:lnTo>
                    <a:pt x="35289" y="1995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81999" y="706913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399"/>
                  </a:moveTo>
                  <a:lnTo>
                    <a:pt x="1995" y="15510"/>
                  </a:lnTo>
                  <a:lnTo>
                    <a:pt x="7437" y="7437"/>
                  </a:lnTo>
                  <a:lnTo>
                    <a:pt x="15510" y="1995"/>
                  </a:lnTo>
                  <a:lnTo>
                    <a:pt x="25400" y="0"/>
                  </a:lnTo>
                  <a:lnTo>
                    <a:pt x="35289" y="1995"/>
                  </a:lnTo>
                  <a:lnTo>
                    <a:pt x="43362" y="7437"/>
                  </a:lnTo>
                  <a:lnTo>
                    <a:pt x="48804" y="15510"/>
                  </a:lnTo>
                  <a:lnTo>
                    <a:pt x="50800" y="25399"/>
                  </a:lnTo>
                  <a:lnTo>
                    <a:pt x="48804" y="35289"/>
                  </a:lnTo>
                  <a:lnTo>
                    <a:pt x="43362" y="43362"/>
                  </a:lnTo>
                  <a:lnTo>
                    <a:pt x="35289" y="48804"/>
                  </a:lnTo>
                  <a:lnTo>
                    <a:pt x="25400" y="50799"/>
                  </a:lnTo>
                  <a:lnTo>
                    <a:pt x="15510" y="48804"/>
                  </a:lnTo>
                  <a:lnTo>
                    <a:pt x="7437" y="43362"/>
                  </a:lnTo>
                  <a:lnTo>
                    <a:pt x="1995" y="35289"/>
                  </a:lnTo>
                  <a:lnTo>
                    <a:pt x="0" y="25399"/>
                  </a:lnTo>
                  <a:close/>
                </a:path>
              </a:pathLst>
            </a:custGeom>
            <a:ln w="952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10275887" y="6854825"/>
            <a:ext cx="228600" cy="60325"/>
            <a:chOff x="10275887" y="6854825"/>
            <a:chExt cx="228600" cy="60325"/>
          </a:xfrm>
        </p:grpSpPr>
        <p:sp>
          <p:nvSpPr>
            <p:cNvPr id="58" name="object 58"/>
            <p:cNvSpPr/>
            <p:nvPr/>
          </p:nvSpPr>
          <p:spPr>
            <a:xfrm>
              <a:off x="10275887" y="6884987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ln w="2857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364787" y="6859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0"/>
                  </a:moveTo>
                  <a:lnTo>
                    <a:pt x="15510" y="1995"/>
                  </a:lnTo>
                  <a:lnTo>
                    <a:pt x="7437" y="7437"/>
                  </a:lnTo>
                  <a:lnTo>
                    <a:pt x="1995" y="15510"/>
                  </a:lnTo>
                  <a:lnTo>
                    <a:pt x="0" y="25399"/>
                  </a:lnTo>
                  <a:lnTo>
                    <a:pt x="1995" y="35289"/>
                  </a:lnTo>
                  <a:lnTo>
                    <a:pt x="7437" y="43362"/>
                  </a:lnTo>
                  <a:lnTo>
                    <a:pt x="15510" y="48804"/>
                  </a:lnTo>
                  <a:lnTo>
                    <a:pt x="25400" y="50799"/>
                  </a:lnTo>
                  <a:lnTo>
                    <a:pt x="35289" y="48804"/>
                  </a:lnTo>
                  <a:lnTo>
                    <a:pt x="43362" y="43362"/>
                  </a:lnTo>
                  <a:lnTo>
                    <a:pt x="48804" y="35289"/>
                  </a:lnTo>
                  <a:lnTo>
                    <a:pt x="50800" y="25399"/>
                  </a:lnTo>
                  <a:lnTo>
                    <a:pt x="48804" y="15510"/>
                  </a:lnTo>
                  <a:lnTo>
                    <a:pt x="43362" y="7437"/>
                  </a:lnTo>
                  <a:lnTo>
                    <a:pt x="35289" y="1995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364787" y="685958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399"/>
                  </a:moveTo>
                  <a:lnTo>
                    <a:pt x="1995" y="15510"/>
                  </a:lnTo>
                  <a:lnTo>
                    <a:pt x="7437" y="7437"/>
                  </a:lnTo>
                  <a:lnTo>
                    <a:pt x="15510" y="1995"/>
                  </a:lnTo>
                  <a:lnTo>
                    <a:pt x="25400" y="0"/>
                  </a:lnTo>
                  <a:lnTo>
                    <a:pt x="35289" y="1995"/>
                  </a:lnTo>
                  <a:lnTo>
                    <a:pt x="43362" y="7437"/>
                  </a:lnTo>
                  <a:lnTo>
                    <a:pt x="48804" y="15510"/>
                  </a:lnTo>
                  <a:lnTo>
                    <a:pt x="50800" y="25399"/>
                  </a:lnTo>
                  <a:lnTo>
                    <a:pt x="48804" y="35289"/>
                  </a:lnTo>
                  <a:lnTo>
                    <a:pt x="43362" y="43362"/>
                  </a:lnTo>
                  <a:lnTo>
                    <a:pt x="35289" y="48804"/>
                  </a:lnTo>
                  <a:lnTo>
                    <a:pt x="25400" y="50799"/>
                  </a:lnTo>
                  <a:lnTo>
                    <a:pt x="15510" y="48804"/>
                  </a:lnTo>
                  <a:lnTo>
                    <a:pt x="7437" y="43362"/>
                  </a:lnTo>
                  <a:lnTo>
                    <a:pt x="1995" y="35289"/>
                  </a:lnTo>
                  <a:lnTo>
                    <a:pt x="0" y="25399"/>
                  </a:lnTo>
                  <a:close/>
                </a:path>
              </a:pathLst>
            </a:custGeom>
            <a:ln w="952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10275887" y="7064375"/>
            <a:ext cx="228600" cy="60325"/>
            <a:chOff x="10275887" y="7064375"/>
            <a:chExt cx="228600" cy="60325"/>
          </a:xfrm>
        </p:grpSpPr>
        <p:sp>
          <p:nvSpPr>
            <p:cNvPr id="62" name="object 62"/>
            <p:cNvSpPr/>
            <p:nvPr/>
          </p:nvSpPr>
          <p:spPr>
            <a:xfrm>
              <a:off x="10275887" y="7094537"/>
              <a:ext cx="228600" cy="0"/>
            </a:xfrm>
            <a:custGeom>
              <a:avLst/>
              <a:gdLst/>
              <a:ahLst/>
              <a:cxnLst/>
              <a:rect l="l" t="t" r="r" b="b"/>
              <a:pathLst>
                <a:path w="228600">
                  <a:moveTo>
                    <a:pt x="0" y="0"/>
                  </a:moveTo>
                  <a:lnTo>
                    <a:pt x="228600" y="0"/>
                  </a:lnTo>
                </a:path>
              </a:pathLst>
            </a:custGeom>
            <a:ln w="28575">
              <a:solidFill>
                <a:srgbClr val="481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364787" y="706913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25400" y="0"/>
                  </a:moveTo>
                  <a:lnTo>
                    <a:pt x="15510" y="1995"/>
                  </a:lnTo>
                  <a:lnTo>
                    <a:pt x="7437" y="7437"/>
                  </a:lnTo>
                  <a:lnTo>
                    <a:pt x="1995" y="15510"/>
                  </a:lnTo>
                  <a:lnTo>
                    <a:pt x="0" y="25399"/>
                  </a:lnTo>
                  <a:lnTo>
                    <a:pt x="1995" y="35289"/>
                  </a:lnTo>
                  <a:lnTo>
                    <a:pt x="7437" y="43362"/>
                  </a:lnTo>
                  <a:lnTo>
                    <a:pt x="15510" y="48804"/>
                  </a:lnTo>
                  <a:lnTo>
                    <a:pt x="25400" y="50799"/>
                  </a:lnTo>
                  <a:lnTo>
                    <a:pt x="35289" y="48804"/>
                  </a:lnTo>
                  <a:lnTo>
                    <a:pt x="43362" y="43362"/>
                  </a:lnTo>
                  <a:lnTo>
                    <a:pt x="48804" y="35289"/>
                  </a:lnTo>
                  <a:lnTo>
                    <a:pt x="50800" y="25399"/>
                  </a:lnTo>
                  <a:lnTo>
                    <a:pt x="48804" y="15510"/>
                  </a:lnTo>
                  <a:lnTo>
                    <a:pt x="43362" y="7437"/>
                  </a:lnTo>
                  <a:lnTo>
                    <a:pt x="35289" y="1995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364787" y="7069137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25399"/>
                  </a:moveTo>
                  <a:lnTo>
                    <a:pt x="1995" y="15510"/>
                  </a:lnTo>
                  <a:lnTo>
                    <a:pt x="7437" y="7437"/>
                  </a:lnTo>
                  <a:lnTo>
                    <a:pt x="15510" y="1995"/>
                  </a:lnTo>
                  <a:lnTo>
                    <a:pt x="25400" y="0"/>
                  </a:lnTo>
                  <a:lnTo>
                    <a:pt x="35289" y="1995"/>
                  </a:lnTo>
                  <a:lnTo>
                    <a:pt x="43362" y="7437"/>
                  </a:lnTo>
                  <a:lnTo>
                    <a:pt x="48804" y="15510"/>
                  </a:lnTo>
                  <a:lnTo>
                    <a:pt x="50800" y="25399"/>
                  </a:lnTo>
                  <a:lnTo>
                    <a:pt x="48804" y="35289"/>
                  </a:lnTo>
                  <a:lnTo>
                    <a:pt x="43362" y="43362"/>
                  </a:lnTo>
                  <a:lnTo>
                    <a:pt x="35289" y="48804"/>
                  </a:lnTo>
                  <a:lnTo>
                    <a:pt x="25400" y="50799"/>
                  </a:lnTo>
                  <a:lnTo>
                    <a:pt x="15510" y="48804"/>
                  </a:lnTo>
                  <a:lnTo>
                    <a:pt x="7437" y="43362"/>
                  </a:lnTo>
                  <a:lnTo>
                    <a:pt x="1995" y="35289"/>
                  </a:lnTo>
                  <a:lnTo>
                    <a:pt x="0" y="25399"/>
                  </a:lnTo>
                  <a:close/>
                </a:path>
              </a:pathLst>
            </a:custGeom>
            <a:ln w="9525">
              <a:solidFill>
                <a:srgbClr val="4810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/>
          <p:cNvGrpSpPr/>
          <p:nvPr/>
        </p:nvGrpSpPr>
        <p:grpSpPr>
          <a:xfrm>
            <a:off x="4084637" y="5129212"/>
            <a:ext cx="2457450" cy="1389380"/>
            <a:chOff x="4084637" y="5129212"/>
            <a:chExt cx="2457450" cy="1389380"/>
          </a:xfrm>
        </p:grpSpPr>
        <p:sp>
          <p:nvSpPr>
            <p:cNvPr id="66" name="object 66"/>
            <p:cNvSpPr/>
            <p:nvPr/>
          </p:nvSpPr>
          <p:spPr>
            <a:xfrm>
              <a:off x="4221480" y="5590031"/>
              <a:ext cx="2184400" cy="923925"/>
            </a:xfrm>
            <a:custGeom>
              <a:avLst/>
              <a:gdLst/>
              <a:ahLst/>
              <a:cxnLst/>
              <a:rect l="l" t="t" r="r" b="b"/>
              <a:pathLst>
                <a:path w="2184400" h="923925">
                  <a:moveTo>
                    <a:pt x="341376" y="324612"/>
                  </a:moveTo>
                  <a:lnTo>
                    <a:pt x="0" y="324612"/>
                  </a:lnTo>
                  <a:lnTo>
                    <a:pt x="0" y="923493"/>
                  </a:lnTo>
                  <a:lnTo>
                    <a:pt x="341376" y="923493"/>
                  </a:lnTo>
                  <a:lnTo>
                    <a:pt x="341376" y="324612"/>
                  </a:lnTo>
                  <a:close/>
                </a:path>
                <a:path w="2184400" h="923925">
                  <a:moveTo>
                    <a:pt x="2183892" y="0"/>
                  </a:moveTo>
                  <a:lnTo>
                    <a:pt x="1842516" y="0"/>
                  </a:lnTo>
                  <a:lnTo>
                    <a:pt x="1842516" y="923493"/>
                  </a:lnTo>
                  <a:lnTo>
                    <a:pt x="2183892" y="923493"/>
                  </a:lnTo>
                  <a:lnTo>
                    <a:pt x="2183892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084637" y="6513512"/>
              <a:ext cx="2457450" cy="0"/>
            </a:xfrm>
            <a:custGeom>
              <a:avLst/>
              <a:gdLst/>
              <a:ahLst/>
              <a:cxnLst/>
              <a:rect l="l" t="t" r="r" b="b"/>
              <a:pathLst>
                <a:path w="2457450">
                  <a:moveTo>
                    <a:pt x="0" y="0"/>
                  </a:moveTo>
                  <a:lnTo>
                    <a:pt x="245745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835525" y="5129224"/>
              <a:ext cx="341630" cy="786130"/>
            </a:xfrm>
            <a:custGeom>
              <a:avLst/>
              <a:gdLst/>
              <a:ahLst/>
              <a:cxnLst/>
              <a:rect l="l" t="t" r="r" b="b"/>
              <a:pathLst>
                <a:path w="341629" h="786129">
                  <a:moveTo>
                    <a:pt x="341312" y="0"/>
                  </a:moveTo>
                  <a:lnTo>
                    <a:pt x="0" y="0"/>
                  </a:lnTo>
                  <a:lnTo>
                    <a:pt x="0" y="785672"/>
                  </a:lnTo>
                  <a:lnTo>
                    <a:pt x="341312" y="785672"/>
                  </a:lnTo>
                  <a:lnTo>
                    <a:pt x="341312" y="0"/>
                  </a:lnTo>
                  <a:close/>
                </a:path>
              </a:pathLst>
            </a:custGeom>
            <a:solidFill>
              <a:srgbClr val="79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708525" y="5446712"/>
              <a:ext cx="593725" cy="151130"/>
            </a:xfrm>
            <a:custGeom>
              <a:avLst/>
              <a:gdLst/>
              <a:ahLst/>
              <a:cxnLst/>
              <a:rect l="l" t="t" r="r" b="b"/>
              <a:pathLst>
                <a:path w="593725" h="151129">
                  <a:moveTo>
                    <a:pt x="593725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593725" y="150812"/>
                  </a:lnTo>
                  <a:lnTo>
                    <a:pt x="593725" y="0"/>
                  </a:lnTo>
                  <a:close/>
                </a:path>
              </a:pathLst>
            </a:custGeom>
            <a:solidFill>
              <a:srgbClr val="79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449887" y="5129212"/>
              <a:ext cx="341630" cy="461645"/>
            </a:xfrm>
            <a:custGeom>
              <a:avLst/>
              <a:gdLst/>
              <a:ahLst/>
              <a:cxnLst/>
              <a:rect l="l" t="t" r="r" b="b"/>
              <a:pathLst>
                <a:path w="341629" h="461645">
                  <a:moveTo>
                    <a:pt x="341312" y="0"/>
                  </a:moveTo>
                  <a:lnTo>
                    <a:pt x="0" y="0"/>
                  </a:lnTo>
                  <a:lnTo>
                    <a:pt x="0" y="461429"/>
                  </a:lnTo>
                  <a:lnTo>
                    <a:pt x="341312" y="461429"/>
                  </a:lnTo>
                  <a:lnTo>
                    <a:pt x="341312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335587" y="5284787"/>
              <a:ext cx="570230" cy="151130"/>
            </a:xfrm>
            <a:custGeom>
              <a:avLst/>
              <a:gdLst/>
              <a:ahLst/>
              <a:cxnLst/>
              <a:rect l="l" t="t" r="r" b="b"/>
              <a:pathLst>
                <a:path w="570229" h="151129">
                  <a:moveTo>
                    <a:pt x="569912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569912" y="150812"/>
                  </a:lnTo>
                  <a:lnTo>
                    <a:pt x="569912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3388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9075" algn="l"/>
              </a:tabLst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CREDIT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PORTFOLIO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668779" y="3200399"/>
            <a:ext cx="1196340" cy="498475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5,826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823715" y="3120961"/>
            <a:ext cx="1198245" cy="578485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6,467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980176" y="3086861"/>
            <a:ext cx="1198245" cy="612140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7,139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135111" y="3120961"/>
            <a:ext cx="1198245" cy="578485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6,871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291571" y="3097910"/>
            <a:ext cx="1198245" cy="601345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4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7,122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668779" y="3000755"/>
            <a:ext cx="1196340" cy="200025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95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2,298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823715" y="2842259"/>
            <a:ext cx="1198245" cy="278765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5905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64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3,498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980176" y="2734055"/>
            <a:ext cx="1198245" cy="353060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4,079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135111" y="2679953"/>
            <a:ext cx="1198245" cy="441325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123189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69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4,993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0291571" y="2517647"/>
            <a:ext cx="1198245" cy="580390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6,481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668779" y="2842259"/>
            <a:ext cx="1196340" cy="158750"/>
          </a:xfrm>
          <a:prstGeom prst="rect">
            <a:avLst/>
          </a:prstGeom>
          <a:solidFill>
            <a:srgbClr val="80242E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23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1,843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823715" y="2679953"/>
            <a:ext cx="1198245" cy="162560"/>
          </a:xfrm>
          <a:prstGeom prst="rect">
            <a:avLst/>
          </a:prstGeom>
          <a:solidFill>
            <a:srgbClr val="80242E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25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1,849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980176" y="2574035"/>
            <a:ext cx="1198245" cy="160020"/>
          </a:xfrm>
          <a:prstGeom prst="rect">
            <a:avLst/>
          </a:prstGeom>
          <a:solidFill>
            <a:srgbClr val="80242E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1,840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8135111" y="2517647"/>
            <a:ext cx="1198245" cy="162560"/>
          </a:xfrm>
          <a:prstGeom prst="rect">
            <a:avLst/>
          </a:prstGeom>
          <a:solidFill>
            <a:srgbClr val="80242E"/>
          </a:solidFill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ts val="12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1,965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0291571" y="2350007"/>
            <a:ext cx="1198245" cy="167640"/>
          </a:xfrm>
          <a:prstGeom prst="rect">
            <a:avLst/>
          </a:prstGeom>
          <a:solidFill>
            <a:srgbClr val="80242E"/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28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2,119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668779" y="2350007"/>
            <a:ext cx="1196340" cy="492759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1581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24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5,624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823715" y="2229611"/>
            <a:ext cx="1198245" cy="45085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13589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7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5,238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980176" y="2171699"/>
            <a:ext cx="1198245" cy="40259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1111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4,651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8135111" y="1991867"/>
            <a:ext cx="1198245" cy="52578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5,977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0291571" y="1817700"/>
            <a:ext cx="1198245" cy="532765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1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6,090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612884" y="3617397"/>
            <a:ext cx="1412875" cy="5556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40690">
              <a:lnSpc>
                <a:spcPct val="100000"/>
              </a:lnSpc>
              <a:spcBef>
                <a:spcPts val="865"/>
              </a:spcBef>
            </a:pPr>
            <a:r>
              <a:rPr sz="1100" dirty="0">
                <a:latin typeface="Mulish"/>
                <a:cs typeface="Mulish"/>
              </a:rPr>
              <a:t>Jun-25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100" dirty="0">
                <a:latin typeface="Mulish"/>
                <a:cs typeface="Mulish"/>
              </a:rPr>
              <a:t>Public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Payroll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+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FGTS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270283" y="3617397"/>
            <a:ext cx="1428750" cy="555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26465">
              <a:lnSpc>
                <a:spcPct val="1581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Sep-25  Private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Payroll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333835" y="3714172"/>
            <a:ext cx="5041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Dec-25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476915" y="3714172"/>
            <a:ext cx="5092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Mar-26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664440" y="3714172"/>
            <a:ext cx="462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Jun-26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2027908" y="2144123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15,591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183746" y="2017094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17,052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339585" y="1959889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17,709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8495423" y="1778881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19,806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48284" y="672412"/>
            <a:ext cx="10581005" cy="112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Expanded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portfolio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reaches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R$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21.8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billion,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+40%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YoY;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strong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2Q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origination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in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Retail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and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Wholesale,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concentrated</a:t>
            </a:r>
            <a:r>
              <a:rPr sz="1200" spc="1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in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June,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partially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impacts</a:t>
            </a:r>
            <a:r>
              <a:rPr sz="1200" spc="1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NIM</a:t>
            </a:r>
            <a:endParaRPr sz="12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tabLst>
                <a:tab pos="1103630" algn="l"/>
                <a:tab pos="1882775" algn="l"/>
                <a:tab pos="3032760" algn="l"/>
                <a:tab pos="3205480" algn="l"/>
                <a:tab pos="3549015" algn="l"/>
              </a:tabLst>
            </a:pP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35" dirty="0">
                <a:latin typeface="Century Gothic"/>
                <a:cs typeface="Century Gothic"/>
              </a:rPr>
              <a:t>X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	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	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15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-1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20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  <a:spcBef>
                <a:spcPts val="760"/>
              </a:spcBef>
            </a:pPr>
            <a:r>
              <a:rPr sz="1100" dirty="0">
                <a:latin typeface="Mulish"/>
                <a:cs typeface="Mulish"/>
              </a:rPr>
              <a:t>21,812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4927682" y="3979196"/>
            <a:ext cx="716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Wholesale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48284" y="4522037"/>
            <a:ext cx="34861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95300" algn="l"/>
                <a:tab pos="1024890" algn="l"/>
                <a:tab pos="2679700" algn="l"/>
                <a:tab pos="3162935" algn="l"/>
                <a:tab pos="3354070" algn="l"/>
              </a:tabLst>
            </a:pP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10" dirty="0">
                <a:latin typeface="Century Gothic"/>
                <a:cs typeface="Century Gothic"/>
              </a:rPr>
              <a:t>K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5" dirty="0">
                <a:latin typeface="Century Gothic"/>
                <a:cs typeface="Century Gothic"/>
              </a:rPr>
              <a:t>-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155" dirty="0">
                <a:latin typeface="Century Gothic"/>
                <a:cs typeface="Century Gothic"/>
              </a:rPr>
              <a:t>J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N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55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6834853" y="4522037"/>
            <a:ext cx="2080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17575" algn="l"/>
                <a:tab pos="1254760" algn="l"/>
              </a:tabLst>
            </a:pP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V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5" dirty="0">
                <a:latin typeface="Century Gothic"/>
                <a:cs typeface="Century Gothic"/>
              </a:rPr>
              <a:t>-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9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0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95" dirty="0">
                <a:latin typeface="Century Gothic"/>
                <a:cs typeface="Century Gothic"/>
              </a:rPr>
              <a:t>B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0" dirty="0">
                <a:latin typeface="Century Gothic"/>
                <a:cs typeface="Century Gothic"/>
              </a:rPr>
              <a:t>Y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114" dirty="0">
                <a:latin typeface="Century Gothic"/>
                <a:cs typeface="Century Gothic"/>
              </a:rPr>
              <a:t>G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75437" y="5596826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6.2%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575437" y="6073112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4.8%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571230" y="6524021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231049" y="5319074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8.9%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231049" y="5939915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6.1%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843758" y="5185876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10.2%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884979" y="5700159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5.2%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880773" y="6524162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2499371" y="4979490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12.2%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2540592" y="5443017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7.7%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2536385" y="6524162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3153301" y="4949345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12.5%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194522" y="5474845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7.4%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190315" y="6524302"/>
            <a:ext cx="386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011237" y="6993920"/>
            <a:ext cx="14744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Risk-adjusted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NIM</a:t>
            </a:r>
            <a:r>
              <a:rPr sz="1100" spc="-2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(%)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9955276" y="6536690"/>
            <a:ext cx="5041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Dec-25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7415974" y="4872926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4.3%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7186593" y="5606494"/>
            <a:ext cx="586105" cy="722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1.0%</a:t>
            </a:r>
            <a:endParaRPr sz="11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Mulish"/>
                <a:cs typeface="Mulish"/>
              </a:rPr>
              <a:t>1.3%</a:t>
            </a:r>
            <a:endParaRPr sz="1100">
              <a:latin typeface="Mulish"/>
              <a:cs typeface="Mulish"/>
            </a:endParaRPr>
          </a:p>
          <a:p>
            <a:pPr marL="107314">
              <a:lnSpc>
                <a:spcPct val="100000"/>
              </a:lnSpc>
              <a:spcBef>
                <a:spcPts val="245"/>
              </a:spcBef>
            </a:pPr>
            <a:r>
              <a:rPr sz="1100" dirty="0">
                <a:latin typeface="Mulish"/>
                <a:cs typeface="Mulish"/>
              </a:rPr>
              <a:t>1.2%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8539881" y="4841238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9028501" y="4485681"/>
            <a:ext cx="2081530" cy="54927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  <a:tabLst>
                <a:tab pos="180975" algn="l"/>
                <a:tab pos="438150" algn="l"/>
                <a:tab pos="781685" algn="l"/>
              </a:tabLst>
            </a:pP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70" dirty="0">
                <a:latin typeface="Century Gothic"/>
                <a:cs typeface="Century Gothic"/>
              </a:rPr>
              <a:t>%	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endParaRPr sz="1000">
              <a:latin typeface="Century Gothic"/>
              <a:cs typeface="Century Gothic"/>
            </a:endParaRPr>
          </a:p>
          <a:p>
            <a:pPr marL="636905">
              <a:lnSpc>
                <a:spcPts val="1160"/>
              </a:lnSpc>
              <a:spcBef>
                <a:spcPts val="320"/>
              </a:spcBef>
            </a:pPr>
            <a:r>
              <a:rPr sz="1100" dirty="0">
                <a:latin typeface="Mulish"/>
                <a:cs typeface="Mulish"/>
              </a:rPr>
              <a:t>4.8%</a:t>
            </a:r>
            <a:endParaRPr sz="1100">
              <a:latin typeface="Mulish"/>
              <a:cs typeface="Mulish"/>
            </a:endParaRPr>
          </a:p>
          <a:p>
            <a:pPr marL="1736725">
              <a:lnSpc>
                <a:spcPts val="1160"/>
              </a:lnSpc>
            </a:pPr>
            <a:r>
              <a:rPr sz="1100" dirty="0">
                <a:latin typeface="Mulish"/>
                <a:cs typeface="Mulish"/>
              </a:rPr>
              <a:t>4.4%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8539881" y="5698554"/>
            <a:ext cx="677545" cy="77025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100" dirty="0">
                <a:latin typeface="Mulish"/>
                <a:cs typeface="Mulish"/>
              </a:rPr>
              <a:t>1.5%</a:t>
            </a:r>
            <a:endParaRPr sz="1100">
              <a:latin typeface="Mulish"/>
              <a:cs typeface="Mulish"/>
            </a:endParaRPr>
          </a:p>
          <a:p>
            <a:pPr marL="332105">
              <a:lnSpc>
                <a:spcPct val="100000"/>
              </a:lnSpc>
              <a:spcBef>
                <a:spcPts val="530"/>
              </a:spcBef>
            </a:pPr>
            <a:r>
              <a:rPr sz="1100" dirty="0">
                <a:latin typeface="Mulish"/>
                <a:cs typeface="Mulish"/>
              </a:rPr>
              <a:t>1.3%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100" dirty="0">
                <a:latin typeface="Mulish"/>
                <a:cs typeface="Mulish"/>
              </a:rPr>
              <a:t>0.9%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9652715" y="5382498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2.7%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9632951" y="5714364"/>
            <a:ext cx="377190" cy="49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1.9%</a:t>
            </a:r>
            <a:endParaRPr sz="1100">
              <a:latin typeface="Mulish"/>
              <a:cs typeface="Mulish"/>
            </a:endParaRPr>
          </a:p>
          <a:p>
            <a:pPr marL="32384">
              <a:lnSpc>
                <a:spcPct val="100000"/>
              </a:lnSpc>
              <a:spcBef>
                <a:spcPts val="1080"/>
              </a:spcBef>
            </a:pPr>
            <a:r>
              <a:rPr sz="1100" dirty="0">
                <a:latin typeface="Mulish"/>
                <a:cs typeface="Mulish"/>
              </a:rPr>
              <a:t>0.7%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0904637" y="6000108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0.9%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0739473" y="5318978"/>
            <a:ext cx="370840" cy="47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2.9%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sz="1100" dirty="0">
                <a:latin typeface="Mulish"/>
                <a:cs typeface="Mulish"/>
              </a:rPr>
              <a:t>2.2%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574089" y="6457320"/>
            <a:ext cx="1282065" cy="73025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90195">
              <a:lnSpc>
                <a:spcPct val="100000"/>
              </a:lnSpc>
              <a:spcBef>
                <a:spcPts val="725"/>
              </a:spcBef>
            </a:pPr>
            <a:r>
              <a:rPr sz="1100" dirty="0">
                <a:latin typeface="Mulish"/>
                <a:cs typeface="Mulish"/>
              </a:rPr>
              <a:t>Sep-25</a:t>
            </a:r>
            <a:endParaRPr sz="1100">
              <a:latin typeface="Mulish"/>
              <a:cs typeface="Mulish"/>
            </a:endParaRPr>
          </a:p>
          <a:p>
            <a:pPr marL="12700" marR="5080">
              <a:lnSpc>
                <a:spcPct val="125000"/>
              </a:lnSpc>
              <a:spcBef>
                <a:spcPts val="300"/>
              </a:spcBef>
            </a:pPr>
            <a:r>
              <a:rPr sz="1100" dirty="0">
                <a:latin typeface="Mulish"/>
                <a:cs typeface="Mulish"/>
              </a:rPr>
              <a:t>Stage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3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Operations </a:t>
            </a:r>
            <a:r>
              <a:rPr sz="1100" spc="-27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Wholesale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12147582" y="4937892"/>
            <a:ext cx="357505" cy="798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4.6%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100" dirty="0">
                <a:latin typeface="Mulish"/>
                <a:cs typeface="Mulish"/>
              </a:rPr>
              <a:t>3.6%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100" dirty="0">
                <a:latin typeface="Mulish"/>
                <a:cs typeface="Mulish"/>
              </a:rPr>
              <a:t>2.7%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2147582" y="6147607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0.8%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0556910" y="6742947"/>
            <a:ext cx="1196975" cy="445134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100" dirty="0">
                <a:latin typeface="Mulish"/>
                <a:cs typeface="Mulish"/>
              </a:rPr>
              <a:t>Retail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100" dirty="0">
                <a:latin typeface="Mulish"/>
                <a:cs typeface="Mulish"/>
              </a:rPr>
              <a:t>Pine</a:t>
            </a:r>
            <a:r>
              <a:rPr sz="1100" spc="-5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Consolidated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209777" y="6708442"/>
            <a:ext cx="38608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325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Adj.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2Q25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4708525" y="5435599"/>
            <a:ext cx="203200" cy="158750"/>
          </a:xfrm>
          <a:prstGeom prst="rect">
            <a:avLst/>
          </a:prstGeom>
          <a:solidFill>
            <a:srgbClr val="791C29"/>
          </a:solidFill>
        </p:spPr>
        <p:txBody>
          <a:bodyPr vert="horz" wrap="square" lIns="0" tIns="0" rIns="0" bIns="0" rtlCol="0">
            <a:spAutoFit/>
          </a:bodyPr>
          <a:lstStyle/>
          <a:p>
            <a:pPr marL="20955">
              <a:lnSpc>
                <a:spcPts val="123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+6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5176837" y="5435599"/>
            <a:ext cx="158750" cy="15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ts val="123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.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4835525" y="5435599"/>
            <a:ext cx="430530" cy="158750"/>
          </a:xfrm>
          <a:prstGeom prst="rect">
            <a:avLst/>
          </a:prstGeom>
          <a:solidFill>
            <a:srgbClr val="791C29"/>
          </a:solidFill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23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.3 p.p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4659802" y="6540778"/>
            <a:ext cx="1208405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1615">
              <a:lnSpc>
                <a:spcPct val="100000"/>
              </a:lnSpc>
              <a:spcBef>
                <a:spcPts val="100"/>
              </a:spcBef>
              <a:tabLst>
                <a:tab pos="760095" algn="l"/>
              </a:tabLst>
            </a:pPr>
            <a:r>
              <a:rPr sz="1100" dirty="0">
                <a:latin typeface="Mulish"/>
                <a:cs typeface="Mulish"/>
              </a:rPr>
              <a:t>NIM	Higher  expansion</a:t>
            </a:r>
            <a:r>
              <a:rPr sz="1100" spc="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cost</a:t>
            </a:r>
            <a:r>
              <a:rPr sz="1100" spc="-2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of</a:t>
            </a:r>
            <a:endParaRPr sz="1100">
              <a:latin typeface="Mulish"/>
              <a:cs typeface="Mulish"/>
            </a:endParaRPr>
          </a:p>
          <a:p>
            <a:pPr marL="845819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Mulish"/>
                <a:cs typeface="Mulish"/>
              </a:rPr>
              <a:t>risk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5335587" y="5284787"/>
            <a:ext cx="177800" cy="151130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0" rIns="0" bIns="0" rtlCol="0">
            <a:spAutoFit/>
          </a:bodyPr>
          <a:lstStyle/>
          <a:p>
            <a:pPr marL="20955">
              <a:lnSpc>
                <a:spcPts val="114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-3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5791200" y="5284787"/>
            <a:ext cx="114300" cy="151130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14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.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5449887" y="5284787"/>
            <a:ext cx="417830" cy="151130"/>
          </a:xfrm>
          <a:prstGeom prst="rect">
            <a:avLst/>
          </a:prstGeom>
          <a:solidFill>
            <a:srgbClr val="A88144"/>
          </a:solidFill>
        </p:spPr>
        <p:txBody>
          <a:bodyPr vert="horz" wrap="square" lIns="0" tIns="0" rIns="0" bIns="0" rtlCol="0">
            <a:spAutoFit/>
          </a:bodyPr>
          <a:lstStyle/>
          <a:p>
            <a:pPr marL="50800">
              <a:lnSpc>
                <a:spcPts val="114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.7 p.p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052898" y="6708622"/>
            <a:ext cx="38608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325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Adj.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2Q26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4214070" y="5703470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4.8%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057104" y="5379590"/>
            <a:ext cx="3575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7.4%</a:t>
            </a:r>
            <a:endParaRPr sz="11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think-cell data - do not delete" hidden="1">
            <a:extLst>
              <a:ext uri="{FF2B5EF4-FFF2-40B4-BE49-F238E27FC236}">
                <a16:creationId xmlns:a16="http://schemas.microsoft.com/office/drawing/2014/main" id="{33E523D8-BD58-2EA5-1240-BDD1DEEC245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070999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552750" y="7503058"/>
            <a:ext cx="8699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CA0"/>
                </a:solidFill>
                <a:latin typeface="Mulish"/>
                <a:cs typeface="Mulish"/>
              </a:rPr>
              <a:t>8</a:t>
            </a:r>
            <a:endParaRPr sz="800">
              <a:latin typeface="Mulish"/>
              <a:cs typeface="Mulish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1500" y="3638551"/>
            <a:ext cx="9972675" cy="0"/>
          </a:xfrm>
          <a:custGeom>
            <a:avLst/>
            <a:gdLst/>
            <a:ahLst/>
            <a:cxnLst/>
            <a:rect l="l" t="t" r="r" b="b"/>
            <a:pathLst>
              <a:path w="9972675">
                <a:moveTo>
                  <a:pt x="0" y="0"/>
                </a:moveTo>
                <a:lnTo>
                  <a:pt x="99726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30362" y="38909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95525" y="38909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98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49600" y="38909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C49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49887" y="38909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E24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65312" y="3863307"/>
            <a:ext cx="3416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IN</a:t>
            </a:r>
            <a:r>
              <a:rPr sz="1100" spc="-5" dirty="0">
                <a:latin typeface="Mulish"/>
                <a:cs typeface="Mulish"/>
              </a:rPr>
              <a:t>S</a:t>
            </a:r>
            <a:r>
              <a:rPr sz="1100" dirty="0">
                <a:latin typeface="Mulish"/>
                <a:cs typeface="Mulish"/>
              </a:rPr>
              <a:t>S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094074" y="2500134"/>
            <a:ext cx="360045" cy="7620"/>
          </a:xfrm>
          <a:custGeom>
            <a:avLst/>
            <a:gdLst/>
            <a:ahLst/>
            <a:cxnLst/>
            <a:rect l="l" t="t" r="r" b="b"/>
            <a:pathLst>
              <a:path w="360045" h="7619">
                <a:moveTo>
                  <a:pt x="359994" y="0"/>
                </a:moveTo>
                <a:lnTo>
                  <a:pt x="0" y="0"/>
                </a:lnTo>
                <a:lnTo>
                  <a:pt x="0" y="7315"/>
                </a:lnTo>
                <a:lnTo>
                  <a:pt x="359994" y="7315"/>
                </a:lnTo>
                <a:lnTo>
                  <a:pt x="359994" y="0"/>
                </a:lnTo>
                <a:close/>
              </a:path>
            </a:pathLst>
          </a:custGeom>
          <a:solidFill>
            <a:srgbClr val="B88D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460596" y="1888489"/>
            <a:ext cx="1041400" cy="1134110"/>
          </a:xfrm>
          <a:prstGeom prst="rect">
            <a:avLst/>
          </a:prstGeom>
          <a:ln w="11430">
            <a:solidFill>
              <a:srgbClr val="B88D46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250">
              <a:latin typeface="Times New Roman"/>
              <a:cs typeface="Times New Roman"/>
            </a:endParaRPr>
          </a:p>
          <a:p>
            <a:pPr marL="109220">
              <a:lnSpc>
                <a:spcPct val="100000"/>
              </a:lnSpc>
            </a:pPr>
            <a:r>
              <a:rPr sz="1000" b="1" spc="105" dirty="0">
                <a:solidFill>
                  <a:srgbClr val="B98D46"/>
                </a:solidFill>
                <a:latin typeface="Century Gothic"/>
                <a:cs typeface="Century Gothic"/>
              </a:rPr>
              <a:t>CARDS</a:t>
            </a:r>
            <a:endParaRPr sz="1000">
              <a:latin typeface="Century Gothic"/>
              <a:cs typeface="Century Gothic"/>
            </a:endParaRPr>
          </a:p>
          <a:p>
            <a:pPr marL="109220">
              <a:lnSpc>
                <a:spcPct val="100000"/>
              </a:lnSpc>
              <a:spcBef>
                <a:spcPts val="285"/>
              </a:spcBef>
            </a:pPr>
            <a:r>
              <a:rPr sz="1000" spc="-5" dirty="0">
                <a:latin typeface="Mulish"/>
                <a:cs typeface="Mulish"/>
              </a:rPr>
              <a:t>INSS</a:t>
            </a:r>
            <a:endParaRPr sz="1000">
              <a:latin typeface="Mulish"/>
              <a:cs typeface="Mulish"/>
            </a:endParaRPr>
          </a:p>
          <a:p>
            <a:pPr marL="109220" marR="130810">
              <a:lnSpc>
                <a:spcPct val="108200"/>
              </a:lnSpc>
            </a:pPr>
            <a:r>
              <a:rPr sz="1000" b="1" spc="70" dirty="0">
                <a:solidFill>
                  <a:srgbClr val="3E1622"/>
                </a:solidFill>
                <a:latin typeface="Century Gothic"/>
                <a:cs typeface="Century Gothic"/>
              </a:rPr>
              <a:t>R$ </a:t>
            </a:r>
            <a:r>
              <a:rPr sz="1000" b="1" spc="35" dirty="0">
                <a:solidFill>
                  <a:srgbClr val="3E1622"/>
                </a:solidFill>
                <a:latin typeface="Century Gothic"/>
                <a:cs typeface="Century Gothic"/>
              </a:rPr>
              <a:t>527 </a:t>
            </a:r>
            <a:r>
              <a:rPr sz="1000" b="1" spc="-45" dirty="0">
                <a:solidFill>
                  <a:srgbClr val="3E1622"/>
                </a:solidFill>
                <a:latin typeface="Century Gothic"/>
                <a:cs typeface="Century Gothic"/>
              </a:rPr>
              <a:t>mn </a:t>
            </a:r>
            <a:r>
              <a:rPr sz="1000" b="1" spc="-40" dirty="0">
                <a:solidFill>
                  <a:srgbClr val="3E1622"/>
                </a:solidFill>
                <a:latin typeface="Century Gothic"/>
                <a:cs typeface="Century Gothic"/>
              </a:rPr>
              <a:t> </a:t>
            </a:r>
            <a:r>
              <a:rPr sz="1000" spc="-5" dirty="0">
                <a:latin typeface="Mulish"/>
                <a:cs typeface="Mulish"/>
              </a:rPr>
              <a:t>Other Entities  </a:t>
            </a:r>
            <a:r>
              <a:rPr sz="1000" b="1" spc="70" dirty="0">
                <a:solidFill>
                  <a:srgbClr val="3E1622"/>
                </a:solidFill>
                <a:latin typeface="Century Gothic"/>
                <a:cs typeface="Century Gothic"/>
              </a:rPr>
              <a:t>R$</a:t>
            </a:r>
            <a:r>
              <a:rPr sz="1000" b="1" spc="-35" dirty="0">
                <a:solidFill>
                  <a:srgbClr val="3E1622"/>
                </a:solidFill>
                <a:latin typeface="Century Gothic"/>
                <a:cs typeface="Century Gothic"/>
              </a:rPr>
              <a:t> </a:t>
            </a:r>
            <a:r>
              <a:rPr sz="1000" b="1" spc="35" dirty="0">
                <a:solidFill>
                  <a:srgbClr val="3E1622"/>
                </a:solidFill>
                <a:latin typeface="Century Gothic"/>
                <a:cs typeface="Century Gothic"/>
              </a:rPr>
              <a:t>804</a:t>
            </a:r>
            <a:r>
              <a:rPr sz="1000" b="1" spc="-30" dirty="0">
                <a:solidFill>
                  <a:srgbClr val="3E1622"/>
                </a:solidFill>
                <a:latin typeface="Century Gothic"/>
                <a:cs typeface="Century Gothic"/>
              </a:rPr>
              <a:t> </a:t>
            </a:r>
            <a:r>
              <a:rPr sz="1000" b="1" spc="-45" dirty="0">
                <a:solidFill>
                  <a:srgbClr val="3E1622"/>
                </a:solidFill>
                <a:latin typeface="Century Gothic"/>
                <a:cs typeface="Century Gothic"/>
              </a:rPr>
              <a:t>mn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17562" y="6323012"/>
            <a:ext cx="5099050" cy="0"/>
          </a:xfrm>
          <a:custGeom>
            <a:avLst/>
            <a:gdLst/>
            <a:ahLst/>
            <a:cxnLst/>
            <a:rect l="l" t="t" r="r" b="b"/>
            <a:pathLst>
              <a:path w="5099050">
                <a:moveTo>
                  <a:pt x="0" y="0"/>
                </a:moveTo>
                <a:lnTo>
                  <a:pt x="509905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590550" y="5278945"/>
            <a:ext cx="5362575" cy="715645"/>
            <a:chOff x="590550" y="5278945"/>
            <a:chExt cx="5362575" cy="715645"/>
          </a:xfrm>
        </p:grpSpPr>
        <p:sp>
          <p:nvSpPr>
            <p:cNvPr id="13" name="object 13"/>
            <p:cNvSpPr/>
            <p:nvPr/>
          </p:nvSpPr>
          <p:spPr>
            <a:xfrm>
              <a:off x="817562" y="5316541"/>
              <a:ext cx="5099050" cy="424180"/>
            </a:xfrm>
            <a:custGeom>
              <a:avLst/>
              <a:gdLst/>
              <a:ahLst/>
              <a:cxnLst/>
              <a:rect l="l" t="t" r="r" b="b"/>
              <a:pathLst>
                <a:path w="5099050" h="424179">
                  <a:moveTo>
                    <a:pt x="0" y="423570"/>
                  </a:moveTo>
                  <a:lnTo>
                    <a:pt x="1274889" y="229298"/>
                  </a:lnTo>
                  <a:lnTo>
                    <a:pt x="2548953" y="102806"/>
                  </a:lnTo>
                  <a:lnTo>
                    <a:pt x="3824541" y="104330"/>
                  </a:lnTo>
                  <a:lnTo>
                    <a:pt x="5099050" y="0"/>
                  </a:lnTo>
                </a:path>
              </a:pathLst>
            </a:custGeom>
            <a:ln w="2857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097" y="5702617"/>
              <a:ext cx="73532" cy="7353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54161" y="5507545"/>
              <a:ext cx="73532" cy="7353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9749" y="5382577"/>
              <a:ext cx="73533" cy="7353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3813" y="5384101"/>
              <a:ext cx="73533" cy="7353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79401" y="5278945"/>
              <a:ext cx="73533" cy="7353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17562" y="5644902"/>
              <a:ext cx="5099050" cy="313055"/>
            </a:xfrm>
            <a:custGeom>
              <a:avLst/>
              <a:gdLst/>
              <a:ahLst/>
              <a:cxnLst/>
              <a:rect l="l" t="t" r="r" b="b"/>
              <a:pathLst>
                <a:path w="5099050" h="313054">
                  <a:moveTo>
                    <a:pt x="0" y="312826"/>
                  </a:moveTo>
                  <a:lnTo>
                    <a:pt x="1274889" y="196583"/>
                  </a:lnTo>
                  <a:lnTo>
                    <a:pt x="2548953" y="138671"/>
                  </a:lnTo>
                  <a:lnTo>
                    <a:pt x="3824541" y="86855"/>
                  </a:lnTo>
                  <a:lnTo>
                    <a:pt x="5099050" y="0"/>
                  </a:lnTo>
                </a:path>
              </a:pathLst>
            </a:custGeom>
            <a:ln w="28574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0097" y="5920549"/>
              <a:ext cx="73532" cy="7353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4161" y="5803201"/>
              <a:ext cx="73532" cy="7353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29749" y="5745289"/>
              <a:ext cx="73533" cy="7353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03813" y="5694997"/>
              <a:ext cx="73533" cy="7353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79401" y="5608129"/>
              <a:ext cx="73533" cy="7353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17562" y="5867399"/>
              <a:ext cx="0" cy="25400"/>
            </a:xfrm>
            <a:custGeom>
              <a:avLst/>
              <a:gdLst/>
              <a:ahLst/>
              <a:cxnLst/>
              <a:rect l="l" t="t" r="r" b="b"/>
              <a:pathLst>
                <a:path h="25400">
                  <a:moveTo>
                    <a:pt x="0" y="0"/>
                  </a:moveTo>
                  <a:lnTo>
                    <a:pt x="0" y="25399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092325" y="5749924"/>
              <a:ext cx="0" cy="25400"/>
            </a:xfrm>
            <a:custGeom>
              <a:avLst/>
              <a:gdLst/>
              <a:ahLst/>
              <a:cxnLst/>
              <a:rect l="l" t="t" r="r" b="b"/>
              <a:pathLst>
                <a:path h="25400">
                  <a:moveTo>
                    <a:pt x="0" y="0"/>
                  </a:moveTo>
                  <a:lnTo>
                    <a:pt x="0" y="25399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641850" y="5641974"/>
              <a:ext cx="0" cy="25400"/>
            </a:xfrm>
            <a:custGeom>
              <a:avLst/>
              <a:gdLst/>
              <a:ahLst/>
              <a:cxnLst/>
              <a:rect l="l" t="t" r="r" b="b"/>
              <a:pathLst>
                <a:path h="25400">
                  <a:moveTo>
                    <a:pt x="0" y="0"/>
                  </a:moveTo>
                  <a:lnTo>
                    <a:pt x="0" y="25399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16612" y="5554663"/>
              <a:ext cx="0" cy="25400"/>
            </a:xfrm>
            <a:custGeom>
              <a:avLst/>
              <a:gdLst/>
              <a:ahLst/>
              <a:cxnLst/>
              <a:rect l="l" t="t" r="r" b="b"/>
              <a:pathLst>
                <a:path h="25400">
                  <a:moveTo>
                    <a:pt x="0" y="0"/>
                  </a:moveTo>
                  <a:lnTo>
                    <a:pt x="0" y="2540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0550" y="5716587"/>
              <a:ext cx="455930" cy="151130"/>
            </a:xfrm>
            <a:custGeom>
              <a:avLst/>
              <a:gdLst/>
              <a:ahLst/>
              <a:cxnLst/>
              <a:rect l="l" t="t" r="r" b="b"/>
              <a:pathLst>
                <a:path w="455930" h="151129">
                  <a:moveTo>
                    <a:pt x="455612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455612" y="150812"/>
                  </a:lnTo>
                  <a:lnTo>
                    <a:pt x="4556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722312" y="6696075"/>
            <a:ext cx="241300" cy="73025"/>
            <a:chOff x="722312" y="6696075"/>
            <a:chExt cx="241300" cy="73025"/>
          </a:xfrm>
        </p:grpSpPr>
        <p:sp>
          <p:nvSpPr>
            <p:cNvPr id="31" name="object 31"/>
            <p:cNvSpPr/>
            <p:nvPr/>
          </p:nvSpPr>
          <p:spPr>
            <a:xfrm>
              <a:off x="722312" y="673258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1300" y="0"/>
                  </a:lnTo>
                </a:path>
              </a:pathLst>
            </a:custGeom>
            <a:ln w="2857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11212" y="67008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31750" y="0"/>
                  </a:moveTo>
                  <a:lnTo>
                    <a:pt x="19389" y="2494"/>
                  </a:lnTo>
                  <a:lnTo>
                    <a:pt x="9297" y="9297"/>
                  </a:lnTo>
                  <a:lnTo>
                    <a:pt x="2494" y="19389"/>
                  </a:lnTo>
                  <a:lnTo>
                    <a:pt x="0" y="31749"/>
                  </a:lnTo>
                  <a:lnTo>
                    <a:pt x="2494" y="44110"/>
                  </a:lnTo>
                  <a:lnTo>
                    <a:pt x="9297" y="54202"/>
                  </a:lnTo>
                  <a:lnTo>
                    <a:pt x="19389" y="61005"/>
                  </a:lnTo>
                  <a:lnTo>
                    <a:pt x="31750" y="63499"/>
                  </a:lnTo>
                  <a:lnTo>
                    <a:pt x="44110" y="61005"/>
                  </a:lnTo>
                  <a:lnTo>
                    <a:pt x="54202" y="54202"/>
                  </a:lnTo>
                  <a:lnTo>
                    <a:pt x="61005" y="44110"/>
                  </a:lnTo>
                  <a:lnTo>
                    <a:pt x="63500" y="31749"/>
                  </a:lnTo>
                  <a:lnTo>
                    <a:pt x="61005" y="19389"/>
                  </a:lnTo>
                  <a:lnTo>
                    <a:pt x="54202" y="9297"/>
                  </a:lnTo>
                  <a:lnTo>
                    <a:pt x="44110" y="2494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11212" y="67008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49"/>
                  </a:moveTo>
                  <a:lnTo>
                    <a:pt x="2494" y="19389"/>
                  </a:lnTo>
                  <a:lnTo>
                    <a:pt x="9297" y="9297"/>
                  </a:lnTo>
                  <a:lnTo>
                    <a:pt x="19389" y="2494"/>
                  </a:lnTo>
                  <a:lnTo>
                    <a:pt x="31750" y="0"/>
                  </a:lnTo>
                  <a:lnTo>
                    <a:pt x="44110" y="2494"/>
                  </a:lnTo>
                  <a:lnTo>
                    <a:pt x="54202" y="9297"/>
                  </a:lnTo>
                  <a:lnTo>
                    <a:pt x="61005" y="19389"/>
                  </a:lnTo>
                  <a:lnTo>
                    <a:pt x="63500" y="31749"/>
                  </a:lnTo>
                  <a:lnTo>
                    <a:pt x="61005" y="44110"/>
                  </a:lnTo>
                  <a:lnTo>
                    <a:pt x="54202" y="54202"/>
                  </a:lnTo>
                  <a:lnTo>
                    <a:pt x="44110" y="61005"/>
                  </a:lnTo>
                  <a:lnTo>
                    <a:pt x="31750" y="63499"/>
                  </a:lnTo>
                  <a:lnTo>
                    <a:pt x="19389" y="61005"/>
                  </a:lnTo>
                  <a:lnTo>
                    <a:pt x="9297" y="54202"/>
                  </a:lnTo>
                  <a:lnTo>
                    <a:pt x="2494" y="44110"/>
                  </a:lnTo>
                  <a:lnTo>
                    <a:pt x="0" y="31749"/>
                  </a:lnTo>
                  <a:close/>
                </a:path>
              </a:pathLst>
            </a:custGeom>
            <a:ln w="9525">
              <a:solidFill>
                <a:srgbClr val="7E24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2668587" y="6696075"/>
            <a:ext cx="241300" cy="73025"/>
            <a:chOff x="2668587" y="6696075"/>
            <a:chExt cx="241300" cy="73025"/>
          </a:xfrm>
        </p:grpSpPr>
        <p:sp>
          <p:nvSpPr>
            <p:cNvPr id="35" name="object 35"/>
            <p:cNvSpPr/>
            <p:nvPr/>
          </p:nvSpPr>
          <p:spPr>
            <a:xfrm>
              <a:off x="2668587" y="673258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>
                  <a:moveTo>
                    <a:pt x="0" y="0"/>
                  </a:moveTo>
                  <a:lnTo>
                    <a:pt x="241300" y="0"/>
                  </a:lnTo>
                </a:path>
              </a:pathLst>
            </a:custGeom>
            <a:ln w="2857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757487" y="67008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31750" y="0"/>
                  </a:moveTo>
                  <a:lnTo>
                    <a:pt x="19389" y="2494"/>
                  </a:lnTo>
                  <a:lnTo>
                    <a:pt x="9297" y="9297"/>
                  </a:lnTo>
                  <a:lnTo>
                    <a:pt x="2494" y="19389"/>
                  </a:lnTo>
                  <a:lnTo>
                    <a:pt x="0" y="31749"/>
                  </a:lnTo>
                  <a:lnTo>
                    <a:pt x="2494" y="44110"/>
                  </a:lnTo>
                  <a:lnTo>
                    <a:pt x="9297" y="54202"/>
                  </a:lnTo>
                  <a:lnTo>
                    <a:pt x="19389" y="61005"/>
                  </a:lnTo>
                  <a:lnTo>
                    <a:pt x="31750" y="63499"/>
                  </a:lnTo>
                  <a:lnTo>
                    <a:pt x="44110" y="61005"/>
                  </a:lnTo>
                  <a:lnTo>
                    <a:pt x="54202" y="54202"/>
                  </a:lnTo>
                  <a:lnTo>
                    <a:pt x="61005" y="44110"/>
                  </a:lnTo>
                  <a:lnTo>
                    <a:pt x="63500" y="31749"/>
                  </a:lnTo>
                  <a:lnTo>
                    <a:pt x="61005" y="19389"/>
                  </a:lnTo>
                  <a:lnTo>
                    <a:pt x="54202" y="9297"/>
                  </a:lnTo>
                  <a:lnTo>
                    <a:pt x="44110" y="2494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757487" y="6700838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31749"/>
                  </a:moveTo>
                  <a:lnTo>
                    <a:pt x="2494" y="19389"/>
                  </a:lnTo>
                  <a:lnTo>
                    <a:pt x="9297" y="9297"/>
                  </a:lnTo>
                  <a:lnTo>
                    <a:pt x="19389" y="2494"/>
                  </a:lnTo>
                  <a:lnTo>
                    <a:pt x="31750" y="0"/>
                  </a:lnTo>
                  <a:lnTo>
                    <a:pt x="44110" y="2494"/>
                  </a:lnTo>
                  <a:lnTo>
                    <a:pt x="54202" y="9297"/>
                  </a:lnTo>
                  <a:lnTo>
                    <a:pt x="61005" y="19389"/>
                  </a:lnTo>
                  <a:lnTo>
                    <a:pt x="63500" y="31749"/>
                  </a:lnTo>
                  <a:lnTo>
                    <a:pt x="61005" y="44110"/>
                  </a:lnTo>
                  <a:lnTo>
                    <a:pt x="54202" y="54202"/>
                  </a:lnTo>
                  <a:lnTo>
                    <a:pt x="44110" y="61005"/>
                  </a:lnTo>
                  <a:lnTo>
                    <a:pt x="31750" y="63499"/>
                  </a:lnTo>
                  <a:lnTo>
                    <a:pt x="19389" y="61005"/>
                  </a:lnTo>
                  <a:lnTo>
                    <a:pt x="9297" y="54202"/>
                  </a:lnTo>
                  <a:lnTo>
                    <a:pt x="2494" y="44110"/>
                  </a:lnTo>
                  <a:lnTo>
                    <a:pt x="0" y="31749"/>
                  </a:lnTo>
                  <a:close/>
                </a:path>
              </a:pathLst>
            </a:custGeom>
            <a:ln w="9525">
              <a:solidFill>
                <a:srgbClr val="A881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7113575" y="6590220"/>
            <a:ext cx="2632710" cy="784860"/>
            <a:chOff x="7113575" y="6590220"/>
            <a:chExt cx="2632710" cy="784860"/>
          </a:xfrm>
        </p:grpSpPr>
        <p:sp>
          <p:nvSpPr>
            <p:cNvPr id="39" name="object 39"/>
            <p:cNvSpPr/>
            <p:nvPr/>
          </p:nvSpPr>
          <p:spPr>
            <a:xfrm>
              <a:off x="7117334" y="6590220"/>
              <a:ext cx="2628900" cy="783590"/>
            </a:xfrm>
            <a:custGeom>
              <a:avLst/>
              <a:gdLst/>
              <a:ahLst/>
              <a:cxnLst/>
              <a:rect l="l" t="t" r="r" b="b"/>
              <a:pathLst>
                <a:path w="2628900" h="783590">
                  <a:moveTo>
                    <a:pt x="2628328" y="0"/>
                  </a:moveTo>
                  <a:lnTo>
                    <a:pt x="0" y="0"/>
                  </a:lnTo>
                  <a:lnTo>
                    <a:pt x="0" y="783196"/>
                  </a:lnTo>
                  <a:lnTo>
                    <a:pt x="2628328" y="783196"/>
                  </a:lnTo>
                  <a:lnTo>
                    <a:pt x="2628328" y="0"/>
                  </a:lnTo>
                  <a:close/>
                </a:path>
              </a:pathLst>
            </a:custGeom>
            <a:solidFill>
              <a:srgbClr val="F4E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113575" y="6590220"/>
              <a:ext cx="24765" cy="784860"/>
            </a:xfrm>
            <a:custGeom>
              <a:avLst/>
              <a:gdLst/>
              <a:ahLst/>
              <a:cxnLst/>
              <a:rect l="l" t="t" r="r" b="b"/>
              <a:pathLst>
                <a:path w="24765" h="784859">
                  <a:moveTo>
                    <a:pt x="24688" y="0"/>
                  </a:moveTo>
                  <a:lnTo>
                    <a:pt x="0" y="0"/>
                  </a:lnTo>
                  <a:lnTo>
                    <a:pt x="0" y="784796"/>
                  </a:lnTo>
                  <a:lnTo>
                    <a:pt x="24688" y="784796"/>
                  </a:lnTo>
                  <a:lnTo>
                    <a:pt x="24688" y="0"/>
                  </a:lnTo>
                  <a:close/>
                </a:path>
              </a:pathLst>
            </a:custGeom>
            <a:solidFill>
              <a:srgbClr val="79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6862764" y="5011737"/>
            <a:ext cx="3707129" cy="1316355"/>
            <a:chOff x="6862764" y="5011737"/>
            <a:chExt cx="3707129" cy="1316355"/>
          </a:xfrm>
        </p:grpSpPr>
        <p:sp>
          <p:nvSpPr>
            <p:cNvPr id="42" name="object 42"/>
            <p:cNvSpPr/>
            <p:nvPr/>
          </p:nvSpPr>
          <p:spPr>
            <a:xfrm>
              <a:off x="7136892" y="5462015"/>
              <a:ext cx="687705" cy="861060"/>
            </a:xfrm>
            <a:custGeom>
              <a:avLst/>
              <a:gdLst/>
              <a:ahLst/>
              <a:cxnLst/>
              <a:rect l="l" t="t" r="r" b="b"/>
              <a:pathLst>
                <a:path w="687704" h="861060">
                  <a:moveTo>
                    <a:pt x="687311" y="0"/>
                  </a:moveTo>
                  <a:lnTo>
                    <a:pt x="0" y="0"/>
                  </a:lnTo>
                  <a:lnTo>
                    <a:pt x="0" y="43434"/>
                  </a:lnTo>
                  <a:lnTo>
                    <a:pt x="0" y="860996"/>
                  </a:lnTo>
                  <a:lnTo>
                    <a:pt x="687311" y="860996"/>
                  </a:lnTo>
                  <a:lnTo>
                    <a:pt x="687311" y="43434"/>
                  </a:lnTo>
                  <a:lnTo>
                    <a:pt x="687311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36892" y="5396483"/>
              <a:ext cx="687705" cy="66040"/>
            </a:xfrm>
            <a:custGeom>
              <a:avLst/>
              <a:gdLst/>
              <a:ahLst/>
              <a:cxnLst/>
              <a:rect l="l" t="t" r="r" b="b"/>
              <a:pathLst>
                <a:path w="687704" h="66039">
                  <a:moveTo>
                    <a:pt x="687323" y="0"/>
                  </a:moveTo>
                  <a:lnTo>
                    <a:pt x="0" y="0"/>
                  </a:lnTo>
                  <a:lnTo>
                    <a:pt x="0" y="65532"/>
                  </a:lnTo>
                  <a:lnTo>
                    <a:pt x="687323" y="65532"/>
                  </a:lnTo>
                  <a:lnTo>
                    <a:pt x="687323" y="0"/>
                  </a:lnTo>
                  <a:close/>
                </a:path>
              </a:pathLst>
            </a:custGeom>
            <a:solidFill>
              <a:srgbClr val="A384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372856" y="5500115"/>
              <a:ext cx="685800" cy="822960"/>
            </a:xfrm>
            <a:custGeom>
              <a:avLst/>
              <a:gdLst/>
              <a:ahLst/>
              <a:cxnLst/>
              <a:rect l="l" t="t" r="r" b="b"/>
              <a:pathLst>
                <a:path w="685800" h="822960">
                  <a:moveTo>
                    <a:pt x="685800" y="0"/>
                  </a:moveTo>
                  <a:lnTo>
                    <a:pt x="0" y="0"/>
                  </a:lnTo>
                  <a:lnTo>
                    <a:pt x="0" y="43434"/>
                  </a:lnTo>
                  <a:lnTo>
                    <a:pt x="0" y="822896"/>
                  </a:lnTo>
                  <a:lnTo>
                    <a:pt x="685800" y="822896"/>
                  </a:lnTo>
                  <a:lnTo>
                    <a:pt x="685800" y="43434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372856" y="5437631"/>
              <a:ext cx="685800" cy="62865"/>
            </a:xfrm>
            <a:custGeom>
              <a:avLst/>
              <a:gdLst/>
              <a:ahLst/>
              <a:cxnLst/>
              <a:rect l="l" t="t" r="r" b="b"/>
              <a:pathLst>
                <a:path w="685800" h="62864">
                  <a:moveTo>
                    <a:pt x="685800" y="0"/>
                  </a:moveTo>
                  <a:lnTo>
                    <a:pt x="0" y="0"/>
                  </a:lnTo>
                  <a:lnTo>
                    <a:pt x="0" y="62483"/>
                  </a:lnTo>
                  <a:lnTo>
                    <a:pt x="685800" y="62483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A384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608820" y="5116067"/>
              <a:ext cx="685800" cy="1207135"/>
            </a:xfrm>
            <a:custGeom>
              <a:avLst/>
              <a:gdLst/>
              <a:ahLst/>
              <a:cxnLst/>
              <a:rect l="l" t="t" r="r" b="b"/>
              <a:pathLst>
                <a:path w="685800" h="1207135">
                  <a:moveTo>
                    <a:pt x="685800" y="0"/>
                  </a:moveTo>
                  <a:lnTo>
                    <a:pt x="0" y="0"/>
                  </a:lnTo>
                  <a:lnTo>
                    <a:pt x="0" y="46482"/>
                  </a:lnTo>
                  <a:lnTo>
                    <a:pt x="0" y="1206957"/>
                  </a:lnTo>
                  <a:lnTo>
                    <a:pt x="685800" y="1206957"/>
                  </a:lnTo>
                  <a:lnTo>
                    <a:pt x="685800" y="46482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608820" y="5056187"/>
              <a:ext cx="685800" cy="60325"/>
            </a:xfrm>
            <a:custGeom>
              <a:avLst/>
              <a:gdLst/>
              <a:ahLst/>
              <a:cxnLst/>
              <a:rect l="l" t="t" r="r" b="b"/>
              <a:pathLst>
                <a:path w="685800" h="60325">
                  <a:moveTo>
                    <a:pt x="685800" y="0"/>
                  </a:moveTo>
                  <a:lnTo>
                    <a:pt x="0" y="0"/>
                  </a:lnTo>
                  <a:lnTo>
                    <a:pt x="0" y="59880"/>
                  </a:lnTo>
                  <a:lnTo>
                    <a:pt x="685800" y="5988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A384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862764" y="6323012"/>
              <a:ext cx="3707129" cy="0"/>
            </a:xfrm>
            <a:custGeom>
              <a:avLst/>
              <a:gdLst/>
              <a:ahLst/>
              <a:cxnLst/>
              <a:rect l="l" t="t" r="r" b="b"/>
              <a:pathLst>
                <a:path w="3707129">
                  <a:moveTo>
                    <a:pt x="0" y="0"/>
                  </a:moveTo>
                  <a:lnTo>
                    <a:pt x="37068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332663" y="5011736"/>
              <a:ext cx="2765425" cy="532130"/>
            </a:xfrm>
            <a:custGeom>
              <a:avLst/>
              <a:gdLst/>
              <a:ahLst/>
              <a:cxnLst/>
              <a:rect l="l" t="t" r="r" b="b"/>
              <a:pathLst>
                <a:path w="2765425" h="532129">
                  <a:moveTo>
                    <a:pt x="293687" y="342900"/>
                  </a:moveTo>
                  <a:lnTo>
                    <a:pt x="0" y="342900"/>
                  </a:lnTo>
                  <a:lnTo>
                    <a:pt x="0" y="493712"/>
                  </a:lnTo>
                  <a:lnTo>
                    <a:pt x="293687" y="493712"/>
                  </a:lnTo>
                  <a:lnTo>
                    <a:pt x="293687" y="342900"/>
                  </a:lnTo>
                  <a:close/>
                </a:path>
                <a:path w="2765425" h="532129">
                  <a:moveTo>
                    <a:pt x="1530350" y="381000"/>
                  </a:moveTo>
                  <a:lnTo>
                    <a:pt x="1236662" y="381000"/>
                  </a:lnTo>
                  <a:lnTo>
                    <a:pt x="1236662" y="531812"/>
                  </a:lnTo>
                  <a:lnTo>
                    <a:pt x="1530350" y="531812"/>
                  </a:lnTo>
                  <a:lnTo>
                    <a:pt x="1530350" y="381000"/>
                  </a:lnTo>
                  <a:close/>
                </a:path>
                <a:path w="2765425" h="532129">
                  <a:moveTo>
                    <a:pt x="2765425" y="0"/>
                  </a:moveTo>
                  <a:lnTo>
                    <a:pt x="2471737" y="0"/>
                  </a:lnTo>
                  <a:lnTo>
                    <a:pt x="2471737" y="150812"/>
                  </a:lnTo>
                  <a:lnTo>
                    <a:pt x="2765425" y="150812"/>
                  </a:lnTo>
                  <a:lnTo>
                    <a:pt x="2765425" y="0"/>
                  </a:lnTo>
                  <a:close/>
                </a:path>
              </a:pathLst>
            </a:custGeom>
            <a:solidFill>
              <a:srgbClr val="A384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/>
          <p:nvPr/>
        </p:nvSpPr>
        <p:spPr>
          <a:xfrm>
            <a:off x="10625137" y="540543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384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625137" y="56149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44490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19120" algn="l"/>
              </a:tabLst>
            </a:pP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COLLATERALIZED</a:t>
            </a: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 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RETAIL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48284" y="672412"/>
            <a:ext cx="4414520" cy="67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Growth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across all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lines,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with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Private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Payroll as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the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main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 driver.</a:t>
            </a:r>
            <a:endParaRPr sz="1200">
              <a:latin typeface="Mulish"/>
              <a:cs typeface="Mulish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tabLst>
                <a:tab pos="796290" algn="l"/>
                <a:tab pos="1979295" algn="l"/>
                <a:tab pos="2160905" algn="l"/>
                <a:tab pos="2516505" algn="l"/>
              </a:tabLst>
            </a:pP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	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3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30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1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48284" y="4522037"/>
            <a:ext cx="24085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08025" algn="l"/>
                <a:tab pos="2078989" algn="l"/>
                <a:tab pos="2276475" algn="l"/>
              </a:tabLst>
            </a:pPr>
            <a:r>
              <a:rPr sz="1000" b="1" spc="-20" dirty="0">
                <a:latin typeface="Century Gothic"/>
                <a:cs typeface="Century Gothic"/>
              </a:rPr>
              <a:t>Y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-155" dirty="0">
                <a:latin typeface="Century Gothic"/>
                <a:cs typeface="Century Gothic"/>
              </a:rPr>
              <a:t>J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70" dirty="0">
                <a:latin typeface="Century Gothic"/>
                <a:cs typeface="Century Gothic"/>
              </a:rPr>
              <a:t> </a:t>
            </a:r>
            <a:r>
              <a:rPr sz="1000" b="1" spc="-20" dirty="0">
                <a:latin typeface="Century Gothic"/>
                <a:cs typeface="Century Gothic"/>
              </a:rPr>
              <a:t>Y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34853" y="4522037"/>
            <a:ext cx="9652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893074" y="4522037"/>
            <a:ext cx="14268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90" dirty="0">
                <a:latin typeface="Century Gothic"/>
                <a:cs typeface="Century Gothic"/>
              </a:rPr>
              <a:t>Z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6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14983" y="3328415"/>
            <a:ext cx="1108075" cy="305435"/>
          </a:xfrm>
          <a:prstGeom prst="rect">
            <a:avLst/>
          </a:prstGeom>
          <a:solidFill>
            <a:srgbClr val="7E242E"/>
          </a:solidFill>
        </p:spPr>
        <p:txBody>
          <a:bodyPr vert="horz" wrap="square" lIns="0" tIns="63500" rIns="0" bIns="0" rtlCol="0">
            <a:spAutoFit/>
          </a:bodyPr>
          <a:lstStyle/>
          <a:p>
            <a:pPr marL="369570">
              <a:lnSpc>
                <a:spcPct val="100000"/>
              </a:lnSpc>
              <a:spcBef>
                <a:spcPts val="50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2,298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009900" y="3167633"/>
            <a:ext cx="1108075" cy="466725"/>
          </a:xfrm>
          <a:prstGeom prst="rect">
            <a:avLst/>
          </a:prstGeom>
          <a:solidFill>
            <a:srgbClr val="7E242E"/>
          </a:solidFill>
        </p:spPr>
        <p:txBody>
          <a:bodyPr vert="horz" wrap="square" lIns="0" tIns="143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3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3,498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003291" y="3089147"/>
            <a:ext cx="1108075" cy="544830"/>
          </a:xfrm>
          <a:prstGeom prst="rect">
            <a:avLst/>
          </a:prstGeom>
          <a:solidFill>
            <a:srgbClr val="7E242E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Times New Roman"/>
              <a:cs typeface="Times New Roman"/>
            </a:endParaRPr>
          </a:p>
          <a:p>
            <a:pPr marL="370840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4,079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998207" y="2949701"/>
            <a:ext cx="1108075" cy="684530"/>
          </a:xfrm>
          <a:prstGeom prst="rect">
            <a:avLst/>
          </a:prstGeom>
          <a:solidFill>
            <a:srgbClr val="7E242E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Times New Roman"/>
              <a:cs typeface="Times New Roman"/>
            </a:endParaRPr>
          </a:p>
          <a:p>
            <a:pPr marL="370205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4,993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993123" y="2788157"/>
            <a:ext cx="1108075" cy="845819"/>
          </a:xfrm>
          <a:prstGeom prst="rect">
            <a:avLst/>
          </a:prstGeom>
          <a:solidFill>
            <a:srgbClr val="7E242E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370205">
              <a:lnSpc>
                <a:spcPct val="100000"/>
              </a:lnSpc>
              <a:spcBef>
                <a:spcPts val="93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6,481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014983" y="3167633"/>
            <a:ext cx="1108075" cy="161290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0" rIns="0" bIns="0" rtlCol="0">
            <a:spAutoFit/>
          </a:bodyPr>
          <a:lstStyle/>
          <a:p>
            <a:pPr marL="370205">
              <a:lnSpc>
                <a:spcPts val="124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1,199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009900" y="3015233"/>
            <a:ext cx="1108075" cy="152400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0" rIns="0" bIns="0" rtlCol="0">
            <a:spAutoFit/>
          </a:bodyPr>
          <a:lstStyle/>
          <a:p>
            <a:pPr marL="369570">
              <a:lnSpc>
                <a:spcPts val="117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1,202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003291" y="2949701"/>
            <a:ext cx="1108075" cy="139700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0" rIns="0" bIns="0" rtlCol="0">
            <a:spAutoFit/>
          </a:bodyPr>
          <a:lstStyle/>
          <a:p>
            <a:pPr marL="370840">
              <a:lnSpc>
                <a:spcPts val="11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1,151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998207" y="2788157"/>
            <a:ext cx="1108075" cy="161925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5080" rIns="0" bIns="0" rtlCol="0">
            <a:spAutoFit/>
          </a:bodyPr>
          <a:lstStyle/>
          <a:p>
            <a:pPr marL="370840">
              <a:lnSpc>
                <a:spcPts val="1230"/>
              </a:lnSpc>
              <a:spcBef>
                <a:spcPts val="4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1,227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993123" y="2611373"/>
            <a:ext cx="1108075" cy="177165"/>
          </a:xfrm>
          <a:prstGeom prst="rect">
            <a:avLst/>
          </a:prstGeom>
          <a:solidFill>
            <a:srgbClr val="AC4956"/>
          </a:solidFill>
        </p:spPr>
        <p:txBody>
          <a:bodyPr vert="horz" wrap="square" lIns="0" tIns="0" rIns="0" bIns="0" rtlCol="0">
            <a:spAutoFit/>
          </a:bodyPr>
          <a:lstStyle/>
          <a:p>
            <a:pPr marL="370205">
              <a:lnSpc>
                <a:spcPts val="113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1,314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14983" y="3022091"/>
            <a:ext cx="1108075" cy="146050"/>
          </a:xfrm>
          <a:prstGeom prst="rect">
            <a:avLst/>
          </a:prstGeom>
          <a:solidFill>
            <a:srgbClr val="A98244"/>
          </a:solidFill>
        </p:spPr>
        <p:txBody>
          <a:bodyPr vert="horz" wrap="square" lIns="0" tIns="0" rIns="0" bIns="0" rtlCol="0">
            <a:spAutoFit/>
          </a:bodyPr>
          <a:lstStyle/>
          <a:p>
            <a:pPr marL="370205">
              <a:lnSpc>
                <a:spcPts val="114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1,058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009900" y="2852927"/>
            <a:ext cx="1108075" cy="162560"/>
          </a:xfrm>
          <a:prstGeom prst="rect">
            <a:avLst/>
          </a:prstGeom>
          <a:solidFill>
            <a:srgbClr val="A98244"/>
          </a:solidFill>
        </p:spPr>
        <p:txBody>
          <a:bodyPr vert="horz" wrap="square" lIns="0" tIns="0" rIns="0" bIns="0" rtlCol="0">
            <a:spAutoFit/>
          </a:bodyPr>
          <a:lstStyle/>
          <a:p>
            <a:pPr marL="370205">
              <a:lnSpc>
                <a:spcPts val="121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1,132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003291" y="2775203"/>
            <a:ext cx="1108075" cy="174625"/>
          </a:xfrm>
          <a:prstGeom prst="rect">
            <a:avLst/>
          </a:prstGeom>
          <a:solidFill>
            <a:srgbClr val="A98244"/>
          </a:solidFill>
        </p:spPr>
        <p:txBody>
          <a:bodyPr vert="horz" wrap="square" lIns="0" tIns="0" rIns="0" bIns="0" rtlCol="0">
            <a:spAutoFit/>
          </a:bodyPr>
          <a:lstStyle/>
          <a:p>
            <a:pPr marL="371475">
              <a:lnSpc>
                <a:spcPts val="127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1,108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998207" y="2611373"/>
            <a:ext cx="1108075" cy="177165"/>
          </a:xfrm>
          <a:prstGeom prst="rect">
            <a:avLst/>
          </a:prstGeom>
          <a:solidFill>
            <a:srgbClr val="A98244"/>
          </a:solidFill>
        </p:spPr>
        <p:txBody>
          <a:bodyPr vert="horz" wrap="square" lIns="0" tIns="15240" rIns="0" bIns="0" rtlCol="0">
            <a:spAutoFit/>
          </a:bodyPr>
          <a:lstStyle/>
          <a:p>
            <a:pPr marL="370840">
              <a:lnSpc>
                <a:spcPts val="1270"/>
              </a:lnSpc>
              <a:spcBef>
                <a:spcPts val="12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1,246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993123" y="2409443"/>
            <a:ext cx="1108075" cy="201930"/>
          </a:xfrm>
          <a:prstGeom prst="rect">
            <a:avLst/>
          </a:prstGeom>
          <a:solidFill>
            <a:srgbClr val="A98244"/>
          </a:solidFill>
        </p:spPr>
        <p:txBody>
          <a:bodyPr vert="horz" wrap="square" lIns="0" tIns="0" rIns="0" bIns="0" rtlCol="0">
            <a:spAutoFit/>
          </a:bodyPr>
          <a:lstStyle/>
          <a:p>
            <a:pPr marL="370840">
              <a:lnSpc>
                <a:spcPts val="1315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1,331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14983" y="2324099"/>
            <a:ext cx="1108075" cy="69850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37084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5,210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009900" y="2214365"/>
            <a:ext cx="1108075" cy="63881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Times New Roman"/>
              <a:cs typeface="Times New Roman"/>
            </a:endParaRPr>
          </a:p>
          <a:p>
            <a:pPr marL="370205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4,753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003291" y="2214365"/>
            <a:ext cx="1108075" cy="56134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300">
              <a:latin typeface="Times New Roman"/>
              <a:cs typeface="Times New Roman"/>
            </a:endParaRPr>
          </a:p>
          <a:p>
            <a:pPr marL="371475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4,232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998207" y="1888489"/>
            <a:ext cx="1108075" cy="723265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L="371475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5,470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993123" y="1660524"/>
            <a:ext cx="1108075" cy="749300"/>
          </a:xfrm>
          <a:prstGeom prst="rect">
            <a:avLst/>
          </a:prstGeom>
          <a:solidFill>
            <a:srgbClr val="481017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900">
              <a:latin typeface="Times New Roman"/>
              <a:cs typeface="Times New Roman"/>
            </a:endParaRPr>
          </a:p>
          <a:p>
            <a:pPr marL="370840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5,563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345431" y="3648915"/>
            <a:ext cx="462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Jun-25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339329" y="3648915"/>
            <a:ext cx="501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Sep-25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315701" y="3648915"/>
            <a:ext cx="5041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Dec-25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296840" y="3648915"/>
            <a:ext cx="5092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Mar-26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323967" y="3648915"/>
            <a:ext cx="462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Jun-26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373192" y="2110553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9,765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325869" y="2001050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10,584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321309" y="2002593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10,570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315206" y="1683479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12,935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9310647" y="1448490"/>
            <a:ext cx="4781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14,690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2530459" y="3863307"/>
            <a:ext cx="41020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Cards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3384466" y="3863307"/>
            <a:ext cx="19761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Others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(Other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Entities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+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FGTS)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684718" y="3863307"/>
            <a:ext cx="9690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Private</a:t>
            </a:r>
            <a:r>
              <a:rPr sz="1100" spc="-5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Payroll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568326" y="5357177"/>
            <a:ext cx="472440" cy="517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35.8%</a:t>
            </a:r>
            <a:endParaRPr sz="1100">
              <a:latin typeface="Mulish"/>
              <a:cs typeface="Mulish"/>
            </a:endParaRPr>
          </a:p>
          <a:p>
            <a:pPr marL="43180">
              <a:lnSpc>
                <a:spcPct val="100000"/>
              </a:lnSpc>
              <a:spcBef>
                <a:spcPts val="1230"/>
              </a:spcBef>
            </a:pPr>
            <a:r>
              <a:rPr sz="1100" dirty="0">
                <a:latin typeface="Mulish"/>
                <a:cs typeface="Mulish"/>
              </a:rPr>
              <a:t>22.4%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593360" y="6333492"/>
            <a:ext cx="462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Jun-25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874020" y="5268192"/>
            <a:ext cx="4413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44.4%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1100" dirty="0">
                <a:latin typeface="Mulish"/>
                <a:cs typeface="Mulish"/>
              </a:rPr>
              <a:t>27.6%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868272" y="6333492"/>
            <a:ext cx="501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Sep-25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3148791" y="5142846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49.5%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3148791" y="5506406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29.5%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962227" y="6333492"/>
            <a:ext cx="1932939" cy="492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>
              <a:lnSpc>
                <a:spcPct val="100000"/>
              </a:lnSpc>
              <a:spcBef>
                <a:spcPts val="100"/>
              </a:spcBef>
              <a:tabLst>
                <a:tab pos="1436370" algn="l"/>
              </a:tabLst>
            </a:pPr>
            <a:r>
              <a:rPr sz="1100" dirty="0">
                <a:latin typeface="Mulish"/>
                <a:cs typeface="Mulish"/>
              </a:rPr>
              <a:t>Dec-25	Mar-26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1100" dirty="0">
                <a:latin typeface="Mulish"/>
                <a:cs typeface="Mulish"/>
              </a:rPr>
              <a:t>%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of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expanded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portfolio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4423562" y="5144388"/>
            <a:ext cx="441325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48.1%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sz="1100" dirty="0">
                <a:latin typeface="Mulish"/>
                <a:cs typeface="Mulish"/>
              </a:rPr>
              <a:t>31.4%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698334" y="5039653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53.1%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698334" y="5368301"/>
            <a:ext cx="4413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35.8%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5692445" y="6333633"/>
            <a:ext cx="462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Jun-26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016000" y="6631909"/>
            <a:ext cx="13061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%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of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Retail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portfolio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205219" y="6816103"/>
            <a:ext cx="2769870" cy="495934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600" b="1" spc="25" dirty="0">
                <a:solidFill>
                  <a:srgbClr val="781B29"/>
                </a:solidFill>
                <a:latin typeface="Century Gothic"/>
                <a:cs typeface="Century Gothic"/>
              </a:rPr>
              <a:t>15.4</a:t>
            </a:r>
            <a:r>
              <a:rPr sz="1600" b="1" spc="120" dirty="0">
                <a:solidFill>
                  <a:srgbClr val="781B29"/>
                </a:solidFill>
                <a:latin typeface="Century Gothic"/>
                <a:cs typeface="Century Gothic"/>
              </a:rPr>
              <a:t>%</a:t>
            </a:r>
            <a:r>
              <a:rPr sz="1600" b="1" spc="-3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800" b="1" spc="-55" dirty="0">
                <a:latin typeface="Century Gothic"/>
                <a:cs typeface="Century Gothic"/>
              </a:rPr>
              <a:t>O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65" dirty="0">
                <a:latin typeface="Century Gothic"/>
                <a:cs typeface="Century Gothic"/>
              </a:rPr>
              <a:t>F</a:t>
            </a:r>
            <a:r>
              <a:rPr sz="800" b="1" dirty="0">
                <a:latin typeface="Century Gothic"/>
                <a:cs typeface="Century Gothic"/>
              </a:rPr>
              <a:t>  </a:t>
            </a:r>
            <a:r>
              <a:rPr sz="800" b="1" spc="15" dirty="0">
                <a:latin typeface="Century Gothic"/>
                <a:cs typeface="Century Gothic"/>
              </a:rPr>
              <a:t> </a:t>
            </a:r>
            <a:r>
              <a:rPr sz="800" b="1" spc="145" dirty="0">
                <a:latin typeface="Century Gothic"/>
                <a:cs typeface="Century Gothic"/>
              </a:rPr>
              <a:t>T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65" dirty="0">
                <a:latin typeface="Century Gothic"/>
                <a:cs typeface="Century Gothic"/>
              </a:rPr>
              <a:t>H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50" dirty="0">
                <a:latin typeface="Century Gothic"/>
                <a:cs typeface="Century Gothic"/>
              </a:rPr>
              <a:t>E</a:t>
            </a:r>
            <a:r>
              <a:rPr sz="800" b="1" dirty="0">
                <a:latin typeface="Century Gothic"/>
                <a:cs typeface="Century Gothic"/>
              </a:rPr>
              <a:t>  </a:t>
            </a:r>
            <a:r>
              <a:rPr sz="800" b="1" spc="15" dirty="0">
                <a:latin typeface="Century Gothic"/>
                <a:cs typeface="Century Gothic"/>
              </a:rPr>
              <a:t> </a:t>
            </a:r>
            <a:r>
              <a:rPr sz="800" b="1" spc="50" dirty="0">
                <a:latin typeface="Century Gothic"/>
                <a:cs typeface="Century Gothic"/>
              </a:rPr>
              <a:t>E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-25" dirty="0">
                <a:latin typeface="Century Gothic"/>
                <a:cs typeface="Century Gothic"/>
              </a:rPr>
              <a:t>X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70" dirty="0">
                <a:latin typeface="Century Gothic"/>
                <a:cs typeface="Century Gothic"/>
              </a:rPr>
              <a:t>P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-5" dirty="0">
                <a:latin typeface="Century Gothic"/>
                <a:cs typeface="Century Gothic"/>
              </a:rPr>
              <a:t>A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5" dirty="0">
                <a:latin typeface="Century Gothic"/>
                <a:cs typeface="Century Gothic"/>
              </a:rPr>
              <a:t>N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35" dirty="0">
                <a:latin typeface="Century Gothic"/>
                <a:cs typeface="Century Gothic"/>
              </a:rPr>
              <a:t>D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50" dirty="0">
                <a:latin typeface="Century Gothic"/>
                <a:cs typeface="Century Gothic"/>
              </a:rPr>
              <a:t>E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35" dirty="0">
                <a:latin typeface="Century Gothic"/>
                <a:cs typeface="Century Gothic"/>
              </a:rPr>
              <a:t>D</a:t>
            </a:r>
            <a:r>
              <a:rPr sz="800" b="1" dirty="0">
                <a:latin typeface="Century Gothic"/>
                <a:cs typeface="Century Gothic"/>
              </a:rPr>
              <a:t>  </a:t>
            </a:r>
            <a:r>
              <a:rPr sz="800" b="1" spc="15" dirty="0">
                <a:latin typeface="Century Gothic"/>
                <a:cs typeface="Century Gothic"/>
              </a:rPr>
              <a:t> </a:t>
            </a:r>
            <a:r>
              <a:rPr sz="800" b="1" spc="70" dirty="0">
                <a:latin typeface="Century Gothic"/>
                <a:cs typeface="Century Gothic"/>
              </a:rPr>
              <a:t>P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-55" dirty="0">
                <a:latin typeface="Century Gothic"/>
                <a:cs typeface="Century Gothic"/>
              </a:rPr>
              <a:t>O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85" dirty="0">
                <a:latin typeface="Century Gothic"/>
                <a:cs typeface="Century Gothic"/>
              </a:rPr>
              <a:t>R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145" dirty="0">
                <a:latin typeface="Century Gothic"/>
                <a:cs typeface="Century Gothic"/>
              </a:rPr>
              <a:t>T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65" dirty="0">
                <a:latin typeface="Century Gothic"/>
                <a:cs typeface="Century Gothic"/>
              </a:rPr>
              <a:t>F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-55" dirty="0">
                <a:latin typeface="Century Gothic"/>
                <a:cs typeface="Century Gothic"/>
              </a:rPr>
              <a:t>O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80" dirty="0">
                <a:latin typeface="Century Gothic"/>
                <a:cs typeface="Century Gothic"/>
              </a:rPr>
              <a:t>L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-20" dirty="0">
                <a:latin typeface="Century Gothic"/>
                <a:cs typeface="Century Gothic"/>
              </a:rPr>
              <a:t>I</a:t>
            </a:r>
            <a:r>
              <a:rPr sz="800" b="1" spc="-65" dirty="0">
                <a:latin typeface="Century Gothic"/>
                <a:cs typeface="Century Gothic"/>
              </a:rPr>
              <a:t> </a:t>
            </a:r>
            <a:r>
              <a:rPr sz="800" b="1" spc="-55" dirty="0">
                <a:latin typeface="Century Gothic"/>
                <a:cs typeface="Century Gothic"/>
              </a:rPr>
              <a:t>O</a:t>
            </a:r>
            <a:endParaRPr sz="8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800" dirty="0">
                <a:latin typeface="Mulish"/>
                <a:cs typeface="Mulish"/>
              </a:rPr>
              <a:t>in</a:t>
            </a:r>
            <a:r>
              <a:rPr sz="800" spc="-20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Jun/26</a:t>
            </a:r>
            <a:endParaRPr sz="800">
              <a:latin typeface="Mulish"/>
              <a:cs typeface="Mulish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7205219" y="6333451"/>
            <a:ext cx="1763395" cy="494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00"/>
              </a:spcBef>
              <a:tabLst>
                <a:tab pos="1266825" algn="l"/>
              </a:tabLst>
            </a:pPr>
            <a:r>
              <a:rPr sz="1100" dirty="0">
                <a:latin typeface="Mulish"/>
                <a:cs typeface="Mulish"/>
              </a:rPr>
              <a:t>Dec-25	Mar-26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000" b="1" spc="235" dirty="0">
                <a:latin typeface="Century Gothic"/>
                <a:cs typeface="Century Gothic"/>
              </a:rPr>
              <a:t>S</a:t>
            </a:r>
            <a:r>
              <a:rPr sz="1000" b="1" spc="200" dirty="0">
                <a:latin typeface="Century Gothic"/>
                <a:cs typeface="Century Gothic"/>
              </a:rPr>
              <a:t>E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spc="220" dirty="0">
                <a:latin typeface="Century Gothic"/>
                <a:cs typeface="Century Gothic"/>
              </a:rPr>
              <a:t>U</a:t>
            </a:r>
            <a:r>
              <a:rPr sz="1000" b="1" spc="240" dirty="0">
                <a:latin typeface="Century Gothic"/>
                <a:cs typeface="Century Gothic"/>
              </a:rPr>
              <a:t>R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spc="315" dirty="0">
                <a:latin typeface="Century Gothic"/>
                <a:cs typeface="Century Gothic"/>
              </a:rPr>
              <a:t>T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spc="225" dirty="0">
                <a:latin typeface="Century Gothic"/>
                <a:cs typeface="Century Gothic"/>
              </a:rPr>
              <a:t>Z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spc="315" dirty="0">
                <a:latin typeface="Century Gothic"/>
                <a:cs typeface="Century Gothic"/>
              </a:rPr>
              <a:t>T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-14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7284284" y="5787144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2,289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519937" y="5806212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2,188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9755590" y="5616370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Mulish"/>
                <a:cs typeface="Mulish"/>
              </a:rPr>
              <a:t>3,205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9726310" y="6333500"/>
            <a:ext cx="462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Jun-26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7282626" y="5168231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2,461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8519260" y="5206367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2,354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9754352" y="4825422"/>
            <a:ext cx="3943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3,366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0860089" y="5336562"/>
            <a:ext cx="836930" cy="5956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100" dirty="0">
                <a:latin typeface="Mulish"/>
                <a:cs typeface="Mulish"/>
              </a:rPr>
              <a:t>Benefit</a:t>
            </a:r>
            <a:r>
              <a:rPr sz="1100" spc="-6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Card</a:t>
            </a:r>
            <a:endParaRPr sz="1100">
              <a:latin typeface="Mulish"/>
              <a:cs typeface="Mulish"/>
            </a:endParaRPr>
          </a:p>
          <a:p>
            <a:pPr marL="12700" marR="16510">
              <a:lnSpc>
                <a:spcPts val="1190"/>
              </a:lnSpc>
              <a:spcBef>
                <a:spcPts val="480"/>
              </a:spcBef>
            </a:pPr>
            <a:r>
              <a:rPr sz="1100" dirty="0">
                <a:latin typeface="Mulish"/>
                <a:cs typeface="Mulish"/>
              </a:rPr>
              <a:t>INSS Payroll  Loans</a:t>
            </a:r>
            <a:endParaRPr sz="11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" name="think-cell data - do not delete" hidden="1">
            <a:extLst>
              <a:ext uri="{FF2B5EF4-FFF2-40B4-BE49-F238E27FC236}">
                <a16:creationId xmlns:a16="http://schemas.microsoft.com/office/drawing/2014/main" id="{DA1A0EC0-D865-2405-0F40-0086C7FBA70A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59393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3" imgW="405" imgH="405" progId="TCLayout.ActiveDocument.1">
                  <p:embed/>
                </p:oleObj>
              </mc:Choice>
              <mc:Fallback>
                <p:oleObj name="Slide do think-cell" r:id="rId3" imgW="405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12552750" y="7503058"/>
            <a:ext cx="8699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CA0"/>
                </a:solidFill>
                <a:latin typeface="Mulish"/>
                <a:cs typeface="Mulish"/>
              </a:rPr>
              <a:t>9</a:t>
            </a:r>
            <a:endParaRPr sz="800">
              <a:latin typeface="Mulish"/>
              <a:cs typeface="Mulish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1500" y="2389200"/>
            <a:ext cx="3630929" cy="1295400"/>
            <a:chOff x="571500" y="2389200"/>
            <a:chExt cx="3630929" cy="1295400"/>
          </a:xfrm>
        </p:grpSpPr>
        <p:sp>
          <p:nvSpPr>
            <p:cNvPr id="4" name="object 4"/>
            <p:cNvSpPr/>
            <p:nvPr/>
          </p:nvSpPr>
          <p:spPr>
            <a:xfrm>
              <a:off x="733044" y="2389212"/>
              <a:ext cx="3307079" cy="1290955"/>
            </a:xfrm>
            <a:custGeom>
              <a:avLst/>
              <a:gdLst/>
              <a:ahLst/>
              <a:cxnLst/>
              <a:rect l="l" t="t" r="r" b="b"/>
              <a:pathLst>
                <a:path w="3307079" h="1290954">
                  <a:moveTo>
                    <a:pt x="403872" y="238175"/>
                  </a:moveTo>
                  <a:lnTo>
                    <a:pt x="0" y="238175"/>
                  </a:lnTo>
                  <a:lnTo>
                    <a:pt x="0" y="1290612"/>
                  </a:lnTo>
                  <a:lnTo>
                    <a:pt x="403872" y="1290612"/>
                  </a:lnTo>
                  <a:lnTo>
                    <a:pt x="403872" y="238175"/>
                  </a:lnTo>
                  <a:close/>
                </a:path>
                <a:path w="3307079" h="1290954">
                  <a:moveTo>
                    <a:pt x="1129284" y="122351"/>
                  </a:moveTo>
                  <a:lnTo>
                    <a:pt x="725424" y="122351"/>
                  </a:lnTo>
                  <a:lnTo>
                    <a:pt x="725424" y="1290612"/>
                  </a:lnTo>
                  <a:lnTo>
                    <a:pt x="1129284" y="1290612"/>
                  </a:lnTo>
                  <a:lnTo>
                    <a:pt x="1129284" y="122351"/>
                  </a:lnTo>
                  <a:close/>
                </a:path>
                <a:path w="3307079" h="1290954">
                  <a:moveTo>
                    <a:pt x="1854708" y="0"/>
                  </a:moveTo>
                  <a:lnTo>
                    <a:pt x="1452372" y="0"/>
                  </a:lnTo>
                  <a:lnTo>
                    <a:pt x="1452372" y="1290612"/>
                  </a:lnTo>
                  <a:lnTo>
                    <a:pt x="1854708" y="1290612"/>
                  </a:lnTo>
                  <a:lnTo>
                    <a:pt x="1854708" y="0"/>
                  </a:lnTo>
                  <a:close/>
                </a:path>
                <a:path w="3307079" h="1290954">
                  <a:moveTo>
                    <a:pt x="2581656" y="47675"/>
                  </a:moveTo>
                  <a:lnTo>
                    <a:pt x="2177796" y="47675"/>
                  </a:lnTo>
                  <a:lnTo>
                    <a:pt x="2177796" y="1290612"/>
                  </a:lnTo>
                  <a:lnTo>
                    <a:pt x="2581656" y="1290612"/>
                  </a:lnTo>
                  <a:lnTo>
                    <a:pt x="2581656" y="47675"/>
                  </a:lnTo>
                  <a:close/>
                </a:path>
                <a:path w="3307079" h="1290954">
                  <a:moveTo>
                    <a:pt x="3307067" y="3467"/>
                  </a:moveTo>
                  <a:lnTo>
                    <a:pt x="2904744" y="3467"/>
                  </a:lnTo>
                  <a:lnTo>
                    <a:pt x="2904744" y="1290612"/>
                  </a:lnTo>
                  <a:lnTo>
                    <a:pt x="3307067" y="1290612"/>
                  </a:lnTo>
                  <a:lnTo>
                    <a:pt x="3307067" y="3467"/>
                  </a:lnTo>
                  <a:close/>
                </a:path>
              </a:pathLst>
            </a:custGeom>
            <a:solidFill>
              <a:srgbClr val="7E24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1500" y="3679826"/>
              <a:ext cx="3630929" cy="0"/>
            </a:xfrm>
            <a:custGeom>
              <a:avLst/>
              <a:gdLst/>
              <a:ahLst/>
              <a:cxnLst/>
              <a:rect l="l" t="t" r="r" b="b"/>
              <a:pathLst>
                <a:path w="3630929">
                  <a:moveTo>
                    <a:pt x="0" y="0"/>
                  </a:moveTo>
                  <a:lnTo>
                    <a:pt x="363061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685525" y="1717141"/>
            <a:ext cx="1508125" cy="936625"/>
          </a:xfrm>
          <a:prstGeom prst="rect">
            <a:avLst/>
          </a:prstGeom>
          <a:solidFill>
            <a:srgbClr val="F4EDE6"/>
          </a:solidFill>
        </p:spPr>
        <p:txBody>
          <a:bodyPr vert="horz" wrap="square" lIns="0" tIns="72390" rIns="0" bIns="0" rtlCol="0">
            <a:spAutoFit/>
          </a:bodyPr>
          <a:lstStyle/>
          <a:p>
            <a:pPr marL="100330" marR="549910">
              <a:lnSpc>
                <a:spcPct val="100000"/>
              </a:lnSpc>
              <a:spcBef>
                <a:spcPts val="570"/>
              </a:spcBef>
            </a:pP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90" dirty="0">
                <a:latin typeface="Century Gothic"/>
                <a:cs typeface="Century Gothic"/>
              </a:rPr>
              <a:t> </a:t>
            </a:r>
            <a:r>
              <a:rPr sz="1000" b="1" spc="-60" dirty="0">
                <a:latin typeface="Century Gothic"/>
                <a:cs typeface="Century Gothic"/>
              </a:rPr>
              <a:t>C  </a:t>
            </a:r>
            <a:r>
              <a:rPr sz="1000" b="1" spc="-114" dirty="0">
                <a:latin typeface="Century Gothic"/>
                <a:cs typeface="Century Gothic"/>
              </a:rPr>
              <a:t>G</a:t>
            </a:r>
            <a:r>
              <a:rPr sz="1000" b="1" spc="-150" dirty="0">
                <a:latin typeface="Century Gothic"/>
                <a:cs typeface="Century Gothic"/>
              </a:rPr>
              <a:t> </a:t>
            </a:r>
            <a:r>
              <a:rPr sz="1000" b="1" spc="235" dirty="0">
                <a:latin typeface="Century Gothic"/>
                <a:cs typeface="Century Gothic"/>
              </a:rPr>
              <a:t>R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150" dirty="0">
                <a:latin typeface="Century Gothic"/>
                <a:cs typeface="Century Gothic"/>
              </a:rPr>
              <a:t> </a:t>
            </a:r>
            <a:r>
              <a:rPr sz="1000" b="1" spc="215" dirty="0">
                <a:latin typeface="Century Gothic"/>
                <a:cs typeface="Century Gothic"/>
              </a:rPr>
              <a:t>UP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endParaRPr sz="10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305"/>
              </a:spcBef>
            </a:pPr>
            <a:r>
              <a:rPr sz="1600" spc="5" dirty="0">
                <a:solidFill>
                  <a:srgbClr val="791C29"/>
                </a:solidFill>
                <a:latin typeface="Mulish"/>
                <a:cs typeface="Mulish"/>
              </a:rPr>
              <a:t>885</a:t>
            </a:r>
            <a:endParaRPr sz="1600">
              <a:latin typeface="Mulish"/>
              <a:cs typeface="Mulish"/>
            </a:endParaRPr>
          </a:p>
          <a:p>
            <a:pPr marL="100330">
              <a:lnSpc>
                <a:spcPct val="100000"/>
              </a:lnSpc>
              <a:spcBef>
                <a:spcPts val="220"/>
              </a:spcBef>
            </a:pPr>
            <a:r>
              <a:rPr sz="800" dirty="0">
                <a:latin typeface="Mulish"/>
                <a:cs typeface="Mulish"/>
              </a:rPr>
              <a:t>Active</a:t>
            </a:r>
            <a:r>
              <a:rPr sz="800" spc="-15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relationships</a:t>
            </a:r>
            <a:endParaRPr sz="800">
              <a:latin typeface="Mulish"/>
              <a:cs typeface="Mulish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68468" y="5005388"/>
            <a:ext cx="2052955" cy="2052955"/>
            <a:chOff x="1068468" y="5005388"/>
            <a:chExt cx="2052955" cy="2052955"/>
          </a:xfrm>
        </p:grpSpPr>
        <p:sp>
          <p:nvSpPr>
            <p:cNvPr id="8" name="object 8"/>
            <p:cNvSpPr/>
            <p:nvPr/>
          </p:nvSpPr>
          <p:spPr>
            <a:xfrm>
              <a:off x="1346549" y="5005388"/>
              <a:ext cx="1774825" cy="2052955"/>
            </a:xfrm>
            <a:custGeom>
              <a:avLst/>
              <a:gdLst/>
              <a:ahLst/>
              <a:cxnLst/>
              <a:rect l="l" t="t" r="r" b="b"/>
              <a:pathLst>
                <a:path w="1774825" h="2052954">
                  <a:moveTo>
                    <a:pt x="748157" y="0"/>
                  </a:moveTo>
                  <a:lnTo>
                    <a:pt x="748157" y="1026325"/>
                  </a:lnTo>
                  <a:lnTo>
                    <a:pt x="0" y="1728889"/>
                  </a:lnTo>
                  <a:lnTo>
                    <a:pt x="35017" y="1764410"/>
                  </a:lnTo>
                  <a:lnTo>
                    <a:pt x="71551" y="1798041"/>
                  </a:lnTo>
                  <a:lnTo>
                    <a:pt x="109522" y="1829748"/>
                  </a:lnTo>
                  <a:lnTo>
                    <a:pt x="148853" y="1859497"/>
                  </a:lnTo>
                  <a:lnTo>
                    <a:pt x="189463" y="1887254"/>
                  </a:lnTo>
                  <a:lnTo>
                    <a:pt x="231276" y="1912986"/>
                  </a:lnTo>
                  <a:lnTo>
                    <a:pt x="274213" y="1936658"/>
                  </a:lnTo>
                  <a:lnTo>
                    <a:pt x="318196" y="1958236"/>
                  </a:lnTo>
                  <a:lnTo>
                    <a:pt x="363146" y="1977687"/>
                  </a:lnTo>
                  <a:lnTo>
                    <a:pt x="408984" y="1994977"/>
                  </a:lnTo>
                  <a:lnTo>
                    <a:pt x="455633" y="2010071"/>
                  </a:lnTo>
                  <a:lnTo>
                    <a:pt x="503014" y="2022936"/>
                  </a:lnTo>
                  <a:lnTo>
                    <a:pt x="551049" y="2033538"/>
                  </a:lnTo>
                  <a:lnTo>
                    <a:pt x="599659" y="2041843"/>
                  </a:lnTo>
                  <a:lnTo>
                    <a:pt x="648765" y="2047817"/>
                  </a:lnTo>
                  <a:lnTo>
                    <a:pt x="698291" y="2051426"/>
                  </a:lnTo>
                  <a:lnTo>
                    <a:pt x="748157" y="2052637"/>
                  </a:lnTo>
                  <a:lnTo>
                    <a:pt x="796471" y="2051520"/>
                  </a:lnTo>
                  <a:lnTo>
                    <a:pt x="844210" y="2048202"/>
                  </a:lnTo>
                  <a:lnTo>
                    <a:pt x="891324" y="2042731"/>
                  </a:lnTo>
                  <a:lnTo>
                    <a:pt x="937766" y="2035158"/>
                  </a:lnTo>
                  <a:lnTo>
                    <a:pt x="983484" y="2025531"/>
                  </a:lnTo>
                  <a:lnTo>
                    <a:pt x="1028431" y="2013900"/>
                  </a:lnTo>
                  <a:lnTo>
                    <a:pt x="1072556" y="2000315"/>
                  </a:lnTo>
                  <a:lnTo>
                    <a:pt x="1115810" y="1984823"/>
                  </a:lnTo>
                  <a:lnTo>
                    <a:pt x="1158144" y="1967476"/>
                  </a:lnTo>
                  <a:lnTo>
                    <a:pt x="1199509" y="1948321"/>
                  </a:lnTo>
                  <a:lnTo>
                    <a:pt x="1239856" y="1927408"/>
                  </a:lnTo>
                  <a:lnTo>
                    <a:pt x="1279135" y="1904788"/>
                  </a:lnTo>
                  <a:lnTo>
                    <a:pt x="1317297" y="1880507"/>
                  </a:lnTo>
                  <a:lnTo>
                    <a:pt x="1354292" y="1854617"/>
                  </a:lnTo>
                  <a:lnTo>
                    <a:pt x="1390072" y="1827167"/>
                  </a:lnTo>
                  <a:lnTo>
                    <a:pt x="1424586" y="1798205"/>
                  </a:lnTo>
                  <a:lnTo>
                    <a:pt x="1457787" y="1767781"/>
                  </a:lnTo>
                  <a:lnTo>
                    <a:pt x="1489624" y="1735944"/>
                  </a:lnTo>
                  <a:lnTo>
                    <a:pt x="1520048" y="1702744"/>
                  </a:lnTo>
                  <a:lnTo>
                    <a:pt x="1549010" y="1668229"/>
                  </a:lnTo>
                  <a:lnTo>
                    <a:pt x="1576461" y="1632450"/>
                  </a:lnTo>
                  <a:lnTo>
                    <a:pt x="1602351" y="1595455"/>
                  </a:lnTo>
                  <a:lnTo>
                    <a:pt x="1626632" y="1557294"/>
                  </a:lnTo>
                  <a:lnTo>
                    <a:pt x="1649253" y="1518016"/>
                  </a:lnTo>
                  <a:lnTo>
                    <a:pt x="1670165" y="1477669"/>
                  </a:lnTo>
                  <a:lnTo>
                    <a:pt x="1689320" y="1436305"/>
                  </a:lnTo>
                  <a:lnTo>
                    <a:pt x="1706668" y="1393971"/>
                  </a:lnTo>
                  <a:lnTo>
                    <a:pt x="1722159" y="1350718"/>
                  </a:lnTo>
                  <a:lnTo>
                    <a:pt x="1735745" y="1306593"/>
                  </a:lnTo>
                  <a:lnTo>
                    <a:pt x="1747376" y="1261648"/>
                  </a:lnTo>
                  <a:lnTo>
                    <a:pt x="1757002" y="1215930"/>
                  </a:lnTo>
                  <a:lnTo>
                    <a:pt x="1764576" y="1169490"/>
                  </a:lnTo>
                  <a:lnTo>
                    <a:pt x="1770046" y="1122376"/>
                  </a:lnTo>
                  <a:lnTo>
                    <a:pt x="1773365" y="1074638"/>
                  </a:lnTo>
                  <a:lnTo>
                    <a:pt x="1774482" y="1026325"/>
                  </a:lnTo>
                  <a:lnTo>
                    <a:pt x="1773365" y="978011"/>
                  </a:lnTo>
                  <a:lnTo>
                    <a:pt x="1770046" y="930271"/>
                  </a:lnTo>
                  <a:lnTo>
                    <a:pt x="1764576" y="883157"/>
                  </a:lnTo>
                  <a:lnTo>
                    <a:pt x="1757002" y="836715"/>
                  </a:lnTo>
                  <a:lnTo>
                    <a:pt x="1747376" y="790997"/>
                  </a:lnTo>
                  <a:lnTo>
                    <a:pt x="1735745" y="746050"/>
                  </a:lnTo>
                  <a:lnTo>
                    <a:pt x="1722159" y="701925"/>
                  </a:lnTo>
                  <a:lnTo>
                    <a:pt x="1706668" y="658671"/>
                  </a:lnTo>
                  <a:lnTo>
                    <a:pt x="1689320" y="616337"/>
                  </a:lnTo>
                  <a:lnTo>
                    <a:pt x="1670165" y="574972"/>
                  </a:lnTo>
                  <a:lnTo>
                    <a:pt x="1649253" y="534625"/>
                  </a:lnTo>
                  <a:lnTo>
                    <a:pt x="1626632" y="495346"/>
                  </a:lnTo>
                  <a:lnTo>
                    <a:pt x="1602351" y="457185"/>
                  </a:lnTo>
                  <a:lnTo>
                    <a:pt x="1576461" y="420189"/>
                  </a:lnTo>
                  <a:lnTo>
                    <a:pt x="1549010" y="384409"/>
                  </a:lnTo>
                  <a:lnTo>
                    <a:pt x="1520048" y="349895"/>
                  </a:lnTo>
                  <a:lnTo>
                    <a:pt x="1489624" y="316694"/>
                  </a:lnTo>
                  <a:lnTo>
                    <a:pt x="1457787" y="284857"/>
                  </a:lnTo>
                  <a:lnTo>
                    <a:pt x="1424586" y="254433"/>
                  </a:lnTo>
                  <a:lnTo>
                    <a:pt x="1390072" y="225471"/>
                  </a:lnTo>
                  <a:lnTo>
                    <a:pt x="1354292" y="198020"/>
                  </a:lnTo>
                  <a:lnTo>
                    <a:pt x="1317297" y="172130"/>
                  </a:lnTo>
                  <a:lnTo>
                    <a:pt x="1279135" y="147850"/>
                  </a:lnTo>
                  <a:lnTo>
                    <a:pt x="1239856" y="125228"/>
                  </a:lnTo>
                  <a:lnTo>
                    <a:pt x="1199509" y="104316"/>
                  </a:lnTo>
                  <a:lnTo>
                    <a:pt x="1158144" y="85161"/>
                  </a:lnTo>
                  <a:lnTo>
                    <a:pt x="1115810" y="67813"/>
                  </a:lnTo>
                  <a:lnTo>
                    <a:pt x="1072556" y="52322"/>
                  </a:lnTo>
                  <a:lnTo>
                    <a:pt x="1028431" y="38736"/>
                  </a:lnTo>
                  <a:lnTo>
                    <a:pt x="983484" y="27105"/>
                  </a:lnTo>
                  <a:lnTo>
                    <a:pt x="937766" y="17479"/>
                  </a:lnTo>
                  <a:lnTo>
                    <a:pt x="891324" y="9905"/>
                  </a:lnTo>
                  <a:lnTo>
                    <a:pt x="844210" y="4435"/>
                  </a:lnTo>
                  <a:lnTo>
                    <a:pt x="796471" y="1117"/>
                  </a:lnTo>
                  <a:lnTo>
                    <a:pt x="748157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68468" y="5377505"/>
              <a:ext cx="1026794" cy="1356995"/>
            </a:xfrm>
            <a:custGeom>
              <a:avLst/>
              <a:gdLst/>
              <a:ahLst/>
              <a:cxnLst/>
              <a:rect l="l" t="t" r="r" b="b"/>
              <a:pathLst>
                <a:path w="1026794" h="1356995">
                  <a:moveTo>
                    <a:pt x="235450" y="0"/>
                  </a:moveTo>
                  <a:lnTo>
                    <a:pt x="205568" y="37876"/>
                  </a:lnTo>
                  <a:lnTo>
                    <a:pt x="177723" y="76754"/>
                  </a:lnTo>
                  <a:lnTo>
                    <a:pt x="151911" y="116562"/>
                  </a:lnTo>
                  <a:lnTo>
                    <a:pt x="128131" y="157229"/>
                  </a:lnTo>
                  <a:lnTo>
                    <a:pt x="106380" y="198685"/>
                  </a:lnTo>
                  <a:lnTo>
                    <a:pt x="86657" y="240858"/>
                  </a:lnTo>
                  <a:lnTo>
                    <a:pt x="68958" y="283678"/>
                  </a:lnTo>
                  <a:lnTo>
                    <a:pt x="53282" y="327073"/>
                  </a:lnTo>
                  <a:lnTo>
                    <a:pt x="39627" y="370973"/>
                  </a:lnTo>
                  <a:lnTo>
                    <a:pt x="27990" y="415306"/>
                  </a:lnTo>
                  <a:lnTo>
                    <a:pt x="18368" y="460002"/>
                  </a:lnTo>
                  <a:lnTo>
                    <a:pt x="10761" y="504990"/>
                  </a:lnTo>
                  <a:lnTo>
                    <a:pt x="5165" y="550199"/>
                  </a:lnTo>
                  <a:lnTo>
                    <a:pt x="1579" y="595558"/>
                  </a:lnTo>
                  <a:lnTo>
                    <a:pt x="0" y="640995"/>
                  </a:lnTo>
                  <a:lnTo>
                    <a:pt x="425" y="686441"/>
                  </a:lnTo>
                  <a:lnTo>
                    <a:pt x="2853" y="731823"/>
                  </a:lnTo>
                  <a:lnTo>
                    <a:pt x="7282" y="777072"/>
                  </a:lnTo>
                  <a:lnTo>
                    <a:pt x="13709" y="822116"/>
                  </a:lnTo>
                  <a:lnTo>
                    <a:pt x="22132" y="866884"/>
                  </a:lnTo>
                  <a:lnTo>
                    <a:pt x="32548" y="911305"/>
                  </a:lnTo>
                  <a:lnTo>
                    <a:pt x="44957" y="955309"/>
                  </a:lnTo>
                  <a:lnTo>
                    <a:pt x="59354" y="998824"/>
                  </a:lnTo>
                  <a:lnTo>
                    <a:pt x="75739" y="1041780"/>
                  </a:lnTo>
                  <a:lnTo>
                    <a:pt x="94108" y="1084105"/>
                  </a:lnTo>
                  <a:lnTo>
                    <a:pt x="114460" y="1125728"/>
                  </a:lnTo>
                  <a:lnTo>
                    <a:pt x="136793" y="1166579"/>
                  </a:lnTo>
                  <a:lnTo>
                    <a:pt x="161103" y="1206587"/>
                  </a:lnTo>
                  <a:lnTo>
                    <a:pt x="187390" y="1245681"/>
                  </a:lnTo>
                  <a:lnTo>
                    <a:pt x="215650" y="1283789"/>
                  </a:lnTo>
                  <a:lnTo>
                    <a:pt x="245882" y="1320841"/>
                  </a:lnTo>
                  <a:lnTo>
                    <a:pt x="278084" y="1356766"/>
                  </a:lnTo>
                  <a:lnTo>
                    <a:pt x="1026241" y="654202"/>
                  </a:lnTo>
                  <a:lnTo>
                    <a:pt x="235450" y="0"/>
                  </a:lnTo>
                  <a:close/>
                </a:path>
              </a:pathLst>
            </a:custGeom>
            <a:solidFill>
              <a:srgbClr val="A881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3912" y="5103060"/>
              <a:ext cx="791210" cy="929005"/>
            </a:xfrm>
            <a:custGeom>
              <a:avLst/>
              <a:gdLst/>
              <a:ahLst/>
              <a:cxnLst/>
              <a:rect l="l" t="t" r="r" b="b"/>
              <a:pathLst>
                <a:path w="791210" h="929004">
                  <a:moveTo>
                    <a:pt x="353809" y="0"/>
                  </a:moveTo>
                  <a:lnTo>
                    <a:pt x="308842" y="22521"/>
                  </a:lnTo>
                  <a:lnTo>
                    <a:pt x="265124" y="47163"/>
                  </a:lnTo>
                  <a:lnTo>
                    <a:pt x="222725" y="73873"/>
                  </a:lnTo>
                  <a:lnTo>
                    <a:pt x="181716" y="102594"/>
                  </a:lnTo>
                  <a:lnTo>
                    <a:pt x="142168" y="133272"/>
                  </a:lnTo>
                  <a:lnTo>
                    <a:pt x="104151" y="165851"/>
                  </a:lnTo>
                  <a:lnTo>
                    <a:pt x="67737" y="200277"/>
                  </a:lnTo>
                  <a:lnTo>
                    <a:pt x="32996" y="236493"/>
                  </a:lnTo>
                  <a:lnTo>
                    <a:pt x="0" y="274446"/>
                  </a:lnTo>
                  <a:lnTo>
                    <a:pt x="790790" y="928649"/>
                  </a:lnTo>
                  <a:lnTo>
                    <a:pt x="353809" y="0"/>
                  </a:lnTo>
                  <a:close/>
                </a:path>
              </a:pathLst>
            </a:custGeom>
            <a:solidFill>
              <a:srgbClr val="79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57720" y="5013479"/>
              <a:ext cx="437515" cy="1018540"/>
            </a:xfrm>
            <a:custGeom>
              <a:avLst/>
              <a:gdLst/>
              <a:ahLst/>
              <a:cxnLst/>
              <a:rect l="l" t="t" r="r" b="b"/>
              <a:pathLst>
                <a:path w="437514" h="1018539">
                  <a:moveTo>
                    <a:pt x="308356" y="0"/>
                  </a:moveTo>
                  <a:lnTo>
                    <a:pt x="255182" y="8138"/>
                  </a:lnTo>
                  <a:lnTo>
                    <a:pt x="202580" y="19034"/>
                  </a:lnTo>
                  <a:lnTo>
                    <a:pt x="150653" y="32658"/>
                  </a:lnTo>
                  <a:lnTo>
                    <a:pt x="99510" y="48977"/>
                  </a:lnTo>
                  <a:lnTo>
                    <a:pt x="49257" y="67963"/>
                  </a:lnTo>
                  <a:lnTo>
                    <a:pt x="0" y="89585"/>
                  </a:lnTo>
                  <a:lnTo>
                    <a:pt x="436981" y="1018222"/>
                  </a:lnTo>
                  <a:lnTo>
                    <a:pt x="308356" y="0"/>
                  </a:lnTo>
                  <a:close/>
                </a:path>
              </a:pathLst>
            </a:custGeom>
            <a:solidFill>
              <a:srgbClr val="AC49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966075" y="5005391"/>
              <a:ext cx="128905" cy="1026794"/>
            </a:xfrm>
            <a:custGeom>
              <a:avLst/>
              <a:gdLst/>
              <a:ahLst/>
              <a:cxnLst/>
              <a:rect l="l" t="t" r="r" b="b"/>
              <a:pathLst>
                <a:path w="128905" h="1026795">
                  <a:moveTo>
                    <a:pt x="128625" y="0"/>
                  </a:moveTo>
                  <a:lnTo>
                    <a:pt x="96385" y="506"/>
                  </a:lnTo>
                  <a:lnTo>
                    <a:pt x="64184" y="2025"/>
                  </a:lnTo>
                  <a:lnTo>
                    <a:pt x="32047" y="4554"/>
                  </a:lnTo>
                  <a:lnTo>
                    <a:pt x="0" y="8089"/>
                  </a:lnTo>
                  <a:lnTo>
                    <a:pt x="128625" y="1026312"/>
                  </a:lnTo>
                  <a:lnTo>
                    <a:pt x="128625" y="0"/>
                  </a:lnTo>
                  <a:close/>
                </a:path>
              </a:pathLst>
            </a:custGeom>
            <a:solidFill>
              <a:srgbClr val="EEE8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711676" y="6265319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2224" y="5955460"/>
            <a:ext cx="3244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23%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30034" y="5224275"/>
            <a:ext cx="2406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20405" y="5054483"/>
            <a:ext cx="2406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5%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20875" y="5233987"/>
            <a:ext cx="255904" cy="151130"/>
          </a:xfrm>
          <a:prstGeom prst="rect">
            <a:avLst/>
          </a:prstGeom>
          <a:solidFill>
            <a:srgbClr val="EEE8DD"/>
          </a:solidFill>
        </p:spPr>
        <p:txBody>
          <a:bodyPr vert="horz" wrap="square" lIns="0" tIns="0" rIns="0" bIns="0" rtlCol="0">
            <a:spAutoFit/>
          </a:bodyPr>
          <a:lstStyle/>
          <a:p>
            <a:pPr marL="20955">
              <a:lnSpc>
                <a:spcPts val="1145"/>
              </a:lnSpc>
            </a:pPr>
            <a:r>
              <a:rPr sz="1100" spc="-5" dirty="0">
                <a:latin typeface="Mulish"/>
                <a:cs typeface="Mulish"/>
              </a:rPr>
              <a:t>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559175" y="55356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4810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59175" y="57451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88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59175" y="59547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91C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59175" y="61642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C49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59175" y="63738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EEE8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94125" y="5466596"/>
            <a:ext cx="1148080" cy="1073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Private</a:t>
            </a:r>
            <a:r>
              <a:rPr sz="1100" spc="-7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Securities  Working Capital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Trade Finance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Guarantees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Others</a:t>
            </a:r>
            <a:endParaRPr sz="1100">
              <a:latin typeface="Mulish"/>
              <a:cs typeface="Mulish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110424" y="1785820"/>
            <a:ext cx="2289175" cy="2284730"/>
            <a:chOff x="7110424" y="1785820"/>
            <a:chExt cx="2289175" cy="2284730"/>
          </a:xfrm>
        </p:grpSpPr>
        <p:sp>
          <p:nvSpPr>
            <p:cNvPr id="25" name="object 25"/>
            <p:cNvSpPr/>
            <p:nvPr/>
          </p:nvSpPr>
          <p:spPr>
            <a:xfrm>
              <a:off x="7132480" y="3011657"/>
              <a:ext cx="978535" cy="1003300"/>
            </a:xfrm>
            <a:custGeom>
              <a:avLst/>
              <a:gdLst/>
              <a:ahLst/>
              <a:cxnLst/>
              <a:rect l="l" t="t" r="r" b="b"/>
              <a:pathLst>
                <a:path w="978534" h="1003300">
                  <a:moveTo>
                    <a:pt x="662292" y="0"/>
                  </a:moveTo>
                  <a:lnTo>
                    <a:pt x="0" y="116763"/>
                  </a:lnTo>
                  <a:lnTo>
                    <a:pt x="9844" y="166207"/>
                  </a:lnTo>
                  <a:lnTo>
                    <a:pt x="21785" y="214886"/>
                  </a:lnTo>
                  <a:lnTo>
                    <a:pt x="35776" y="262747"/>
                  </a:lnTo>
                  <a:lnTo>
                    <a:pt x="51772" y="309738"/>
                  </a:lnTo>
                  <a:lnTo>
                    <a:pt x="69728" y="355808"/>
                  </a:lnTo>
                  <a:lnTo>
                    <a:pt x="89599" y="400902"/>
                  </a:lnTo>
                  <a:lnTo>
                    <a:pt x="111337" y="444970"/>
                  </a:lnTo>
                  <a:lnTo>
                    <a:pt x="134899" y="487959"/>
                  </a:lnTo>
                  <a:lnTo>
                    <a:pt x="160239" y="529816"/>
                  </a:lnTo>
                  <a:lnTo>
                    <a:pt x="187310" y="570489"/>
                  </a:lnTo>
                  <a:lnTo>
                    <a:pt x="216069" y="609925"/>
                  </a:lnTo>
                  <a:lnTo>
                    <a:pt x="246468" y="648074"/>
                  </a:lnTo>
                  <a:lnTo>
                    <a:pt x="278463" y="684880"/>
                  </a:lnTo>
                  <a:lnTo>
                    <a:pt x="312008" y="720294"/>
                  </a:lnTo>
                  <a:lnTo>
                    <a:pt x="347057" y="754262"/>
                  </a:lnTo>
                  <a:lnTo>
                    <a:pt x="383566" y="786732"/>
                  </a:lnTo>
                  <a:lnTo>
                    <a:pt x="421488" y="817651"/>
                  </a:lnTo>
                  <a:lnTo>
                    <a:pt x="460778" y="846967"/>
                  </a:lnTo>
                  <a:lnTo>
                    <a:pt x="501391" y="874629"/>
                  </a:lnTo>
                  <a:lnTo>
                    <a:pt x="543281" y="900583"/>
                  </a:lnTo>
                  <a:lnTo>
                    <a:pt x="586402" y="924776"/>
                  </a:lnTo>
                  <a:lnTo>
                    <a:pt x="630709" y="947158"/>
                  </a:lnTo>
                  <a:lnTo>
                    <a:pt x="676157" y="967675"/>
                  </a:lnTo>
                  <a:lnTo>
                    <a:pt x="722700" y="986275"/>
                  </a:lnTo>
                  <a:lnTo>
                    <a:pt x="770293" y="1002906"/>
                  </a:lnTo>
                  <a:lnTo>
                    <a:pt x="978103" y="363321"/>
                  </a:lnTo>
                  <a:lnTo>
                    <a:pt x="930133" y="344766"/>
                  </a:lnTo>
                  <a:lnTo>
                    <a:pt x="885027" y="321367"/>
                  </a:lnTo>
                  <a:lnTo>
                    <a:pt x="843078" y="293459"/>
                  </a:lnTo>
                  <a:lnTo>
                    <a:pt x="804577" y="261377"/>
                  </a:lnTo>
                  <a:lnTo>
                    <a:pt x="769815" y="225456"/>
                  </a:lnTo>
                  <a:lnTo>
                    <a:pt x="739083" y="186032"/>
                  </a:lnTo>
                  <a:lnTo>
                    <a:pt x="712674" y="143439"/>
                  </a:lnTo>
                  <a:lnTo>
                    <a:pt x="690877" y="98012"/>
                  </a:lnTo>
                  <a:lnTo>
                    <a:pt x="673986" y="50087"/>
                  </a:lnTo>
                  <a:lnTo>
                    <a:pt x="662292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115187" y="2721857"/>
              <a:ext cx="680720" cy="407034"/>
            </a:xfrm>
            <a:custGeom>
              <a:avLst/>
              <a:gdLst/>
              <a:ahLst/>
              <a:cxnLst/>
              <a:rect l="l" t="t" r="r" b="b"/>
              <a:pathLst>
                <a:path w="680720" h="407035">
                  <a:moveTo>
                    <a:pt x="19256" y="0"/>
                  </a:moveTo>
                  <a:lnTo>
                    <a:pt x="11016" y="50514"/>
                  </a:lnTo>
                  <a:lnTo>
                    <a:pt x="5059" y="101269"/>
                  </a:lnTo>
                  <a:lnTo>
                    <a:pt x="1387" y="152189"/>
                  </a:lnTo>
                  <a:lnTo>
                    <a:pt x="0" y="203196"/>
                  </a:lnTo>
                  <a:lnTo>
                    <a:pt x="897" y="254214"/>
                  </a:lnTo>
                  <a:lnTo>
                    <a:pt x="4079" y="305166"/>
                  </a:lnTo>
                  <a:lnTo>
                    <a:pt x="9547" y="355975"/>
                  </a:lnTo>
                  <a:lnTo>
                    <a:pt x="17300" y="406565"/>
                  </a:lnTo>
                  <a:lnTo>
                    <a:pt x="679580" y="289801"/>
                  </a:lnTo>
                  <a:lnTo>
                    <a:pt x="674159" y="248231"/>
                  </a:lnTo>
                  <a:lnTo>
                    <a:pt x="672488" y="206424"/>
                  </a:lnTo>
                  <a:lnTo>
                    <a:pt x="674563" y="164633"/>
                  </a:lnTo>
                  <a:lnTo>
                    <a:pt x="680380" y="123113"/>
                  </a:lnTo>
                  <a:lnTo>
                    <a:pt x="19256" y="0"/>
                  </a:lnTo>
                  <a:close/>
                </a:path>
              </a:pathLst>
            </a:custGeom>
            <a:solidFill>
              <a:srgbClr val="7655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115187" y="2721857"/>
              <a:ext cx="680720" cy="407034"/>
            </a:xfrm>
            <a:custGeom>
              <a:avLst/>
              <a:gdLst/>
              <a:ahLst/>
              <a:cxnLst/>
              <a:rect l="l" t="t" r="r" b="b"/>
              <a:pathLst>
                <a:path w="680720" h="407035">
                  <a:moveTo>
                    <a:pt x="17300" y="406565"/>
                  </a:moveTo>
                  <a:lnTo>
                    <a:pt x="9547" y="355975"/>
                  </a:lnTo>
                  <a:lnTo>
                    <a:pt x="4079" y="305166"/>
                  </a:lnTo>
                  <a:lnTo>
                    <a:pt x="897" y="254214"/>
                  </a:lnTo>
                  <a:lnTo>
                    <a:pt x="0" y="203196"/>
                  </a:lnTo>
                  <a:lnTo>
                    <a:pt x="1387" y="152189"/>
                  </a:lnTo>
                  <a:lnTo>
                    <a:pt x="5059" y="101269"/>
                  </a:lnTo>
                  <a:lnTo>
                    <a:pt x="11016" y="50514"/>
                  </a:lnTo>
                  <a:lnTo>
                    <a:pt x="19256" y="0"/>
                  </a:lnTo>
                  <a:lnTo>
                    <a:pt x="680380" y="123113"/>
                  </a:lnTo>
                  <a:lnTo>
                    <a:pt x="674563" y="164633"/>
                  </a:lnTo>
                  <a:lnTo>
                    <a:pt x="672488" y="206424"/>
                  </a:lnTo>
                  <a:lnTo>
                    <a:pt x="674159" y="248231"/>
                  </a:lnTo>
                  <a:lnTo>
                    <a:pt x="679580" y="289801"/>
                  </a:lnTo>
                  <a:lnTo>
                    <a:pt x="17300" y="40656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134438" y="2436437"/>
              <a:ext cx="699770" cy="408940"/>
            </a:xfrm>
            <a:custGeom>
              <a:avLst/>
              <a:gdLst/>
              <a:ahLst/>
              <a:cxnLst/>
              <a:rect l="l" t="t" r="r" b="b"/>
              <a:pathLst>
                <a:path w="699770" h="408939">
                  <a:moveTo>
                    <a:pt x="93395" y="0"/>
                  </a:moveTo>
                  <a:lnTo>
                    <a:pt x="72621" y="45736"/>
                  </a:lnTo>
                  <a:lnTo>
                    <a:pt x="53899" y="92299"/>
                  </a:lnTo>
                  <a:lnTo>
                    <a:pt x="37253" y="139619"/>
                  </a:lnTo>
                  <a:lnTo>
                    <a:pt x="22706" y="187625"/>
                  </a:lnTo>
                  <a:lnTo>
                    <a:pt x="10281" y="236248"/>
                  </a:lnTo>
                  <a:lnTo>
                    <a:pt x="0" y="285419"/>
                  </a:lnTo>
                  <a:lnTo>
                    <a:pt x="661123" y="408533"/>
                  </a:lnTo>
                  <a:lnTo>
                    <a:pt x="667783" y="378376"/>
                  </a:lnTo>
                  <a:lnTo>
                    <a:pt x="676408" y="348757"/>
                  </a:lnTo>
                  <a:lnTo>
                    <a:pt x="686966" y="319772"/>
                  </a:lnTo>
                  <a:lnTo>
                    <a:pt x="699427" y="291515"/>
                  </a:lnTo>
                  <a:lnTo>
                    <a:pt x="93395" y="0"/>
                  </a:lnTo>
                  <a:close/>
                </a:path>
              </a:pathLst>
            </a:custGeom>
            <a:solidFill>
              <a:srgbClr val="A384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34438" y="2436437"/>
              <a:ext cx="699770" cy="408940"/>
            </a:xfrm>
            <a:custGeom>
              <a:avLst/>
              <a:gdLst/>
              <a:ahLst/>
              <a:cxnLst/>
              <a:rect l="l" t="t" r="r" b="b"/>
              <a:pathLst>
                <a:path w="699770" h="408939">
                  <a:moveTo>
                    <a:pt x="0" y="285419"/>
                  </a:moveTo>
                  <a:lnTo>
                    <a:pt x="10281" y="236248"/>
                  </a:lnTo>
                  <a:lnTo>
                    <a:pt x="22706" y="187625"/>
                  </a:lnTo>
                  <a:lnTo>
                    <a:pt x="37253" y="139619"/>
                  </a:lnTo>
                  <a:lnTo>
                    <a:pt x="53899" y="92299"/>
                  </a:lnTo>
                  <a:lnTo>
                    <a:pt x="72621" y="45736"/>
                  </a:lnTo>
                  <a:lnTo>
                    <a:pt x="93395" y="0"/>
                  </a:lnTo>
                  <a:lnTo>
                    <a:pt x="699427" y="291515"/>
                  </a:lnTo>
                  <a:lnTo>
                    <a:pt x="686966" y="319772"/>
                  </a:lnTo>
                  <a:lnTo>
                    <a:pt x="676408" y="348757"/>
                  </a:lnTo>
                  <a:lnTo>
                    <a:pt x="667783" y="378376"/>
                  </a:lnTo>
                  <a:lnTo>
                    <a:pt x="661123" y="408533"/>
                  </a:lnTo>
                  <a:lnTo>
                    <a:pt x="0" y="28541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27830" y="2207250"/>
              <a:ext cx="666115" cy="520700"/>
            </a:xfrm>
            <a:custGeom>
              <a:avLst/>
              <a:gdLst/>
              <a:ahLst/>
              <a:cxnLst/>
              <a:rect l="l" t="t" r="r" b="b"/>
              <a:pathLst>
                <a:path w="666115" h="520700">
                  <a:moveTo>
                    <a:pt x="146215" y="0"/>
                  </a:moveTo>
                  <a:lnTo>
                    <a:pt x="112632" y="42955"/>
                  </a:lnTo>
                  <a:lnTo>
                    <a:pt x="81170" y="87432"/>
                  </a:lnTo>
                  <a:lnTo>
                    <a:pt x="51877" y="133348"/>
                  </a:lnTo>
                  <a:lnTo>
                    <a:pt x="24803" y="180626"/>
                  </a:lnTo>
                  <a:lnTo>
                    <a:pt x="0" y="229184"/>
                  </a:lnTo>
                  <a:lnTo>
                    <a:pt x="606031" y="520699"/>
                  </a:lnTo>
                  <a:lnTo>
                    <a:pt x="618890" y="495893"/>
                  </a:lnTo>
                  <a:lnTo>
                    <a:pt x="633193" y="471920"/>
                  </a:lnTo>
                  <a:lnTo>
                    <a:pt x="648900" y="448846"/>
                  </a:lnTo>
                  <a:lnTo>
                    <a:pt x="665975" y="426732"/>
                  </a:lnTo>
                  <a:lnTo>
                    <a:pt x="146215" y="0"/>
                  </a:lnTo>
                  <a:close/>
                </a:path>
              </a:pathLst>
            </a:custGeom>
            <a:solidFill>
              <a:srgbClr val="B69F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227830" y="2207250"/>
              <a:ext cx="666115" cy="520700"/>
            </a:xfrm>
            <a:custGeom>
              <a:avLst/>
              <a:gdLst/>
              <a:ahLst/>
              <a:cxnLst/>
              <a:rect l="l" t="t" r="r" b="b"/>
              <a:pathLst>
                <a:path w="666115" h="520700">
                  <a:moveTo>
                    <a:pt x="0" y="229184"/>
                  </a:moveTo>
                  <a:lnTo>
                    <a:pt x="24803" y="180626"/>
                  </a:lnTo>
                  <a:lnTo>
                    <a:pt x="51877" y="133348"/>
                  </a:lnTo>
                  <a:lnTo>
                    <a:pt x="81170" y="87432"/>
                  </a:lnTo>
                  <a:lnTo>
                    <a:pt x="112632" y="42955"/>
                  </a:lnTo>
                  <a:lnTo>
                    <a:pt x="146215" y="0"/>
                  </a:lnTo>
                  <a:lnTo>
                    <a:pt x="665975" y="426732"/>
                  </a:lnTo>
                  <a:lnTo>
                    <a:pt x="648900" y="448846"/>
                  </a:lnTo>
                  <a:lnTo>
                    <a:pt x="633193" y="471920"/>
                  </a:lnTo>
                  <a:lnTo>
                    <a:pt x="618890" y="495893"/>
                  </a:lnTo>
                  <a:lnTo>
                    <a:pt x="606031" y="520699"/>
                  </a:lnTo>
                  <a:lnTo>
                    <a:pt x="0" y="229184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74052" y="2050240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156870" y="0"/>
                  </a:moveTo>
                  <a:lnTo>
                    <a:pt x="114812" y="36345"/>
                  </a:lnTo>
                  <a:lnTo>
                    <a:pt x="74601" y="74676"/>
                  </a:lnTo>
                  <a:lnTo>
                    <a:pt x="36307" y="114921"/>
                  </a:lnTo>
                  <a:lnTo>
                    <a:pt x="0" y="157010"/>
                  </a:lnTo>
                  <a:lnTo>
                    <a:pt x="519760" y="583742"/>
                  </a:lnTo>
                  <a:lnTo>
                    <a:pt x="534645" y="566488"/>
                  </a:lnTo>
                  <a:lnTo>
                    <a:pt x="550344" y="549987"/>
                  </a:lnTo>
                  <a:lnTo>
                    <a:pt x="566830" y="534270"/>
                  </a:lnTo>
                  <a:lnTo>
                    <a:pt x="584073" y="519366"/>
                  </a:lnTo>
                  <a:lnTo>
                    <a:pt x="156870" y="0"/>
                  </a:lnTo>
                  <a:close/>
                </a:path>
              </a:pathLst>
            </a:custGeom>
            <a:solidFill>
              <a:srgbClr val="E9DB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74052" y="2050240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>
                  <a:moveTo>
                    <a:pt x="0" y="157010"/>
                  </a:moveTo>
                  <a:lnTo>
                    <a:pt x="36307" y="114921"/>
                  </a:lnTo>
                  <a:lnTo>
                    <a:pt x="74601" y="74676"/>
                  </a:lnTo>
                  <a:lnTo>
                    <a:pt x="114812" y="36345"/>
                  </a:lnTo>
                  <a:lnTo>
                    <a:pt x="156870" y="0"/>
                  </a:lnTo>
                  <a:lnTo>
                    <a:pt x="584073" y="519366"/>
                  </a:lnTo>
                  <a:lnTo>
                    <a:pt x="566830" y="534270"/>
                  </a:lnTo>
                  <a:lnTo>
                    <a:pt x="550344" y="549987"/>
                  </a:lnTo>
                  <a:lnTo>
                    <a:pt x="534645" y="566488"/>
                  </a:lnTo>
                  <a:lnTo>
                    <a:pt x="519760" y="583742"/>
                  </a:lnTo>
                  <a:lnTo>
                    <a:pt x="0" y="15701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30925" y="1841026"/>
              <a:ext cx="586740" cy="728980"/>
            </a:xfrm>
            <a:custGeom>
              <a:avLst/>
              <a:gdLst/>
              <a:ahLst/>
              <a:cxnLst/>
              <a:rect l="l" t="t" r="r" b="b"/>
              <a:pathLst>
                <a:path w="586740" h="728980">
                  <a:moveTo>
                    <a:pt x="389128" y="0"/>
                  </a:moveTo>
                  <a:lnTo>
                    <a:pt x="342134" y="15571"/>
                  </a:lnTo>
                  <a:lnTo>
                    <a:pt x="295937" y="33137"/>
                  </a:lnTo>
                  <a:lnTo>
                    <a:pt x="250597" y="52666"/>
                  </a:lnTo>
                  <a:lnTo>
                    <a:pt x="206176" y="74125"/>
                  </a:lnTo>
                  <a:lnTo>
                    <a:pt x="162735" y="97480"/>
                  </a:lnTo>
                  <a:lnTo>
                    <a:pt x="120335" y="122698"/>
                  </a:lnTo>
                  <a:lnTo>
                    <a:pt x="79039" y="149748"/>
                  </a:lnTo>
                  <a:lnTo>
                    <a:pt x="38906" y="178595"/>
                  </a:lnTo>
                  <a:lnTo>
                    <a:pt x="0" y="209207"/>
                  </a:lnTo>
                  <a:lnTo>
                    <a:pt x="427202" y="728573"/>
                  </a:lnTo>
                  <a:lnTo>
                    <a:pt x="463799" y="701355"/>
                  </a:lnTo>
                  <a:lnTo>
                    <a:pt x="502780" y="677886"/>
                  </a:lnTo>
                  <a:lnTo>
                    <a:pt x="543856" y="658320"/>
                  </a:lnTo>
                  <a:lnTo>
                    <a:pt x="586740" y="642810"/>
                  </a:lnTo>
                  <a:lnTo>
                    <a:pt x="389128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30925" y="1841026"/>
              <a:ext cx="586740" cy="728980"/>
            </a:xfrm>
            <a:custGeom>
              <a:avLst/>
              <a:gdLst/>
              <a:ahLst/>
              <a:cxnLst/>
              <a:rect l="l" t="t" r="r" b="b"/>
              <a:pathLst>
                <a:path w="586740" h="728980">
                  <a:moveTo>
                    <a:pt x="0" y="209207"/>
                  </a:moveTo>
                  <a:lnTo>
                    <a:pt x="38906" y="178595"/>
                  </a:lnTo>
                  <a:lnTo>
                    <a:pt x="79039" y="149748"/>
                  </a:lnTo>
                  <a:lnTo>
                    <a:pt x="120335" y="122698"/>
                  </a:lnTo>
                  <a:lnTo>
                    <a:pt x="162735" y="97480"/>
                  </a:lnTo>
                  <a:lnTo>
                    <a:pt x="206176" y="74125"/>
                  </a:lnTo>
                  <a:lnTo>
                    <a:pt x="250597" y="52666"/>
                  </a:lnTo>
                  <a:lnTo>
                    <a:pt x="295937" y="33137"/>
                  </a:lnTo>
                  <a:lnTo>
                    <a:pt x="342134" y="15571"/>
                  </a:lnTo>
                  <a:lnTo>
                    <a:pt x="389128" y="0"/>
                  </a:lnTo>
                  <a:lnTo>
                    <a:pt x="586740" y="642810"/>
                  </a:lnTo>
                  <a:lnTo>
                    <a:pt x="543856" y="658320"/>
                  </a:lnTo>
                  <a:lnTo>
                    <a:pt x="502780" y="677886"/>
                  </a:lnTo>
                  <a:lnTo>
                    <a:pt x="463799" y="701355"/>
                  </a:lnTo>
                  <a:lnTo>
                    <a:pt x="427202" y="728573"/>
                  </a:lnTo>
                  <a:lnTo>
                    <a:pt x="0" y="20920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920050" y="1790583"/>
              <a:ext cx="1316990" cy="902969"/>
            </a:xfrm>
            <a:custGeom>
              <a:avLst/>
              <a:gdLst/>
              <a:ahLst/>
              <a:cxnLst/>
              <a:rect l="l" t="t" r="r" b="b"/>
              <a:pathLst>
                <a:path w="1316990" h="902969">
                  <a:moveTo>
                    <a:pt x="333276" y="0"/>
                  </a:moveTo>
                  <a:lnTo>
                    <a:pt x="285708" y="1065"/>
                  </a:lnTo>
                  <a:lnTo>
                    <a:pt x="238029" y="4139"/>
                  </a:lnTo>
                  <a:lnTo>
                    <a:pt x="190297" y="9246"/>
                  </a:lnTo>
                  <a:lnTo>
                    <a:pt x="142570" y="16407"/>
                  </a:lnTo>
                  <a:lnTo>
                    <a:pt x="94906" y="25645"/>
                  </a:lnTo>
                  <a:lnTo>
                    <a:pt x="47363" y="36983"/>
                  </a:lnTo>
                  <a:lnTo>
                    <a:pt x="0" y="50442"/>
                  </a:lnTo>
                  <a:lnTo>
                    <a:pt x="197624" y="693253"/>
                  </a:lnTo>
                  <a:lnTo>
                    <a:pt x="245549" y="681231"/>
                  </a:lnTo>
                  <a:lnTo>
                    <a:pt x="293709" y="674399"/>
                  </a:lnTo>
                  <a:lnTo>
                    <a:pt x="341749" y="672619"/>
                  </a:lnTo>
                  <a:lnTo>
                    <a:pt x="389313" y="675753"/>
                  </a:lnTo>
                  <a:lnTo>
                    <a:pt x="436047" y="683665"/>
                  </a:lnTo>
                  <a:lnTo>
                    <a:pt x="481596" y="696216"/>
                  </a:lnTo>
                  <a:lnTo>
                    <a:pt x="525604" y="713270"/>
                  </a:lnTo>
                  <a:lnTo>
                    <a:pt x="567717" y="734688"/>
                  </a:lnTo>
                  <a:lnTo>
                    <a:pt x="607580" y="760333"/>
                  </a:lnTo>
                  <a:lnTo>
                    <a:pt x="644837" y="790068"/>
                  </a:lnTo>
                  <a:lnTo>
                    <a:pt x="679133" y="823755"/>
                  </a:lnTo>
                  <a:lnTo>
                    <a:pt x="710114" y="861256"/>
                  </a:lnTo>
                  <a:lnTo>
                    <a:pt x="737425" y="902434"/>
                  </a:lnTo>
                  <a:lnTo>
                    <a:pt x="1316596" y="560652"/>
                  </a:lnTo>
                  <a:lnTo>
                    <a:pt x="1290670" y="518791"/>
                  </a:lnTo>
                  <a:lnTo>
                    <a:pt x="1263181" y="478378"/>
                  </a:lnTo>
                  <a:lnTo>
                    <a:pt x="1234188" y="439434"/>
                  </a:lnTo>
                  <a:lnTo>
                    <a:pt x="1203750" y="401982"/>
                  </a:lnTo>
                  <a:lnTo>
                    <a:pt x="1171923" y="366044"/>
                  </a:lnTo>
                  <a:lnTo>
                    <a:pt x="1138766" y="331644"/>
                  </a:lnTo>
                  <a:lnTo>
                    <a:pt x="1104337" y="298803"/>
                  </a:lnTo>
                  <a:lnTo>
                    <a:pt x="1068694" y="267544"/>
                  </a:lnTo>
                  <a:lnTo>
                    <a:pt x="1031895" y="237890"/>
                  </a:lnTo>
                  <a:lnTo>
                    <a:pt x="993998" y="209863"/>
                  </a:lnTo>
                  <a:lnTo>
                    <a:pt x="955062" y="183485"/>
                  </a:lnTo>
                  <a:lnTo>
                    <a:pt x="915143" y="158780"/>
                  </a:lnTo>
                  <a:lnTo>
                    <a:pt x="874301" y="135769"/>
                  </a:lnTo>
                  <a:lnTo>
                    <a:pt x="832594" y="114475"/>
                  </a:lnTo>
                  <a:lnTo>
                    <a:pt x="790078" y="94920"/>
                  </a:lnTo>
                  <a:lnTo>
                    <a:pt x="746813" y="77128"/>
                  </a:lnTo>
                  <a:lnTo>
                    <a:pt x="702857" y="61120"/>
                  </a:lnTo>
                  <a:lnTo>
                    <a:pt x="658267" y="46919"/>
                  </a:lnTo>
                  <a:lnTo>
                    <a:pt x="613102" y="34548"/>
                  </a:lnTo>
                  <a:lnTo>
                    <a:pt x="567419" y="24029"/>
                  </a:lnTo>
                  <a:lnTo>
                    <a:pt x="521277" y="15384"/>
                  </a:lnTo>
                  <a:lnTo>
                    <a:pt x="474734" y="8636"/>
                  </a:lnTo>
                  <a:lnTo>
                    <a:pt x="427847" y="3808"/>
                  </a:lnTo>
                  <a:lnTo>
                    <a:pt x="380675" y="921"/>
                  </a:lnTo>
                  <a:lnTo>
                    <a:pt x="333276" y="0"/>
                  </a:lnTo>
                  <a:close/>
                </a:path>
              </a:pathLst>
            </a:custGeom>
            <a:solidFill>
              <a:srgbClr val="791C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920050" y="1790583"/>
              <a:ext cx="1316990" cy="902969"/>
            </a:xfrm>
            <a:custGeom>
              <a:avLst/>
              <a:gdLst/>
              <a:ahLst/>
              <a:cxnLst/>
              <a:rect l="l" t="t" r="r" b="b"/>
              <a:pathLst>
                <a:path w="1316990" h="902969">
                  <a:moveTo>
                    <a:pt x="0" y="50442"/>
                  </a:moveTo>
                  <a:lnTo>
                    <a:pt x="47363" y="36983"/>
                  </a:lnTo>
                  <a:lnTo>
                    <a:pt x="94906" y="25645"/>
                  </a:lnTo>
                  <a:lnTo>
                    <a:pt x="142570" y="16407"/>
                  </a:lnTo>
                  <a:lnTo>
                    <a:pt x="190297" y="9246"/>
                  </a:lnTo>
                  <a:lnTo>
                    <a:pt x="238029" y="4139"/>
                  </a:lnTo>
                  <a:lnTo>
                    <a:pt x="285708" y="1065"/>
                  </a:lnTo>
                  <a:lnTo>
                    <a:pt x="333276" y="0"/>
                  </a:lnTo>
                  <a:lnTo>
                    <a:pt x="380675" y="921"/>
                  </a:lnTo>
                  <a:lnTo>
                    <a:pt x="427847" y="3808"/>
                  </a:lnTo>
                  <a:lnTo>
                    <a:pt x="474734" y="8636"/>
                  </a:lnTo>
                  <a:lnTo>
                    <a:pt x="521277" y="15384"/>
                  </a:lnTo>
                  <a:lnTo>
                    <a:pt x="567419" y="24029"/>
                  </a:lnTo>
                  <a:lnTo>
                    <a:pt x="613102" y="34548"/>
                  </a:lnTo>
                  <a:lnTo>
                    <a:pt x="658267" y="46919"/>
                  </a:lnTo>
                  <a:lnTo>
                    <a:pt x="702857" y="61120"/>
                  </a:lnTo>
                  <a:lnTo>
                    <a:pt x="746813" y="77128"/>
                  </a:lnTo>
                  <a:lnTo>
                    <a:pt x="790078" y="94920"/>
                  </a:lnTo>
                  <a:lnTo>
                    <a:pt x="832594" y="114475"/>
                  </a:lnTo>
                  <a:lnTo>
                    <a:pt x="874301" y="135769"/>
                  </a:lnTo>
                  <a:lnTo>
                    <a:pt x="915143" y="158780"/>
                  </a:lnTo>
                  <a:lnTo>
                    <a:pt x="955062" y="183485"/>
                  </a:lnTo>
                  <a:lnTo>
                    <a:pt x="993998" y="209863"/>
                  </a:lnTo>
                  <a:lnTo>
                    <a:pt x="1031895" y="237890"/>
                  </a:lnTo>
                  <a:lnTo>
                    <a:pt x="1068694" y="267544"/>
                  </a:lnTo>
                  <a:lnTo>
                    <a:pt x="1104337" y="298803"/>
                  </a:lnTo>
                  <a:lnTo>
                    <a:pt x="1138766" y="331644"/>
                  </a:lnTo>
                  <a:lnTo>
                    <a:pt x="1171923" y="366044"/>
                  </a:lnTo>
                  <a:lnTo>
                    <a:pt x="1203750" y="401982"/>
                  </a:lnTo>
                  <a:lnTo>
                    <a:pt x="1234188" y="439434"/>
                  </a:lnTo>
                  <a:lnTo>
                    <a:pt x="1263181" y="478378"/>
                  </a:lnTo>
                  <a:lnTo>
                    <a:pt x="1290670" y="518791"/>
                  </a:lnTo>
                  <a:lnTo>
                    <a:pt x="1316596" y="560652"/>
                  </a:lnTo>
                  <a:lnTo>
                    <a:pt x="737425" y="902434"/>
                  </a:lnTo>
                  <a:lnTo>
                    <a:pt x="710114" y="861256"/>
                  </a:lnTo>
                  <a:lnTo>
                    <a:pt x="679133" y="823755"/>
                  </a:lnTo>
                  <a:lnTo>
                    <a:pt x="644837" y="790068"/>
                  </a:lnTo>
                  <a:lnTo>
                    <a:pt x="607580" y="760333"/>
                  </a:lnTo>
                  <a:lnTo>
                    <a:pt x="567717" y="734688"/>
                  </a:lnTo>
                  <a:lnTo>
                    <a:pt x="525604" y="713270"/>
                  </a:lnTo>
                  <a:lnTo>
                    <a:pt x="481596" y="696216"/>
                  </a:lnTo>
                  <a:lnTo>
                    <a:pt x="436047" y="683665"/>
                  </a:lnTo>
                  <a:lnTo>
                    <a:pt x="389313" y="675753"/>
                  </a:lnTo>
                  <a:lnTo>
                    <a:pt x="341749" y="672619"/>
                  </a:lnTo>
                  <a:lnTo>
                    <a:pt x="293709" y="674399"/>
                  </a:lnTo>
                  <a:lnTo>
                    <a:pt x="245549" y="681231"/>
                  </a:lnTo>
                  <a:lnTo>
                    <a:pt x="197624" y="693253"/>
                  </a:lnTo>
                  <a:lnTo>
                    <a:pt x="0" y="50442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657472" y="2351234"/>
              <a:ext cx="737870" cy="671195"/>
            </a:xfrm>
            <a:custGeom>
              <a:avLst/>
              <a:gdLst/>
              <a:ahLst/>
              <a:cxnLst/>
              <a:rect l="l" t="t" r="r" b="b"/>
              <a:pathLst>
                <a:path w="737870" h="671194">
                  <a:moveTo>
                    <a:pt x="579170" y="0"/>
                  </a:moveTo>
                  <a:lnTo>
                    <a:pt x="0" y="341782"/>
                  </a:lnTo>
                  <a:lnTo>
                    <a:pt x="22223" y="384284"/>
                  </a:lnTo>
                  <a:lnTo>
                    <a:pt x="39893" y="428604"/>
                  </a:lnTo>
                  <a:lnTo>
                    <a:pt x="52924" y="474376"/>
                  </a:lnTo>
                  <a:lnTo>
                    <a:pt x="61232" y="521237"/>
                  </a:lnTo>
                  <a:lnTo>
                    <a:pt x="64735" y="568820"/>
                  </a:lnTo>
                  <a:lnTo>
                    <a:pt x="63347" y="616762"/>
                  </a:lnTo>
                  <a:lnTo>
                    <a:pt x="733679" y="670674"/>
                  </a:lnTo>
                  <a:lnTo>
                    <a:pt x="736603" y="620512"/>
                  </a:lnTo>
                  <a:lnTo>
                    <a:pt x="737315" y="570416"/>
                  </a:lnTo>
                  <a:lnTo>
                    <a:pt x="735831" y="520458"/>
                  </a:lnTo>
                  <a:lnTo>
                    <a:pt x="732166" y="470707"/>
                  </a:lnTo>
                  <a:lnTo>
                    <a:pt x="726338" y="421233"/>
                  </a:lnTo>
                  <a:lnTo>
                    <a:pt x="718362" y="372107"/>
                  </a:lnTo>
                  <a:lnTo>
                    <a:pt x="708255" y="323397"/>
                  </a:lnTo>
                  <a:lnTo>
                    <a:pt x="696032" y="275175"/>
                  </a:lnTo>
                  <a:lnTo>
                    <a:pt x="681709" y="227510"/>
                  </a:lnTo>
                  <a:lnTo>
                    <a:pt x="665303" y="180473"/>
                  </a:lnTo>
                  <a:lnTo>
                    <a:pt x="646830" y="134133"/>
                  </a:lnTo>
                  <a:lnTo>
                    <a:pt x="626306" y="88561"/>
                  </a:lnTo>
                  <a:lnTo>
                    <a:pt x="603748" y="43826"/>
                  </a:lnTo>
                  <a:lnTo>
                    <a:pt x="579170" y="0"/>
                  </a:lnTo>
                  <a:close/>
                </a:path>
              </a:pathLst>
            </a:custGeom>
            <a:solidFill>
              <a:srgbClr val="AC49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657472" y="2351234"/>
              <a:ext cx="737870" cy="671195"/>
            </a:xfrm>
            <a:custGeom>
              <a:avLst/>
              <a:gdLst/>
              <a:ahLst/>
              <a:cxnLst/>
              <a:rect l="l" t="t" r="r" b="b"/>
              <a:pathLst>
                <a:path w="737870" h="671194">
                  <a:moveTo>
                    <a:pt x="579170" y="0"/>
                  </a:moveTo>
                  <a:lnTo>
                    <a:pt x="603748" y="43826"/>
                  </a:lnTo>
                  <a:lnTo>
                    <a:pt x="626306" y="88561"/>
                  </a:lnTo>
                  <a:lnTo>
                    <a:pt x="646830" y="134133"/>
                  </a:lnTo>
                  <a:lnTo>
                    <a:pt x="665303" y="180473"/>
                  </a:lnTo>
                  <a:lnTo>
                    <a:pt x="681709" y="227510"/>
                  </a:lnTo>
                  <a:lnTo>
                    <a:pt x="696032" y="275175"/>
                  </a:lnTo>
                  <a:lnTo>
                    <a:pt x="708255" y="323397"/>
                  </a:lnTo>
                  <a:lnTo>
                    <a:pt x="718362" y="372107"/>
                  </a:lnTo>
                  <a:lnTo>
                    <a:pt x="726338" y="421233"/>
                  </a:lnTo>
                  <a:lnTo>
                    <a:pt x="732166" y="470707"/>
                  </a:lnTo>
                  <a:lnTo>
                    <a:pt x="735831" y="520458"/>
                  </a:lnTo>
                  <a:lnTo>
                    <a:pt x="737315" y="570416"/>
                  </a:lnTo>
                  <a:lnTo>
                    <a:pt x="736603" y="620512"/>
                  </a:lnTo>
                  <a:lnTo>
                    <a:pt x="733679" y="670674"/>
                  </a:lnTo>
                  <a:lnTo>
                    <a:pt x="63347" y="616762"/>
                  </a:lnTo>
                  <a:lnTo>
                    <a:pt x="64735" y="568820"/>
                  </a:lnTo>
                  <a:lnTo>
                    <a:pt x="61232" y="521237"/>
                  </a:lnTo>
                  <a:lnTo>
                    <a:pt x="52924" y="474376"/>
                  </a:lnTo>
                  <a:lnTo>
                    <a:pt x="39893" y="428604"/>
                  </a:lnTo>
                  <a:lnTo>
                    <a:pt x="22223" y="384284"/>
                  </a:lnTo>
                  <a:lnTo>
                    <a:pt x="0" y="341782"/>
                  </a:lnTo>
                  <a:lnTo>
                    <a:pt x="57917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680489" y="2967994"/>
              <a:ext cx="711200" cy="434340"/>
            </a:xfrm>
            <a:custGeom>
              <a:avLst/>
              <a:gdLst/>
              <a:ahLst/>
              <a:cxnLst/>
              <a:rect l="l" t="t" r="r" b="b"/>
              <a:pathLst>
                <a:path w="711200" h="434339">
                  <a:moveTo>
                    <a:pt x="40335" y="0"/>
                  </a:moveTo>
                  <a:lnTo>
                    <a:pt x="35349" y="40153"/>
                  </a:lnTo>
                  <a:lnTo>
                    <a:pt x="26925" y="79655"/>
                  </a:lnTo>
                  <a:lnTo>
                    <a:pt x="15123" y="118284"/>
                  </a:lnTo>
                  <a:lnTo>
                    <a:pt x="0" y="155816"/>
                  </a:lnTo>
                  <a:lnTo>
                    <a:pt x="612279" y="433959"/>
                  </a:lnTo>
                  <a:lnTo>
                    <a:pt x="631727" y="388554"/>
                  </a:lnTo>
                  <a:lnTo>
                    <a:pt x="649167" y="342415"/>
                  </a:lnTo>
                  <a:lnTo>
                    <a:pt x="664583" y="295609"/>
                  </a:lnTo>
                  <a:lnTo>
                    <a:pt x="677956" y="248202"/>
                  </a:lnTo>
                  <a:lnTo>
                    <a:pt x="689268" y="200262"/>
                  </a:lnTo>
                  <a:lnTo>
                    <a:pt x="698502" y="151855"/>
                  </a:lnTo>
                  <a:lnTo>
                    <a:pt x="705641" y="103049"/>
                  </a:lnTo>
                  <a:lnTo>
                    <a:pt x="710666" y="53911"/>
                  </a:lnTo>
                  <a:lnTo>
                    <a:pt x="40335" y="0"/>
                  </a:lnTo>
                  <a:close/>
                </a:path>
              </a:pathLst>
            </a:custGeom>
            <a:solidFill>
              <a:srgbClr val="C170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680489" y="2967994"/>
              <a:ext cx="711200" cy="434340"/>
            </a:xfrm>
            <a:custGeom>
              <a:avLst/>
              <a:gdLst/>
              <a:ahLst/>
              <a:cxnLst/>
              <a:rect l="l" t="t" r="r" b="b"/>
              <a:pathLst>
                <a:path w="711200" h="434339">
                  <a:moveTo>
                    <a:pt x="710666" y="53911"/>
                  </a:moveTo>
                  <a:lnTo>
                    <a:pt x="705641" y="103049"/>
                  </a:lnTo>
                  <a:lnTo>
                    <a:pt x="698502" y="151855"/>
                  </a:lnTo>
                  <a:lnTo>
                    <a:pt x="689268" y="200262"/>
                  </a:lnTo>
                  <a:lnTo>
                    <a:pt x="677956" y="248202"/>
                  </a:lnTo>
                  <a:lnTo>
                    <a:pt x="664583" y="295609"/>
                  </a:lnTo>
                  <a:lnTo>
                    <a:pt x="649167" y="342415"/>
                  </a:lnTo>
                  <a:lnTo>
                    <a:pt x="631727" y="388554"/>
                  </a:lnTo>
                  <a:lnTo>
                    <a:pt x="612279" y="433959"/>
                  </a:lnTo>
                  <a:lnTo>
                    <a:pt x="0" y="155816"/>
                  </a:lnTo>
                  <a:lnTo>
                    <a:pt x="15123" y="118284"/>
                  </a:lnTo>
                  <a:lnTo>
                    <a:pt x="26925" y="79655"/>
                  </a:lnTo>
                  <a:lnTo>
                    <a:pt x="35349" y="40153"/>
                  </a:lnTo>
                  <a:lnTo>
                    <a:pt x="40335" y="0"/>
                  </a:lnTo>
                  <a:lnTo>
                    <a:pt x="710666" y="53911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610141" y="3123809"/>
              <a:ext cx="682625" cy="548005"/>
            </a:xfrm>
            <a:custGeom>
              <a:avLst/>
              <a:gdLst/>
              <a:ahLst/>
              <a:cxnLst/>
              <a:rect l="l" t="t" r="r" b="b"/>
              <a:pathLst>
                <a:path w="682625" h="548004">
                  <a:moveTo>
                    <a:pt x="70345" y="0"/>
                  </a:moveTo>
                  <a:lnTo>
                    <a:pt x="55708" y="29422"/>
                  </a:lnTo>
                  <a:lnTo>
                    <a:pt x="39063" y="57708"/>
                  </a:lnTo>
                  <a:lnTo>
                    <a:pt x="20472" y="84757"/>
                  </a:lnTo>
                  <a:lnTo>
                    <a:pt x="0" y="110464"/>
                  </a:lnTo>
                  <a:lnTo>
                    <a:pt x="511073" y="547573"/>
                  </a:lnTo>
                  <a:lnTo>
                    <a:pt x="544854" y="506149"/>
                  </a:lnTo>
                  <a:lnTo>
                    <a:pt x="576623" y="463234"/>
                  </a:lnTo>
                  <a:lnTo>
                    <a:pt x="606331" y="418901"/>
                  </a:lnTo>
                  <a:lnTo>
                    <a:pt x="633932" y="373225"/>
                  </a:lnTo>
                  <a:lnTo>
                    <a:pt x="659379" y="326281"/>
                  </a:lnTo>
                  <a:lnTo>
                    <a:pt x="682625" y="278142"/>
                  </a:lnTo>
                  <a:lnTo>
                    <a:pt x="70345" y="0"/>
                  </a:lnTo>
                  <a:close/>
                </a:path>
              </a:pathLst>
            </a:custGeom>
            <a:solidFill>
              <a:srgbClr val="E4C3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610141" y="3123809"/>
              <a:ext cx="682625" cy="548005"/>
            </a:xfrm>
            <a:custGeom>
              <a:avLst/>
              <a:gdLst/>
              <a:ahLst/>
              <a:cxnLst/>
              <a:rect l="l" t="t" r="r" b="b"/>
              <a:pathLst>
                <a:path w="682625" h="548004">
                  <a:moveTo>
                    <a:pt x="682625" y="278142"/>
                  </a:moveTo>
                  <a:lnTo>
                    <a:pt x="659379" y="326281"/>
                  </a:lnTo>
                  <a:lnTo>
                    <a:pt x="633932" y="373225"/>
                  </a:lnTo>
                  <a:lnTo>
                    <a:pt x="606331" y="418901"/>
                  </a:lnTo>
                  <a:lnTo>
                    <a:pt x="576623" y="463234"/>
                  </a:lnTo>
                  <a:lnTo>
                    <a:pt x="544854" y="506149"/>
                  </a:lnTo>
                  <a:lnTo>
                    <a:pt x="511073" y="547573"/>
                  </a:lnTo>
                  <a:lnTo>
                    <a:pt x="0" y="110464"/>
                  </a:lnTo>
                  <a:lnTo>
                    <a:pt x="20472" y="84757"/>
                  </a:lnTo>
                  <a:lnTo>
                    <a:pt x="39063" y="57708"/>
                  </a:lnTo>
                  <a:lnTo>
                    <a:pt x="55708" y="29422"/>
                  </a:lnTo>
                  <a:lnTo>
                    <a:pt x="70345" y="0"/>
                  </a:lnTo>
                  <a:lnTo>
                    <a:pt x="682625" y="278142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536606" y="3234280"/>
              <a:ext cx="584835" cy="606425"/>
            </a:xfrm>
            <a:custGeom>
              <a:avLst/>
              <a:gdLst/>
              <a:ahLst/>
              <a:cxnLst/>
              <a:rect l="l" t="t" r="r" b="b"/>
              <a:pathLst>
                <a:path w="584834" h="606425">
                  <a:moveTo>
                    <a:pt x="73545" y="0"/>
                  </a:moveTo>
                  <a:lnTo>
                    <a:pt x="56583" y="18774"/>
                  </a:lnTo>
                  <a:lnTo>
                    <a:pt x="38644" y="36590"/>
                  </a:lnTo>
                  <a:lnTo>
                    <a:pt x="19769" y="53408"/>
                  </a:lnTo>
                  <a:lnTo>
                    <a:pt x="0" y="69189"/>
                  </a:lnTo>
                  <a:lnTo>
                    <a:pt x="405244" y="605878"/>
                  </a:lnTo>
                  <a:lnTo>
                    <a:pt x="443992" y="575285"/>
                  </a:lnTo>
                  <a:lnTo>
                    <a:pt x="481353" y="543062"/>
                  </a:lnTo>
                  <a:lnTo>
                    <a:pt x="517275" y="509260"/>
                  </a:lnTo>
                  <a:lnTo>
                    <a:pt x="551710" y="473926"/>
                  </a:lnTo>
                  <a:lnTo>
                    <a:pt x="584606" y="437108"/>
                  </a:lnTo>
                  <a:lnTo>
                    <a:pt x="73545" y="0"/>
                  </a:lnTo>
                  <a:close/>
                </a:path>
              </a:pathLst>
            </a:custGeom>
            <a:solidFill>
              <a:srgbClr val="F8F3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536606" y="3234280"/>
              <a:ext cx="584835" cy="606425"/>
            </a:xfrm>
            <a:custGeom>
              <a:avLst/>
              <a:gdLst/>
              <a:ahLst/>
              <a:cxnLst/>
              <a:rect l="l" t="t" r="r" b="b"/>
              <a:pathLst>
                <a:path w="584834" h="606425">
                  <a:moveTo>
                    <a:pt x="584606" y="437108"/>
                  </a:moveTo>
                  <a:lnTo>
                    <a:pt x="551710" y="473926"/>
                  </a:lnTo>
                  <a:lnTo>
                    <a:pt x="517275" y="509260"/>
                  </a:lnTo>
                  <a:lnTo>
                    <a:pt x="481353" y="543062"/>
                  </a:lnTo>
                  <a:lnTo>
                    <a:pt x="443992" y="575285"/>
                  </a:lnTo>
                  <a:lnTo>
                    <a:pt x="405244" y="605878"/>
                  </a:lnTo>
                  <a:lnTo>
                    <a:pt x="0" y="69189"/>
                  </a:lnTo>
                  <a:lnTo>
                    <a:pt x="19769" y="53408"/>
                  </a:lnTo>
                  <a:lnTo>
                    <a:pt x="38644" y="36590"/>
                  </a:lnTo>
                  <a:lnTo>
                    <a:pt x="56583" y="18774"/>
                  </a:lnTo>
                  <a:lnTo>
                    <a:pt x="73545" y="0"/>
                  </a:lnTo>
                  <a:lnTo>
                    <a:pt x="584606" y="437108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452937" y="3303472"/>
              <a:ext cx="488950" cy="659765"/>
            </a:xfrm>
            <a:custGeom>
              <a:avLst/>
              <a:gdLst/>
              <a:ahLst/>
              <a:cxnLst/>
              <a:rect l="l" t="t" r="r" b="b"/>
              <a:pathLst>
                <a:path w="488950" h="659764">
                  <a:moveTo>
                    <a:pt x="83667" y="0"/>
                  </a:moveTo>
                  <a:lnTo>
                    <a:pt x="63765" y="14228"/>
                  </a:lnTo>
                  <a:lnTo>
                    <a:pt x="43157" y="27387"/>
                  </a:lnTo>
                  <a:lnTo>
                    <a:pt x="21888" y="39451"/>
                  </a:lnTo>
                  <a:lnTo>
                    <a:pt x="0" y="50393"/>
                  </a:lnTo>
                  <a:lnTo>
                    <a:pt x="284835" y="659587"/>
                  </a:lnTo>
                  <a:lnTo>
                    <a:pt x="327654" y="638464"/>
                  </a:lnTo>
                  <a:lnTo>
                    <a:pt x="369525" y="615579"/>
                  </a:lnTo>
                  <a:lnTo>
                    <a:pt x="410394" y="590966"/>
                  </a:lnTo>
                  <a:lnTo>
                    <a:pt x="450208" y="564658"/>
                  </a:lnTo>
                  <a:lnTo>
                    <a:pt x="488911" y="536689"/>
                  </a:lnTo>
                  <a:lnTo>
                    <a:pt x="836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452937" y="3303472"/>
              <a:ext cx="488950" cy="659765"/>
            </a:xfrm>
            <a:custGeom>
              <a:avLst/>
              <a:gdLst/>
              <a:ahLst/>
              <a:cxnLst/>
              <a:rect l="l" t="t" r="r" b="b"/>
              <a:pathLst>
                <a:path w="488950" h="659764">
                  <a:moveTo>
                    <a:pt x="488911" y="536689"/>
                  </a:moveTo>
                  <a:lnTo>
                    <a:pt x="450208" y="564658"/>
                  </a:lnTo>
                  <a:lnTo>
                    <a:pt x="410394" y="590966"/>
                  </a:lnTo>
                  <a:lnTo>
                    <a:pt x="369525" y="615579"/>
                  </a:lnTo>
                  <a:lnTo>
                    <a:pt x="327654" y="638464"/>
                  </a:lnTo>
                  <a:lnTo>
                    <a:pt x="284835" y="659587"/>
                  </a:lnTo>
                  <a:lnTo>
                    <a:pt x="0" y="50393"/>
                  </a:lnTo>
                  <a:lnTo>
                    <a:pt x="21888" y="39451"/>
                  </a:lnTo>
                  <a:lnTo>
                    <a:pt x="43157" y="27387"/>
                  </a:lnTo>
                  <a:lnTo>
                    <a:pt x="63765" y="14228"/>
                  </a:lnTo>
                  <a:lnTo>
                    <a:pt x="83667" y="0"/>
                  </a:lnTo>
                  <a:lnTo>
                    <a:pt x="488911" y="536689"/>
                  </a:lnTo>
                  <a:close/>
                </a:path>
              </a:pathLst>
            </a:custGeom>
            <a:ln w="9525">
              <a:solidFill>
                <a:srgbClr val="EEE8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383298" y="3353870"/>
              <a:ext cx="354965" cy="673100"/>
            </a:xfrm>
            <a:custGeom>
              <a:avLst/>
              <a:gdLst/>
              <a:ahLst/>
              <a:cxnLst/>
              <a:rect l="l" t="t" r="r" b="b"/>
              <a:pathLst>
                <a:path w="354965" h="673100">
                  <a:moveTo>
                    <a:pt x="69634" y="0"/>
                  </a:moveTo>
                  <a:lnTo>
                    <a:pt x="52626" y="7539"/>
                  </a:lnTo>
                  <a:lnTo>
                    <a:pt x="35336" y="14397"/>
                  </a:lnTo>
                  <a:lnTo>
                    <a:pt x="17786" y="20561"/>
                  </a:lnTo>
                  <a:lnTo>
                    <a:pt x="0" y="26022"/>
                  </a:lnTo>
                  <a:lnTo>
                    <a:pt x="184607" y="672693"/>
                  </a:lnTo>
                  <a:lnTo>
                    <a:pt x="227996" y="659364"/>
                  </a:lnTo>
                  <a:lnTo>
                    <a:pt x="270805" y="644324"/>
                  </a:lnTo>
                  <a:lnTo>
                    <a:pt x="312980" y="627595"/>
                  </a:lnTo>
                  <a:lnTo>
                    <a:pt x="354469" y="609193"/>
                  </a:lnTo>
                  <a:lnTo>
                    <a:pt x="6963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316854" y="3379901"/>
              <a:ext cx="251460" cy="680720"/>
            </a:xfrm>
            <a:custGeom>
              <a:avLst/>
              <a:gdLst/>
              <a:ahLst/>
              <a:cxnLst/>
              <a:rect l="l" t="t" r="r" b="b"/>
              <a:pathLst>
                <a:path w="251459" h="680720">
                  <a:moveTo>
                    <a:pt x="66433" y="0"/>
                  </a:moveTo>
                  <a:lnTo>
                    <a:pt x="50022" y="4361"/>
                  </a:lnTo>
                  <a:lnTo>
                    <a:pt x="33469" y="8126"/>
                  </a:lnTo>
                  <a:lnTo>
                    <a:pt x="16789" y="11288"/>
                  </a:lnTo>
                  <a:lnTo>
                    <a:pt x="0" y="13843"/>
                  </a:lnTo>
                  <a:lnTo>
                    <a:pt x="89001" y="680427"/>
                  </a:lnTo>
                  <a:lnTo>
                    <a:pt x="129954" y="674197"/>
                  </a:lnTo>
                  <a:lnTo>
                    <a:pt x="170641" y="666486"/>
                  </a:lnTo>
                  <a:lnTo>
                    <a:pt x="211022" y="657303"/>
                  </a:lnTo>
                  <a:lnTo>
                    <a:pt x="251053" y="646658"/>
                  </a:lnTo>
                  <a:lnTo>
                    <a:pt x="66433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250909" y="3393739"/>
              <a:ext cx="155575" cy="676910"/>
            </a:xfrm>
            <a:custGeom>
              <a:avLst/>
              <a:gdLst/>
              <a:ahLst/>
              <a:cxnLst/>
              <a:rect l="l" t="t" r="r" b="b"/>
              <a:pathLst>
                <a:path w="155575" h="676910">
                  <a:moveTo>
                    <a:pt x="65938" y="0"/>
                  </a:moveTo>
                  <a:lnTo>
                    <a:pt x="50117" y="1843"/>
                  </a:lnTo>
                  <a:lnTo>
                    <a:pt x="34247" y="3143"/>
                  </a:lnTo>
                  <a:lnTo>
                    <a:pt x="18341" y="3900"/>
                  </a:lnTo>
                  <a:lnTo>
                    <a:pt x="2413" y="4114"/>
                  </a:lnTo>
                  <a:lnTo>
                    <a:pt x="0" y="676605"/>
                  </a:lnTo>
                  <a:lnTo>
                    <a:pt x="38854" y="676084"/>
                  </a:lnTo>
                  <a:lnTo>
                    <a:pt x="77652" y="674238"/>
                  </a:lnTo>
                  <a:lnTo>
                    <a:pt x="116362" y="671070"/>
                  </a:lnTo>
                  <a:lnTo>
                    <a:pt x="154952" y="666584"/>
                  </a:lnTo>
                  <a:lnTo>
                    <a:pt x="65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097244" y="3393357"/>
              <a:ext cx="156210" cy="677545"/>
            </a:xfrm>
            <a:custGeom>
              <a:avLst/>
              <a:gdLst/>
              <a:ahLst/>
              <a:cxnLst/>
              <a:rect l="l" t="t" r="r" b="b"/>
              <a:pathLst>
                <a:path w="156209" h="677545">
                  <a:moveTo>
                    <a:pt x="93078" y="0"/>
                  </a:moveTo>
                  <a:lnTo>
                    <a:pt x="0" y="666026"/>
                  </a:lnTo>
                  <a:lnTo>
                    <a:pt x="38260" y="670713"/>
                  </a:lnTo>
                  <a:lnTo>
                    <a:pt x="76649" y="674106"/>
                  </a:lnTo>
                  <a:lnTo>
                    <a:pt x="115130" y="676198"/>
                  </a:lnTo>
                  <a:lnTo>
                    <a:pt x="153670" y="676986"/>
                  </a:lnTo>
                  <a:lnTo>
                    <a:pt x="156083" y="4495"/>
                  </a:lnTo>
                  <a:lnTo>
                    <a:pt x="140280" y="4171"/>
                  </a:lnTo>
                  <a:lnTo>
                    <a:pt x="124504" y="3314"/>
                  </a:lnTo>
                  <a:lnTo>
                    <a:pt x="108766" y="1924"/>
                  </a:lnTo>
                  <a:lnTo>
                    <a:pt x="93078" y="0"/>
                  </a:lnTo>
                  <a:close/>
                </a:path>
              </a:pathLst>
            </a:custGeom>
            <a:solidFill>
              <a:srgbClr val="E9DB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985540" y="3384604"/>
              <a:ext cx="205104" cy="675005"/>
            </a:xfrm>
            <a:custGeom>
              <a:avLst/>
              <a:gdLst/>
              <a:ahLst/>
              <a:cxnLst/>
              <a:rect l="l" t="t" r="r" b="b"/>
              <a:pathLst>
                <a:path w="205104" h="675004">
                  <a:moveTo>
                    <a:pt x="158978" y="0"/>
                  </a:moveTo>
                  <a:lnTo>
                    <a:pt x="0" y="653440"/>
                  </a:lnTo>
                  <a:lnTo>
                    <a:pt x="27720" y="659819"/>
                  </a:lnTo>
                  <a:lnTo>
                    <a:pt x="55587" y="665503"/>
                  </a:lnTo>
                  <a:lnTo>
                    <a:pt x="83589" y="670490"/>
                  </a:lnTo>
                  <a:lnTo>
                    <a:pt x="111709" y="674776"/>
                  </a:lnTo>
                  <a:lnTo>
                    <a:pt x="204787" y="8750"/>
                  </a:lnTo>
                  <a:lnTo>
                    <a:pt x="193256" y="6995"/>
                  </a:lnTo>
                  <a:lnTo>
                    <a:pt x="181773" y="4951"/>
                  </a:lnTo>
                  <a:lnTo>
                    <a:pt x="170345" y="2619"/>
                  </a:lnTo>
                  <a:lnTo>
                    <a:pt x="158978" y="0"/>
                  </a:lnTo>
                  <a:close/>
                </a:path>
              </a:pathLst>
            </a:custGeom>
            <a:solidFill>
              <a:srgbClr val="EEE8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902777" y="3374976"/>
              <a:ext cx="241935" cy="663575"/>
            </a:xfrm>
            <a:custGeom>
              <a:avLst/>
              <a:gdLst/>
              <a:ahLst/>
              <a:cxnLst/>
              <a:rect l="l" t="t" r="r" b="b"/>
              <a:pathLst>
                <a:path w="241934" h="663575">
                  <a:moveTo>
                    <a:pt x="207810" y="0"/>
                  </a:moveTo>
                  <a:lnTo>
                    <a:pt x="0" y="639584"/>
                  </a:lnTo>
                  <a:lnTo>
                    <a:pt x="20520" y="646039"/>
                  </a:lnTo>
                  <a:lnTo>
                    <a:pt x="41159" y="652106"/>
                  </a:lnTo>
                  <a:lnTo>
                    <a:pt x="61909" y="657783"/>
                  </a:lnTo>
                  <a:lnTo>
                    <a:pt x="82765" y="663066"/>
                  </a:lnTo>
                  <a:lnTo>
                    <a:pt x="241744" y="9626"/>
                  </a:lnTo>
                  <a:lnTo>
                    <a:pt x="224686" y="5137"/>
                  </a:lnTo>
                  <a:lnTo>
                    <a:pt x="207810" y="0"/>
                  </a:lnTo>
                  <a:close/>
                </a:path>
              </a:pathLst>
            </a:custGeom>
            <a:solidFill>
              <a:srgbClr val="7655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545362" y="2105399"/>
              <a:ext cx="63500" cy="76200"/>
            </a:xfrm>
            <a:custGeom>
              <a:avLst/>
              <a:gdLst/>
              <a:ahLst/>
              <a:cxnLst/>
              <a:rect l="l" t="t" r="r" b="b"/>
              <a:pathLst>
                <a:path w="63500" h="76200">
                  <a:moveTo>
                    <a:pt x="0" y="75844"/>
                  </a:moveTo>
                  <a:lnTo>
                    <a:pt x="6350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7369092" y="3463711"/>
            <a:ext cx="3244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17%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121766" y="2239414"/>
            <a:ext cx="414655" cy="7810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550"/>
              </a:spcBef>
            </a:pPr>
            <a:r>
              <a:rPr sz="1100" spc="-5" dirty="0">
                <a:latin typeface="Mulish"/>
                <a:cs typeface="Mulish"/>
              </a:rPr>
              <a:t>4%</a:t>
            </a:r>
            <a:endParaRPr sz="1100">
              <a:latin typeface="Mulish"/>
              <a:cs typeface="Mulish"/>
            </a:endParaRPr>
          </a:p>
          <a:p>
            <a:pPr marL="80645">
              <a:lnSpc>
                <a:spcPct val="100000"/>
              </a:lnSpc>
              <a:spcBef>
                <a:spcPts val="455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4%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55958" y="1944557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446871" y="1898288"/>
            <a:ext cx="3244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21%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026911" y="2608442"/>
            <a:ext cx="3244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10%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101783" y="3072811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6%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973072" y="3355330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4%</a:t>
            </a:r>
            <a:endParaRPr sz="1100">
              <a:latin typeface="Mulish"/>
              <a:cs typeface="Mulish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7124701" y="2157412"/>
            <a:ext cx="1617980" cy="1809750"/>
            <a:chOff x="7124701" y="2157412"/>
            <a:chExt cx="1617980" cy="1809750"/>
          </a:xfrm>
        </p:grpSpPr>
        <p:sp>
          <p:nvSpPr>
            <p:cNvPr id="63" name="object 63"/>
            <p:cNvSpPr/>
            <p:nvPr/>
          </p:nvSpPr>
          <p:spPr>
            <a:xfrm>
              <a:off x="7132639" y="3011488"/>
              <a:ext cx="662305" cy="117475"/>
            </a:xfrm>
            <a:custGeom>
              <a:avLst/>
              <a:gdLst/>
              <a:ahLst/>
              <a:cxnLst/>
              <a:rect l="l" t="t" r="r" b="b"/>
              <a:pathLst>
                <a:path w="662304" h="117475">
                  <a:moveTo>
                    <a:pt x="661987" y="0"/>
                  </a:moveTo>
                  <a:lnTo>
                    <a:pt x="0" y="117475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134226" y="2722563"/>
              <a:ext cx="662305" cy="122555"/>
            </a:xfrm>
            <a:custGeom>
              <a:avLst/>
              <a:gdLst/>
              <a:ahLst/>
              <a:cxnLst/>
              <a:rect l="l" t="t" r="r" b="b"/>
              <a:pathLst>
                <a:path w="662304" h="122555">
                  <a:moveTo>
                    <a:pt x="661987" y="122237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227889" y="2436813"/>
              <a:ext cx="606425" cy="292100"/>
            </a:xfrm>
            <a:custGeom>
              <a:avLst/>
              <a:gdLst/>
              <a:ahLst/>
              <a:cxnLst/>
              <a:rect l="l" t="t" r="r" b="b"/>
              <a:pathLst>
                <a:path w="606425" h="292100">
                  <a:moveTo>
                    <a:pt x="606425" y="29210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453439" y="3352799"/>
              <a:ext cx="284480" cy="609600"/>
            </a:xfrm>
            <a:custGeom>
              <a:avLst/>
              <a:gdLst/>
              <a:ahLst/>
              <a:cxnLst/>
              <a:rect l="l" t="t" r="r" b="b"/>
              <a:pathLst>
                <a:path w="284479" h="609600">
                  <a:moveTo>
                    <a:pt x="0" y="0"/>
                  </a:moveTo>
                  <a:lnTo>
                    <a:pt x="284162" y="609600"/>
                  </a:lnTo>
                </a:path>
              </a:pathLst>
            </a:custGeom>
            <a:ln w="9525">
              <a:solidFill>
                <a:srgbClr val="EEE8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421562" y="2157412"/>
              <a:ext cx="255904" cy="151130"/>
            </a:xfrm>
            <a:custGeom>
              <a:avLst/>
              <a:gdLst/>
              <a:ahLst/>
              <a:cxnLst/>
              <a:rect l="l" t="t" r="r" b="b"/>
              <a:pathLst>
                <a:path w="255904" h="151130">
                  <a:moveTo>
                    <a:pt x="255587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55587" y="150812"/>
                  </a:lnTo>
                  <a:lnTo>
                    <a:pt x="255587" y="0"/>
                  </a:lnTo>
                  <a:close/>
                </a:path>
              </a:pathLst>
            </a:custGeom>
            <a:solidFill>
              <a:srgbClr val="E9DB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7430261" y="2121821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3%</a:t>
            </a:r>
            <a:endParaRPr sz="1100">
              <a:latin typeface="Mulish"/>
              <a:cs typeface="Mulish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8488362" y="3575049"/>
            <a:ext cx="579755" cy="381000"/>
            <a:chOff x="8488362" y="3575049"/>
            <a:chExt cx="579755" cy="381000"/>
          </a:xfrm>
        </p:grpSpPr>
        <p:sp>
          <p:nvSpPr>
            <p:cNvPr id="70" name="object 70"/>
            <p:cNvSpPr/>
            <p:nvPr/>
          </p:nvSpPr>
          <p:spPr>
            <a:xfrm>
              <a:off x="8812212" y="3575049"/>
              <a:ext cx="255904" cy="151130"/>
            </a:xfrm>
            <a:custGeom>
              <a:avLst/>
              <a:gdLst/>
              <a:ahLst/>
              <a:cxnLst/>
              <a:rect l="l" t="t" r="r" b="b"/>
              <a:pathLst>
                <a:path w="255904" h="151129">
                  <a:moveTo>
                    <a:pt x="255587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0" y="150812"/>
                  </a:lnTo>
                  <a:lnTo>
                    <a:pt x="255587" y="150812"/>
                  </a:lnTo>
                  <a:lnTo>
                    <a:pt x="255587" y="19050"/>
                  </a:lnTo>
                  <a:lnTo>
                    <a:pt x="255587" y="0"/>
                  </a:lnTo>
                  <a:close/>
                </a:path>
              </a:pathLst>
            </a:custGeom>
            <a:solidFill>
              <a:srgbClr val="F8F3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577262" y="3594099"/>
              <a:ext cx="255904" cy="151130"/>
            </a:xfrm>
            <a:custGeom>
              <a:avLst/>
              <a:gdLst/>
              <a:ahLst/>
              <a:cxnLst/>
              <a:rect l="l" t="t" r="r" b="b"/>
              <a:pathLst>
                <a:path w="255904" h="151129">
                  <a:moveTo>
                    <a:pt x="255587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55587" y="150812"/>
                  </a:lnTo>
                  <a:lnTo>
                    <a:pt x="255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488362" y="3805237"/>
              <a:ext cx="255904" cy="151130"/>
            </a:xfrm>
            <a:custGeom>
              <a:avLst/>
              <a:gdLst/>
              <a:ahLst/>
              <a:cxnLst/>
              <a:rect l="l" t="t" r="r" b="b"/>
              <a:pathLst>
                <a:path w="255904" h="151129">
                  <a:moveTo>
                    <a:pt x="255587" y="0"/>
                  </a:moveTo>
                  <a:lnTo>
                    <a:pt x="0" y="0"/>
                  </a:lnTo>
                  <a:lnTo>
                    <a:pt x="0" y="150812"/>
                  </a:lnTo>
                  <a:lnTo>
                    <a:pt x="255587" y="150812"/>
                  </a:lnTo>
                  <a:lnTo>
                    <a:pt x="255587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8497061" y="3769646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8297862" y="3654424"/>
            <a:ext cx="255904" cy="151130"/>
          </a:xfrm>
          <a:custGeom>
            <a:avLst/>
            <a:gdLst/>
            <a:ahLst/>
            <a:cxnLst/>
            <a:rect l="l" t="t" r="r" b="b"/>
            <a:pathLst>
              <a:path w="255904" h="151129">
                <a:moveTo>
                  <a:pt x="255587" y="0"/>
                </a:moveTo>
                <a:lnTo>
                  <a:pt x="0" y="0"/>
                </a:lnTo>
                <a:lnTo>
                  <a:pt x="0" y="150812"/>
                </a:lnTo>
                <a:lnTo>
                  <a:pt x="255587" y="150812"/>
                </a:lnTo>
                <a:lnTo>
                  <a:pt x="255587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8281161" y="3539457"/>
            <a:ext cx="8058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650" spc="-7" baseline="-32828" dirty="0">
                <a:latin typeface="Mulish"/>
                <a:cs typeface="Mulish"/>
              </a:rPr>
              <a:t>2</a:t>
            </a:r>
            <a:r>
              <a:rPr sz="1650" baseline="-32828" dirty="0">
                <a:latin typeface="Mulish"/>
                <a:cs typeface="Mulish"/>
              </a:rPr>
              <a:t>% </a:t>
            </a:r>
            <a:r>
              <a:rPr sz="1650" spc="-104" baseline="-32828" dirty="0">
                <a:latin typeface="Mulish"/>
                <a:cs typeface="Mulish"/>
              </a:rPr>
              <a:t> </a:t>
            </a:r>
            <a:r>
              <a:rPr sz="1650" spc="-7" baseline="-7575" dirty="0">
                <a:latin typeface="Mulish"/>
                <a:cs typeface="Mulish"/>
              </a:rPr>
              <a:t>3</a:t>
            </a:r>
            <a:r>
              <a:rPr sz="1650" baseline="-7575" dirty="0">
                <a:latin typeface="Mulish"/>
                <a:cs typeface="Mulish"/>
              </a:rPr>
              <a:t>%</a:t>
            </a:r>
            <a:r>
              <a:rPr sz="1650" spc="-202" baseline="-7575" dirty="0">
                <a:latin typeface="Mulish"/>
                <a:cs typeface="Mulish"/>
              </a:rPr>
              <a:t> </a:t>
            </a:r>
            <a:r>
              <a:rPr sz="1100" spc="-5" dirty="0">
                <a:latin typeface="Mulish"/>
                <a:cs typeface="Mulish"/>
              </a:rPr>
              <a:t>3%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8199437" y="3892549"/>
            <a:ext cx="255904" cy="151130"/>
          </a:xfrm>
          <a:custGeom>
            <a:avLst/>
            <a:gdLst/>
            <a:ahLst/>
            <a:cxnLst/>
            <a:rect l="l" t="t" r="r" b="b"/>
            <a:pathLst>
              <a:path w="255904" h="151129">
                <a:moveTo>
                  <a:pt x="255587" y="0"/>
                </a:moveTo>
                <a:lnTo>
                  <a:pt x="0" y="0"/>
                </a:lnTo>
                <a:lnTo>
                  <a:pt x="0" y="150812"/>
                </a:lnTo>
                <a:lnTo>
                  <a:pt x="255587" y="150812"/>
                </a:lnTo>
                <a:lnTo>
                  <a:pt x="2555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8199437" y="3856957"/>
            <a:ext cx="25590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Mulish"/>
                <a:cs typeface="Mulish"/>
              </a:rPr>
              <a:t>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8085137" y="3503612"/>
            <a:ext cx="255904" cy="151130"/>
          </a:xfrm>
          <a:custGeom>
            <a:avLst/>
            <a:gdLst/>
            <a:ahLst/>
            <a:cxnLst/>
            <a:rect l="l" t="t" r="r" b="b"/>
            <a:pathLst>
              <a:path w="255904" h="151129">
                <a:moveTo>
                  <a:pt x="255587" y="0"/>
                </a:moveTo>
                <a:lnTo>
                  <a:pt x="0" y="0"/>
                </a:lnTo>
                <a:lnTo>
                  <a:pt x="0" y="150812"/>
                </a:lnTo>
                <a:lnTo>
                  <a:pt x="255587" y="150812"/>
                </a:lnTo>
                <a:lnTo>
                  <a:pt x="255587" y="0"/>
                </a:lnTo>
                <a:close/>
              </a:path>
            </a:pathLst>
          </a:custGeom>
          <a:solidFill>
            <a:srgbClr val="E9DB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8093838" y="3468021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7939087" y="3867149"/>
            <a:ext cx="255904" cy="151130"/>
          </a:xfrm>
          <a:custGeom>
            <a:avLst/>
            <a:gdLst/>
            <a:ahLst/>
            <a:cxnLst/>
            <a:rect l="l" t="t" r="r" b="b"/>
            <a:pathLst>
              <a:path w="255904" h="151129">
                <a:moveTo>
                  <a:pt x="255587" y="0"/>
                </a:moveTo>
                <a:lnTo>
                  <a:pt x="0" y="0"/>
                </a:lnTo>
                <a:lnTo>
                  <a:pt x="0" y="150812"/>
                </a:lnTo>
                <a:lnTo>
                  <a:pt x="255587" y="150812"/>
                </a:lnTo>
                <a:lnTo>
                  <a:pt x="255587" y="0"/>
                </a:lnTo>
                <a:close/>
              </a:path>
            </a:pathLst>
          </a:custGeom>
          <a:solidFill>
            <a:srgbClr val="EEE8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7939087" y="3831557"/>
            <a:ext cx="25590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2%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7888287" y="3716337"/>
            <a:ext cx="255904" cy="151130"/>
          </a:xfrm>
          <a:custGeom>
            <a:avLst/>
            <a:gdLst/>
            <a:ahLst/>
            <a:cxnLst/>
            <a:rect l="l" t="t" r="r" b="b"/>
            <a:pathLst>
              <a:path w="255904" h="151129">
                <a:moveTo>
                  <a:pt x="255587" y="0"/>
                </a:moveTo>
                <a:lnTo>
                  <a:pt x="0" y="0"/>
                </a:lnTo>
                <a:lnTo>
                  <a:pt x="0" y="150812"/>
                </a:lnTo>
                <a:lnTo>
                  <a:pt x="255587" y="150812"/>
                </a:lnTo>
                <a:lnTo>
                  <a:pt x="255587" y="0"/>
                </a:lnTo>
                <a:close/>
              </a:path>
            </a:pathLst>
          </a:custGeom>
          <a:solidFill>
            <a:srgbClr val="765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7896986" y="3680746"/>
            <a:ext cx="2406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Mulish"/>
                <a:cs typeface="Mulish"/>
              </a:rPr>
              <a:t>1%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8636000" y="62245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65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6846887" y="44719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6846887" y="62245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C170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846887" y="46910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65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8" name="object 88"/>
          <p:cNvGrpSpPr/>
          <p:nvPr/>
        </p:nvGrpSpPr>
        <p:grpSpPr>
          <a:xfrm>
            <a:off x="6842125" y="5562599"/>
            <a:ext cx="206375" cy="157480"/>
            <a:chOff x="6842125" y="5562599"/>
            <a:chExt cx="206375" cy="157480"/>
          </a:xfrm>
        </p:grpSpPr>
        <p:sp>
          <p:nvSpPr>
            <p:cNvPr id="89" name="object 89"/>
            <p:cNvSpPr/>
            <p:nvPr/>
          </p:nvSpPr>
          <p:spPr>
            <a:xfrm>
              <a:off x="6846887" y="5567362"/>
              <a:ext cx="196850" cy="147955"/>
            </a:xfrm>
            <a:custGeom>
              <a:avLst/>
              <a:gdLst/>
              <a:ahLst/>
              <a:cxnLst/>
              <a:rect l="l" t="t" r="r" b="b"/>
              <a:pathLst>
                <a:path w="196850" h="147954">
                  <a:moveTo>
                    <a:pt x="196850" y="0"/>
                  </a:moveTo>
                  <a:lnTo>
                    <a:pt x="0" y="0"/>
                  </a:lnTo>
                  <a:lnTo>
                    <a:pt x="0" y="147637"/>
                  </a:lnTo>
                  <a:lnTo>
                    <a:pt x="196850" y="147637"/>
                  </a:lnTo>
                  <a:lnTo>
                    <a:pt x="196850" y="0"/>
                  </a:lnTo>
                  <a:close/>
                </a:path>
              </a:pathLst>
            </a:custGeom>
            <a:solidFill>
              <a:srgbClr val="4810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846887" y="5567362"/>
              <a:ext cx="196850" cy="147955"/>
            </a:xfrm>
            <a:custGeom>
              <a:avLst/>
              <a:gdLst/>
              <a:ahLst/>
              <a:cxnLst/>
              <a:rect l="l" t="t" r="r" b="b"/>
              <a:pathLst>
                <a:path w="196850" h="147954">
                  <a:moveTo>
                    <a:pt x="0" y="0"/>
                  </a:moveTo>
                  <a:lnTo>
                    <a:pt x="196850" y="0"/>
                  </a:lnTo>
                  <a:lnTo>
                    <a:pt x="196850" y="147637"/>
                  </a:lnTo>
                  <a:lnTo>
                    <a:pt x="0" y="1476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/>
          <p:nvPr/>
        </p:nvSpPr>
        <p:spPr>
          <a:xfrm>
            <a:off x="6846887" y="491013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384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46887" y="60055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AC49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846887" y="51292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B69F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846887" y="578643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791C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846887" y="53482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E9DB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636000" y="44719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E4C3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636000" y="46910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F8F3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636000" y="491013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0" y="0"/>
                </a:moveTo>
                <a:lnTo>
                  <a:pt x="196850" y="0"/>
                </a:lnTo>
                <a:lnTo>
                  <a:pt x="196850" y="147637"/>
                </a:lnTo>
                <a:lnTo>
                  <a:pt x="0" y="14763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EE8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636000" y="51292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636000" y="534828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636000" y="556736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636000" y="5786437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E9DB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636000" y="6005512"/>
            <a:ext cx="196850" cy="147955"/>
          </a:xfrm>
          <a:custGeom>
            <a:avLst/>
            <a:gdLst/>
            <a:ahLst/>
            <a:cxnLst/>
            <a:rect l="l" t="t" r="r" b="b"/>
            <a:pathLst>
              <a:path w="196850" h="147954">
                <a:moveTo>
                  <a:pt x="196850" y="0"/>
                </a:moveTo>
                <a:lnTo>
                  <a:pt x="0" y="0"/>
                </a:lnTo>
                <a:lnTo>
                  <a:pt x="0" y="147637"/>
                </a:lnTo>
                <a:lnTo>
                  <a:pt x="196850" y="147637"/>
                </a:lnTo>
                <a:lnTo>
                  <a:pt x="196850" y="0"/>
                </a:lnTo>
                <a:close/>
              </a:path>
            </a:pathLst>
          </a:custGeom>
          <a:solidFill>
            <a:srgbClr val="EEE8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582574" y="7505510"/>
            <a:ext cx="17856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B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a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c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o</a:t>
            </a:r>
            <a:r>
              <a:rPr sz="800" spc="13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P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i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n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·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Q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2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6</a:t>
            </a:r>
            <a:r>
              <a:rPr sz="800" spc="12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R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e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u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l</a:t>
            </a:r>
            <a:r>
              <a:rPr sz="800" spc="-40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t</a:t>
            </a:r>
            <a:r>
              <a:rPr sz="800" spc="-45" dirty="0">
                <a:solidFill>
                  <a:srgbClr val="B4ABA1"/>
                </a:solidFill>
                <a:latin typeface="Mulish"/>
                <a:cs typeface="Mulish"/>
              </a:rPr>
              <a:t> </a:t>
            </a:r>
            <a:r>
              <a:rPr sz="800" dirty="0">
                <a:solidFill>
                  <a:srgbClr val="B4ABA1"/>
                </a:solidFill>
                <a:latin typeface="Mulish"/>
                <a:cs typeface="Mulish"/>
              </a:rPr>
              <a:t>s</a:t>
            </a:r>
            <a:endParaRPr sz="800">
              <a:latin typeface="Mulish"/>
              <a:cs typeface="Mulish"/>
            </a:endParaRPr>
          </a:p>
        </p:txBody>
      </p:sp>
      <p:sp>
        <p:nvSpPr>
          <p:cNvPr id="105" name="object 105"/>
          <p:cNvSpPr txBox="1">
            <a:spLocks noGrp="1"/>
          </p:cNvSpPr>
          <p:nvPr>
            <p:ph type="title"/>
          </p:nvPr>
        </p:nvSpPr>
        <p:spPr>
          <a:xfrm>
            <a:off x="554227" y="278258"/>
            <a:ext cx="1901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W</a:t>
            </a:r>
            <a:r>
              <a:rPr sz="1800" b="1" i="0" spc="190" dirty="0">
                <a:solidFill>
                  <a:srgbClr val="491018"/>
                </a:solidFill>
                <a:latin typeface="Mulish" pitchFamily="2" charset="0"/>
                <a:cs typeface="Century Gothic"/>
              </a:rPr>
              <a:t>HOLESALE</a:t>
            </a:r>
            <a:endParaRPr sz="1800" spc="190" dirty="0">
              <a:latin typeface="Mulish" pitchFamily="2" charset="0"/>
              <a:cs typeface="Century Gothic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554227" y="672412"/>
            <a:ext cx="2785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R$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7.1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billion,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with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dirty="0">
                <a:solidFill>
                  <a:srgbClr val="781B29"/>
                </a:solidFill>
                <a:latin typeface="Mulish"/>
                <a:cs typeface="Mulish"/>
              </a:rPr>
              <a:t>~91%</a:t>
            </a:r>
            <a:r>
              <a:rPr sz="1200" spc="5" dirty="0">
                <a:solidFill>
                  <a:srgbClr val="781B29"/>
                </a:solidFill>
                <a:latin typeface="Mulish"/>
                <a:cs typeface="Mulish"/>
              </a:rPr>
              <a:t> </a:t>
            </a:r>
            <a:r>
              <a:rPr sz="1200" spc="-5" dirty="0">
                <a:solidFill>
                  <a:srgbClr val="781B29"/>
                </a:solidFill>
                <a:latin typeface="Mulish"/>
                <a:cs typeface="Mulish"/>
              </a:rPr>
              <a:t>collateralized.</a:t>
            </a:r>
            <a:endParaRPr sz="1200">
              <a:latin typeface="Mulish"/>
              <a:cs typeface="Mulish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548284" y="1171166"/>
            <a:ext cx="32346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0000" algn="l"/>
                <a:tab pos="2446020" algn="l"/>
                <a:tab pos="2625725" algn="l"/>
                <a:tab pos="2978785" algn="l"/>
              </a:tabLst>
            </a:pPr>
            <a:r>
              <a:rPr sz="1000" b="1" spc="204" dirty="0">
                <a:latin typeface="Century Gothic"/>
                <a:cs typeface="Century Gothic"/>
              </a:rPr>
              <a:t>W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80" dirty="0">
                <a:latin typeface="Century Gothic"/>
                <a:cs typeface="Century Gothic"/>
              </a:rPr>
              <a:t>H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65" dirty="0">
                <a:latin typeface="Century Gothic"/>
                <a:cs typeface="Century Gothic"/>
              </a:rPr>
              <a:t>E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spc="35" dirty="0">
                <a:latin typeface="Century Gothic"/>
                <a:cs typeface="Century Gothic"/>
              </a:rPr>
              <a:t>$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50" dirty="0">
                <a:latin typeface="Century Gothic"/>
                <a:cs typeface="Century Gothic"/>
              </a:rPr>
              <a:t>M</a:t>
            </a:r>
            <a:r>
              <a:rPr sz="1000" b="1" spc="2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834853" y="1171166"/>
            <a:ext cx="35909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32485" algn="l"/>
                <a:tab pos="2248535" algn="l"/>
                <a:tab pos="2418080" algn="l"/>
                <a:tab pos="2677160" algn="l"/>
                <a:tab pos="3021965" algn="l"/>
              </a:tabLst>
            </a:pPr>
            <a:r>
              <a:rPr sz="1000" b="1" spc="100" dirty="0">
                <a:latin typeface="Century Gothic"/>
                <a:cs typeface="Century Gothic"/>
              </a:rPr>
              <a:t>S </a:t>
            </a:r>
            <a:r>
              <a:rPr sz="1000" b="1" spc="65" dirty="0">
                <a:latin typeface="Century Gothic"/>
                <a:cs typeface="Century Gothic"/>
              </a:rPr>
              <a:t>E </a:t>
            </a:r>
            <a:r>
              <a:rPr sz="1000" b="1" spc="-100" dirty="0">
                <a:latin typeface="Century Gothic"/>
                <a:cs typeface="Century Gothic"/>
              </a:rPr>
              <a:t>C </a:t>
            </a:r>
            <a:r>
              <a:rPr sz="1000" b="1" spc="180" dirty="0">
                <a:latin typeface="Century Gothic"/>
                <a:cs typeface="Century Gothic"/>
              </a:rPr>
              <a:t>T </a:t>
            </a:r>
            <a:r>
              <a:rPr sz="1000" b="1" spc="-75" dirty="0">
                <a:latin typeface="Century Gothic"/>
                <a:cs typeface="Century Gothic"/>
              </a:rPr>
              <a:t>O </a:t>
            </a:r>
            <a:r>
              <a:rPr sz="1000" b="1" spc="105" dirty="0">
                <a:latin typeface="Century Gothic"/>
                <a:cs typeface="Century Gothic"/>
              </a:rPr>
              <a:t>R	</a:t>
            </a:r>
            <a:r>
              <a:rPr sz="1000" b="1" spc="40" dirty="0">
                <a:latin typeface="Century Gothic"/>
                <a:cs typeface="Century Gothic"/>
              </a:rPr>
              <a:t>D </a:t>
            </a:r>
            <a:r>
              <a:rPr sz="1000" b="1" spc="-25" dirty="0">
                <a:latin typeface="Century Gothic"/>
                <a:cs typeface="Century Gothic"/>
              </a:rPr>
              <a:t>I </a:t>
            </a:r>
            <a:r>
              <a:rPr sz="1000" b="1" spc="100" dirty="0">
                <a:latin typeface="Century Gothic"/>
                <a:cs typeface="Century Gothic"/>
              </a:rPr>
              <a:t>S </a:t>
            </a:r>
            <a:r>
              <a:rPr sz="1000" b="1" spc="180" dirty="0">
                <a:latin typeface="Century Gothic"/>
                <a:cs typeface="Century Gothic"/>
              </a:rPr>
              <a:t>T </a:t>
            </a:r>
            <a:r>
              <a:rPr sz="1000" b="1" spc="105" dirty="0">
                <a:latin typeface="Century Gothic"/>
                <a:cs typeface="Century Gothic"/>
              </a:rPr>
              <a:t>R </a:t>
            </a:r>
            <a:r>
              <a:rPr sz="1000" b="1" spc="-25" dirty="0">
                <a:latin typeface="Century Gothic"/>
                <a:cs typeface="Century Gothic"/>
              </a:rPr>
              <a:t>I </a:t>
            </a:r>
            <a:r>
              <a:rPr sz="1000" b="1" spc="95" dirty="0">
                <a:latin typeface="Century Gothic"/>
                <a:cs typeface="Century Gothic"/>
              </a:rPr>
              <a:t>B </a:t>
            </a:r>
            <a:r>
              <a:rPr sz="1000" b="1" spc="85" dirty="0">
                <a:latin typeface="Century Gothic"/>
                <a:cs typeface="Century Gothic"/>
              </a:rPr>
              <a:t>U </a:t>
            </a:r>
            <a:r>
              <a:rPr sz="1000" b="1" spc="180" dirty="0">
                <a:latin typeface="Century Gothic"/>
                <a:cs typeface="Century Gothic"/>
              </a:rPr>
              <a:t>T </a:t>
            </a:r>
            <a:r>
              <a:rPr sz="1000" b="1" spc="-25" dirty="0">
                <a:latin typeface="Century Gothic"/>
                <a:cs typeface="Century Gothic"/>
              </a:rPr>
              <a:t>I </a:t>
            </a:r>
            <a:r>
              <a:rPr sz="1000" b="1" spc="-75" dirty="0">
                <a:latin typeface="Century Gothic"/>
                <a:cs typeface="Century Gothic"/>
              </a:rPr>
              <a:t>O </a:t>
            </a:r>
            <a:r>
              <a:rPr sz="1000" b="1" dirty="0">
                <a:latin typeface="Century Gothic"/>
                <a:cs typeface="Century Gothic"/>
              </a:rPr>
              <a:t>N	</a:t>
            </a:r>
            <a:r>
              <a:rPr sz="1000" b="1" spc="-105" dirty="0">
                <a:latin typeface="Century Gothic"/>
                <a:cs typeface="Century Gothic"/>
              </a:rPr>
              <a:t>·	</a:t>
            </a:r>
            <a:r>
              <a:rPr sz="1000" b="1" spc="70" dirty="0">
                <a:latin typeface="Century Gothic"/>
                <a:cs typeface="Century Gothic"/>
              </a:rPr>
              <a:t>%	</a:t>
            </a:r>
            <a:r>
              <a:rPr sz="1000" b="1" spc="-75" dirty="0">
                <a:latin typeface="Century Gothic"/>
                <a:cs typeface="Century Gothic"/>
              </a:rPr>
              <a:t>O </a:t>
            </a:r>
            <a:r>
              <a:rPr sz="1000" b="1" spc="75" dirty="0">
                <a:latin typeface="Century Gothic"/>
                <a:cs typeface="Century Gothic"/>
              </a:rPr>
              <a:t>F	</a:t>
            </a:r>
            <a:r>
              <a:rPr sz="1000" b="1" spc="180" dirty="0">
                <a:latin typeface="Century Gothic"/>
                <a:cs typeface="Century Gothic"/>
              </a:rPr>
              <a:t>T </a:t>
            </a:r>
            <a:r>
              <a:rPr sz="1000" b="1" spc="-75" dirty="0">
                <a:latin typeface="Century Gothic"/>
                <a:cs typeface="Century Gothic"/>
              </a:rPr>
              <a:t>O </a:t>
            </a:r>
            <a:r>
              <a:rPr sz="1000" b="1" spc="180" dirty="0">
                <a:latin typeface="Century Gothic"/>
                <a:cs typeface="Century Gothic"/>
              </a:rPr>
              <a:t>T </a:t>
            </a:r>
            <a:r>
              <a:rPr sz="1000" b="1" spc="-10" dirty="0">
                <a:latin typeface="Century Gothic"/>
                <a:cs typeface="Century Gothic"/>
              </a:rPr>
              <a:t>A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548284" y="4522037"/>
            <a:ext cx="40487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7320" algn="l"/>
                <a:tab pos="1752600" algn="l"/>
                <a:tab pos="2717800" algn="l"/>
                <a:tab pos="2884805" algn="l"/>
                <a:tab pos="3141345" algn="l"/>
                <a:tab pos="3482975" algn="l"/>
              </a:tabLst>
            </a:pP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S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95" dirty="0">
                <a:latin typeface="Century Gothic"/>
                <a:cs typeface="Century Gothic"/>
              </a:rPr>
              <a:t>B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5" dirty="0">
                <a:latin typeface="Century Gothic"/>
                <a:cs typeface="Century Gothic"/>
              </a:rPr>
              <a:t>I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dirty="0">
                <a:latin typeface="Century Gothic"/>
                <a:cs typeface="Century Gothic"/>
              </a:rPr>
              <a:t>N	</a:t>
            </a:r>
            <a:r>
              <a:rPr sz="1000" b="1" spc="95" dirty="0">
                <a:latin typeface="Century Gothic"/>
                <a:cs typeface="Century Gothic"/>
              </a:rPr>
              <a:t>B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20" dirty="0">
                <a:latin typeface="Century Gothic"/>
                <a:cs typeface="Century Gothic"/>
              </a:rPr>
              <a:t>Y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85" dirty="0">
                <a:latin typeface="Century Gothic"/>
                <a:cs typeface="Century Gothic"/>
              </a:rPr>
              <a:t>P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5" dirty="0">
                <a:latin typeface="Century Gothic"/>
                <a:cs typeface="Century Gothic"/>
              </a:rPr>
              <a:t>R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40" dirty="0">
                <a:latin typeface="Century Gothic"/>
                <a:cs typeface="Century Gothic"/>
              </a:rPr>
              <a:t>D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85" dirty="0">
                <a:latin typeface="Century Gothic"/>
                <a:cs typeface="Century Gothic"/>
              </a:rPr>
              <a:t>U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100" dirty="0">
                <a:latin typeface="Century Gothic"/>
                <a:cs typeface="Century Gothic"/>
              </a:rPr>
              <a:t>C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105" dirty="0">
                <a:latin typeface="Century Gothic"/>
                <a:cs typeface="Century Gothic"/>
              </a:rPr>
              <a:t>·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70" dirty="0">
                <a:latin typeface="Century Gothic"/>
                <a:cs typeface="Century Gothic"/>
              </a:rPr>
              <a:t>%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75" dirty="0">
                <a:latin typeface="Century Gothic"/>
                <a:cs typeface="Century Gothic"/>
              </a:rPr>
              <a:t>F</a:t>
            </a:r>
            <a:r>
              <a:rPr sz="1000" b="1" dirty="0">
                <a:latin typeface="Century Gothic"/>
                <a:cs typeface="Century Gothic"/>
              </a:rPr>
              <a:t>	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75" dirty="0">
                <a:latin typeface="Century Gothic"/>
                <a:cs typeface="Century Gothic"/>
              </a:rPr>
              <a:t>O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80" dirty="0">
                <a:latin typeface="Century Gothic"/>
                <a:cs typeface="Century Gothic"/>
              </a:rPr>
              <a:t>T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-10" dirty="0">
                <a:latin typeface="Century Gothic"/>
                <a:cs typeface="Century Gothic"/>
              </a:rPr>
              <a:t>A</a:t>
            </a:r>
            <a:r>
              <a:rPr sz="1000" b="1" spc="-5" dirty="0">
                <a:latin typeface="Century Gothic"/>
                <a:cs typeface="Century Gothic"/>
              </a:rPr>
              <a:t> </a:t>
            </a:r>
            <a:r>
              <a:rPr sz="1000" b="1" spc="100" dirty="0">
                <a:latin typeface="Century Gothic"/>
                <a:cs typeface="Century Gothic"/>
              </a:rPr>
              <a:t>L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738281" y="2421097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5,825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464418" y="2305986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6,466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2190556" y="2183304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7,139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916693" y="2231255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6,872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3642830" y="2186388"/>
            <a:ext cx="3943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7,122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709398" y="3690259"/>
            <a:ext cx="462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Jun-25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434975" y="3690259"/>
            <a:ext cx="501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Sep-25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2143025" y="3690259"/>
            <a:ext cx="5041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Dec-25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2855842" y="3690259"/>
            <a:ext cx="5092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Mar-26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3614648" y="3690259"/>
            <a:ext cx="46291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Mulish"/>
                <a:cs typeface="Mulish"/>
              </a:rPr>
              <a:t>Jun-26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4685525" y="2791993"/>
            <a:ext cx="1508760" cy="936625"/>
          </a:xfrm>
          <a:prstGeom prst="rect">
            <a:avLst/>
          </a:prstGeom>
          <a:solidFill>
            <a:srgbClr val="F4EDE6"/>
          </a:solidFill>
        </p:spPr>
        <p:txBody>
          <a:bodyPr vert="horz" wrap="square" lIns="0" tIns="7239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70"/>
              </a:spcBef>
            </a:pPr>
            <a:r>
              <a:rPr sz="1000" b="1" spc="110" dirty="0">
                <a:latin typeface="Century Gothic"/>
                <a:cs typeface="Century Gothic"/>
              </a:rPr>
              <a:t>AVERAGE</a:t>
            </a:r>
            <a:r>
              <a:rPr sz="1000" b="1" spc="265" dirty="0">
                <a:latin typeface="Century Gothic"/>
                <a:cs typeface="Century Gothic"/>
              </a:rPr>
              <a:t> </a:t>
            </a:r>
            <a:r>
              <a:rPr sz="1000" b="1" spc="145" dirty="0">
                <a:latin typeface="Century Gothic"/>
                <a:cs typeface="Century Gothic"/>
              </a:rPr>
              <a:t>TICKET</a:t>
            </a:r>
            <a:endParaRPr sz="1000">
              <a:latin typeface="Century Gothic"/>
              <a:cs typeface="Century Gothic"/>
            </a:endParaRPr>
          </a:p>
          <a:p>
            <a:pPr marL="100330">
              <a:lnSpc>
                <a:spcPct val="100000"/>
              </a:lnSpc>
              <a:spcBef>
                <a:spcPts val="820"/>
              </a:spcBef>
            </a:pPr>
            <a:r>
              <a:rPr sz="1600" b="1" spc="114" dirty="0">
                <a:solidFill>
                  <a:srgbClr val="781B29"/>
                </a:solidFill>
                <a:latin typeface="Century Gothic"/>
                <a:cs typeface="Century Gothic"/>
              </a:rPr>
              <a:t>R$</a:t>
            </a:r>
            <a:r>
              <a:rPr sz="1600" b="1" spc="-55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1600" b="1" spc="25" dirty="0">
                <a:solidFill>
                  <a:srgbClr val="781B29"/>
                </a:solidFill>
                <a:latin typeface="Century Gothic"/>
                <a:cs typeface="Century Gothic"/>
              </a:rPr>
              <a:t>14.4</a:t>
            </a:r>
            <a:r>
              <a:rPr sz="1600" b="1" spc="-50" dirty="0">
                <a:solidFill>
                  <a:srgbClr val="781B29"/>
                </a:solidFill>
                <a:latin typeface="Century Gothic"/>
                <a:cs typeface="Century Gothic"/>
              </a:rPr>
              <a:t> </a:t>
            </a:r>
            <a:r>
              <a:rPr sz="1600" b="1" spc="-65" dirty="0">
                <a:solidFill>
                  <a:srgbClr val="781B29"/>
                </a:solidFill>
                <a:latin typeface="Century Gothic"/>
                <a:cs typeface="Century Gothic"/>
              </a:rPr>
              <a:t>mn</a:t>
            </a:r>
            <a:endParaRPr sz="1600">
              <a:latin typeface="Century Gothic"/>
              <a:cs typeface="Century Gothic"/>
            </a:endParaRPr>
          </a:p>
          <a:p>
            <a:pPr marL="83185" marR="335280">
              <a:lnSpc>
                <a:spcPct val="103800"/>
              </a:lnSpc>
              <a:spcBef>
                <a:spcPts val="305"/>
              </a:spcBef>
            </a:pPr>
            <a:r>
              <a:rPr sz="800" dirty="0">
                <a:latin typeface="Mulish"/>
                <a:cs typeface="Mulish"/>
              </a:rPr>
              <a:t>493</a:t>
            </a:r>
            <a:r>
              <a:rPr sz="800" spc="-20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groups</a:t>
            </a:r>
            <a:r>
              <a:rPr sz="800" spc="-20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with</a:t>
            </a:r>
            <a:r>
              <a:rPr sz="800" spc="-20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active </a:t>
            </a:r>
            <a:r>
              <a:rPr sz="800" spc="-195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Credit</a:t>
            </a:r>
            <a:r>
              <a:rPr sz="800" spc="-5" dirty="0">
                <a:latin typeface="Mulish"/>
                <a:cs typeface="Mulish"/>
              </a:rPr>
              <a:t> </a:t>
            </a:r>
            <a:r>
              <a:rPr sz="800" dirty="0">
                <a:latin typeface="Mulish"/>
                <a:cs typeface="Mulish"/>
              </a:rPr>
              <a:t>Risk</a:t>
            </a:r>
            <a:endParaRPr sz="800">
              <a:latin typeface="Mulish"/>
              <a:cs typeface="Mulish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7081837" y="4397991"/>
            <a:ext cx="1393825" cy="1996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9955">
              <a:lnSpc>
                <a:spcPct val="130600"/>
              </a:lnSpc>
              <a:spcBef>
                <a:spcPts val="100"/>
              </a:spcBef>
            </a:pPr>
            <a:r>
              <a:rPr sz="1100" dirty="0">
                <a:latin typeface="Mulish"/>
                <a:cs typeface="Mulish"/>
              </a:rPr>
              <a:t>Grains </a:t>
            </a:r>
            <a:r>
              <a:rPr sz="1100" spc="-27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Protein</a:t>
            </a:r>
            <a:endParaRPr sz="1100">
              <a:latin typeface="Mulish"/>
              <a:cs typeface="Mulish"/>
            </a:endParaRPr>
          </a:p>
          <a:p>
            <a:pPr marL="12700" marR="180340">
              <a:lnSpc>
                <a:spcPct val="130600"/>
              </a:lnSpc>
            </a:pPr>
            <a:r>
              <a:rPr sz="1100" dirty="0">
                <a:latin typeface="Mulish"/>
                <a:cs typeface="Mulish"/>
              </a:rPr>
              <a:t>Pulp &amp; Paper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Sugar &amp; Ethanol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Agricultural</a:t>
            </a:r>
            <a:r>
              <a:rPr sz="1100" spc="-6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Inputs </a:t>
            </a:r>
            <a:r>
              <a:rPr sz="1100" spc="-28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Other</a:t>
            </a:r>
            <a:r>
              <a:rPr sz="1100" spc="-1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Agro</a:t>
            </a:r>
            <a:endParaRPr sz="1100">
              <a:latin typeface="Mulish"/>
              <a:cs typeface="Mulish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dirty="0">
                <a:latin typeface="Mulish"/>
                <a:cs typeface="Mulish"/>
              </a:rPr>
              <a:t>Real Estate</a:t>
            </a:r>
            <a:endParaRPr sz="1100">
              <a:latin typeface="Mulish"/>
              <a:cs typeface="Mulish"/>
            </a:endParaRPr>
          </a:p>
          <a:p>
            <a:pPr marL="12700" marR="5080">
              <a:lnSpc>
                <a:spcPct val="130600"/>
              </a:lnSpc>
            </a:pPr>
            <a:r>
              <a:rPr sz="1100" dirty="0">
                <a:latin typeface="Mulish"/>
                <a:cs typeface="Mulish"/>
              </a:rPr>
              <a:t>Logistics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&amp;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Transport </a:t>
            </a:r>
            <a:r>
              <a:rPr sz="1100" spc="-28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Infrastructure</a:t>
            </a:r>
            <a:endParaRPr sz="1100">
              <a:latin typeface="Mulish"/>
              <a:cs typeface="Mulish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8870891" y="4396868"/>
            <a:ext cx="2233930" cy="1997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22630">
              <a:lnSpc>
                <a:spcPct val="131000"/>
              </a:lnSpc>
              <a:spcBef>
                <a:spcPts val="95"/>
              </a:spcBef>
            </a:pPr>
            <a:r>
              <a:rPr sz="1100" dirty="0">
                <a:latin typeface="Mulish"/>
                <a:cs typeface="Mulish"/>
              </a:rPr>
              <a:t>Financial Institution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Chemicals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and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Plastics</a:t>
            </a:r>
            <a:endParaRPr sz="1100">
              <a:latin typeface="Mulish"/>
              <a:cs typeface="Mulish"/>
            </a:endParaRPr>
          </a:p>
          <a:p>
            <a:pPr marL="12700" marR="5080">
              <a:lnSpc>
                <a:spcPct val="130600"/>
              </a:lnSpc>
              <a:spcBef>
                <a:spcPts val="5"/>
              </a:spcBef>
            </a:pPr>
            <a:r>
              <a:rPr sz="1100" dirty="0">
                <a:latin typeface="Mulish"/>
                <a:cs typeface="Mulish"/>
              </a:rPr>
              <a:t>Technology, Media and Telecom </a:t>
            </a:r>
            <a:r>
              <a:rPr sz="1100" spc="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Commerce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(Retail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and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Wholesale) </a:t>
            </a:r>
            <a:r>
              <a:rPr sz="1100" spc="-27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Industry</a:t>
            </a:r>
            <a:endParaRPr sz="1100">
              <a:latin typeface="Mulish"/>
              <a:cs typeface="Mulish"/>
            </a:endParaRPr>
          </a:p>
          <a:p>
            <a:pPr marL="12700" marR="880110">
              <a:lnSpc>
                <a:spcPct val="130600"/>
              </a:lnSpc>
            </a:pPr>
            <a:r>
              <a:rPr sz="1100" dirty="0">
                <a:latin typeface="Mulish"/>
                <a:cs typeface="Mulish"/>
              </a:rPr>
              <a:t>Steel</a:t>
            </a:r>
            <a:r>
              <a:rPr sz="1100" spc="-3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and</a:t>
            </a:r>
            <a:r>
              <a:rPr sz="1100" spc="-3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Metallurgy </a:t>
            </a:r>
            <a:r>
              <a:rPr sz="1100" spc="-28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Services</a:t>
            </a:r>
            <a:endParaRPr sz="1100">
              <a:latin typeface="Mulish"/>
              <a:cs typeface="Mulish"/>
            </a:endParaRPr>
          </a:p>
          <a:p>
            <a:pPr marL="12700" marR="401955">
              <a:lnSpc>
                <a:spcPct val="130600"/>
              </a:lnSpc>
            </a:pPr>
            <a:r>
              <a:rPr sz="1100" dirty="0">
                <a:latin typeface="Mulish"/>
                <a:cs typeface="Mulish"/>
              </a:rPr>
              <a:t>Oil,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Gas</a:t>
            </a:r>
            <a:r>
              <a:rPr sz="1100" spc="-20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and</a:t>
            </a:r>
            <a:r>
              <a:rPr sz="1100" spc="-1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Petrochemicals </a:t>
            </a:r>
            <a:r>
              <a:rPr sz="1100" spc="-275" dirty="0">
                <a:latin typeface="Mulish"/>
                <a:cs typeface="Mulish"/>
              </a:rPr>
              <a:t> </a:t>
            </a:r>
            <a:r>
              <a:rPr sz="1100" dirty="0">
                <a:latin typeface="Mulish"/>
                <a:cs typeface="Mulish"/>
              </a:rPr>
              <a:t>Others</a:t>
            </a:r>
            <a:endParaRPr sz="1100">
              <a:latin typeface="Mulish"/>
              <a:cs typeface="Mulish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2373</Words>
  <Application>Microsoft Office PowerPoint</Application>
  <PresentationFormat>Personalizar</PresentationFormat>
  <Paragraphs>559</Paragraphs>
  <Slides>15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7" baseType="lpstr">
      <vt:lpstr>Aptos</vt:lpstr>
      <vt:lpstr>Arial</vt:lpstr>
      <vt:lpstr>Calibri</vt:lpstr>
      <vt:lpstr>Century Gothic</vt:lpstr>
      <vt:lpstr>Gatwick Light</vt:lpstr>
      <vt:lpstr>Gatwick Ultralight</vt:lpstr>
      <vt:lpstr>Mulish</vt:lpstr>
      <vt:lpstr>Mulish Light</vt:lpstr>
      <vt:lpstr>Times New Roman</vt:lpstr>
      <vt:lpstr>Vogue</vt:lpstr>
      <vt:lpstr>Office Theme</vt:lpstr>
      <vt:lpstr>Slide do think-cell</vt:lpstr>
      <vt:lpstr>PINe E A R N I N G S C O N F E R E N C E C A L L</vt:lpstr>
      <vt:lpstr>R E S U L T S</vt:lpstr>
      <vt:lpstr>HIGHLIGHTS</vt:lpstr>
      <vt:lpstr>HIGHLIGHTS</vt:lpstr>
      <vt:lpstr>O U R   B U S I N E S S E S</vt:lpstr>
      <vt:lpstr>OUR BUSINESSES</vt:lpstr>
      <vt:lpstr>CREDIT PORTFOLIO</vt:lpstr>
      <vt:lpstr>COLLATERALIZED RETAIL</vt:lpstr>
      <vt:lpstr>WHOLESALE</vt:lpstr>
      <vt:lpstr>CROSS – SELL AND SERVICES</vt:lpstr>
      <vt:lpstr>FUNDING   AND CAPITAL </vt:lpstr>
      <vt:lpstr>FUNDING AND CAPITAL</vt:lpstr>
      <vt:lpstr>F I N A N C I A L  PERFORMANCE</vt:lpstr>
      <vt:lpstr>FINANCIAL PERFORMANCE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Teleconferência de Resultados 2T26</dc:title>
  <dc:subject>Resultados do 2º trimestre de 2026</dc:subject>
  <dc:creator>Banco Pine — Relações com Investidores</dc:creator>
  <cp:lastModifiedBy>Beatriz Aliperti Vitiritto</cp:lastModifiedBy>
  <cp:revision>2</cp:revision>
  <dcterms:created xsi:type="dcterms:W3CDTF">2026-08-20T17:20:51Z</dcterms:created>
  <dcterms:modified xsi:type="dcterms:W3CDTF">2026-08-20T17:45:01Z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2026-08-17T00:00:00Z</vt:filetime>
  </property>
  <property fmtid="{D5CDD505-2E9C-101B-9397-08002B2CF9AE}" pid="3" name="Creator">
    <vt:lpwstr>Acrobat PDFMaker 21 para PowerPoint</vt:lpwstr>
  </property>
  <property fmtid="{D5CDD505-2E9C-101B-9397-08002B2CF9AE}" pid="4" name="LastSaved">
    <vt:filetime>2026-08-20T00:00:00Z</vt:filetime>
  </property>
  <property fmtid="{D5CDD505-2E9C-101B-9397-08002B2CF9AE}" pid="5" name="MSIP_Label_4e87ace3-46ff-4449-9228-23a57378bbad_Enabled">
    <vt:lpwstr>true</vt:lpwstr>
  </property>
  <property fmtid="{D5CDD505-2E9C-101B-9397-08002B2CF9AE}" pid="6" name="MSIP_Label_4e87ace3-46ff-4449-9228-23a57378bbad_SetDate">
    <vt:lpwstr>2026-08-20T17:21:24Z</vt:lpwstr>
  </property>
  <property fmtid="{D5CDD505-2E9C-101B-9397-08002B2CF9AE}" pid="7" name="MSIP_Label_4e87ace3-46ff-4449-9228-23a57378bbad_Method">
    <vt:lpwstr>Privileged</vt:lpwstr>
  </property>
  <property fmtid="{D5CDD505-2E9C-101B-9397-08002B2CF9AE}" pid="8" name="MSIP_Label_4e87ace3-46ff-4449-9228-23a57378bbad_Name">
    <vt:lpwstr>BancoPine-INFOPublica</vt:lpwstr>
  </property>
  <property fmtid="{D5CDD505-2E9C-101B-9397-08002B2CF9AE}" pid="9" name="MSIP_Label_4e87ace3-46ff-4449-9228-23a57378bbad_SiteId">
    <vt:lpwstr>18c98b5a-091a-4a1d-9c38-e6229d880a41</vt:lpwstr>
  </property>
  <property fmtid="{D5CDD505-2E9C-101B-9397-08002B2CF9AE}" pid="10" name="MSIP_Label_4e87ace3-46ff-4449-9228-23a57378bbad_ActionId">
    <vt:lpwstr>7b944ae2-0138-4125-8b48-45c97161d45a</vt:lpwstr>
  </property>
  <property fmtid="{D5CDD505-2E9C-101B-9397-08002B2CF9AE}" pid="11" name="MSIP_Label_4e87ace3-46ff-4449-9228-23a57378bbad_ContentBits">
    <vt:lpwstr>1</vt:lpwstr>
  </property>
  <property fmtid="{D5CDD505-2E9C-101B-9397-08002B2CF9AE}" pid="12" name="MSIP_Label_4e87ace3-46ff-4449-9228-23a57378bbad_Tag">
    <vt:lpwstr>10, 0, 1, 1</vt:lpwstr>
  </property>
  <property fmtid="{D5CDD505-2E9C-101B-9397-08002B2CF9AE}" pid="13" name="ClassificationContentMarkingHeaderLocations">
    <vt:lpwstr>Office Theme:8</vt:lpwstr>
  </property>
  <property fmtid="{D5CDD505-2E9C-101B-9397-08002B2CF9AE}" pid="14" name="ClassificationContentMarkingHeaderText">
    <vt:lpwstr>BANCO PINE SA - Informação Pública</vt:lpwstr>
  </property>
</Properties>
</file>